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413" r:id="rId2"/>
    <p:sldId id="400" r:id="rId3"/>
    <p:sldId id="433" r:id="rId4"/>
    <p:sldId id="432" r:id="rId5"/>
    <p:sldId id="332" r:id="rId6"/>
    <p:sldId id="373" r:id="rId7"/>
    <p:sldId id="378" r:id="rId8"/>
    <p:sldId id="355" r:id="rId9"/>
    <p:sldId id="397" r:id="rId10"/>
    <p:sldId id="411" r:id="rId11"/>
    <p:sldId id="398" r:id="rId12"/>
    <p:sldId id="356" r:id="rId13"/>
    <p:sldId id="393" r:id="rId14"/>
    <p:sldId id="394" r:id="rId15"/>
    <p:sldId id="396" r:id="rId16"/>
    <p:sldId id="379" r:id="rId17"/>
    <p:sldId id="395" r:id="rId18"/>
    <p:sldId id="359" r:id="rId19"/>
    <p:sldId id="399" r:id="rId20"/>
    <p:sldId id="360" r:id="rId21"/>
    <p:sldId id="363" r:id="rId22"/>
    <p:sldId id="392" r:id="rId23"/>
    <p:sldId id="387" r:id="rId24"/>
    <p:sldId id="370" r:id="rId25"/>
    <p:sldId id="365" r:id="rId26"/>
    <p:sldId id="366" r:id="rId27"/>
    <p:sldId id="415" r:id="rId28"/>
    <p:sldId id="523" r:id="rId29"/>
  </p:sldIdLst>
  <p:sldSz cx="9906000" cy="6858000" type="A4"/>
  <p:notesSz cx="6797675" cy="9926638"/>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75">
          <p15:clr>
            <a:srgbClr val="A4A3A4"/>
          </p15:clr>
        </p15:guide>
        <p15:guide id="2" orient="horz" pos="2432">
          <p15:clr>
            <a:srgbClr val="A4A3A4"/>
          </p15:clr>
        </p15:guide>
        <p15:guide id="3" orient="horz" pos="799">
          <p15:clr>
            <a:srgbClr val="A4A3A4"/>
          </p15:clr>
        </p15:guide>
        <p15:guide id="4" orient="horz" pos="572">
          <p15:clr>
            <a:srgbClr val="A4A3A4"/>
          </p15:clr>
        </p15:guide>
        <p15:guide id="5" orient="horz" pos="4091">
          <p15:clr>
            <a:srgbClr val="A4A3A4"/>
          </p15:clr>
        </p15:guide>
        <p15:guide id="6" orient="horz" pos="2341">
          <p15:clr>
            <a:srgbClr val="A4A3A4"/>
          </p15:clr>
        </p15:guide>
        <p15:guide id="7" orient="horz" pos="2387">
          <p15:clr>
            <a:srgbClr val="A4A3A4"/>
          </p15:clr>
        </p15:guide>
        <p15:guide id="8" orient="horz" pos="2438">
          <p15:clr>
            <a:srgbClr val="A4A3A4"/>
          </p15:clr>
        </p15:guide>
        <p15:guide id="9" pos="4141">
          <p15:clr>
            <a:srgbClr val="A4A3A4"/>
          </p15:clr>
        </p15:guide>
        <p15:guide id="10" pos="3177">
          <p15:clr>
            <a:srgbClr val="A4A3A4"/>
          </p15:clr>
        </p15:guide>
        <p15:guide id="11" pos="3064">
          <p15:clr>
            <a:srgbClr val="A4A3A4"/>
          </p15:clr>
        </p15:guide>
        <p15:guide id="12" pos="2212">
          <p15:clr>
            <a:srgbClr val="A4A3A4"/>
          </p15:clr>
        </p15:guide>
        <p15:guide id="13" pos="2100">
          <p15:clr>
            <a:srgbClr val="A4A3A4"/>
          </p15:clr>
        </p15:guide>
        <p15:guide id="14" pos="4028">
          <p15:clr>
            <a:srgbClr val="A4A3A4"/>
          </p15:clr>
        </p15:guide>
        <p15:guide id="15" pos="5955">
          <p15:clr>
            <a:srgbClr val="A4A3A4"/>
          </p15:clr>
        </p15:guide>
        <p15:guide id="16" pos="28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C7B"/>
    <a:srgbClr val="FFFFFF"/>
    <a:srgbClr val="7030A0"/>
    <a:srgbClr val="9966FF"/>
    <a:srgbClr val="FFCC00"/>
    <a:srgbClr val="FC7930"/>
    <a:srgbClr val="00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73" autoAdjust="0"/>
    <p:restoredTop sz="95289" autoAdjust="0"/>
  </p:normalViewPr>
  <p:slideViewPr>
    <p:cSldViewPr snapToGrid="0" snapToObjects="1" showGuides="1">
      <p:cViewPr varScale="1">
        <p:scale>
          <a:sx n="110" d="100"/>
          <a:sy n="110" d="100"/>
        </p:scale>
        <p:origin x="672" y="108"/>
      </p:cViewPr>
      <p:guideLst>
        <p:guide orient="horz" pos="3975"/>
        <p:guide orient="horz" pos="2432"/>
        <p:guide orient="horz" pos="799"/>
        <p:guide orient="horz" pos="572"/>
        <p:guide orient="horz" pos="4091"/>
        <p:guide orient="horz" pos="2341"/>
        <p:guide orient="horz" pos="2387"/>
        <p:guide orient="horz" pos="2438"/>
        <p:guide pos="4141"/>
        <p:guide pos="3177"/>
        <p:guide pos="3064"/>
        <p:guide pos="2212"/>
        <p:guide pos="2100"/>
        <p:guide pos="4028"/>
        <p:guide pos="5955"/>
        <p:guide pos="28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68" d="100"/>
          <a:sy n="68" d="100"/>
        </p:scale>
        <p:origin x="-298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862" cy="497333"/>
          </a:xfrm>
          <a:prstGeom prst="rect">
            <a:avLst/>
          </a:prstGeom>
        </p:spPr>
        <p:txBody>
          <a:bodyPr vert="horz" lIns="91380" tIns="45690" rIns="91380" bIns="45690" rtlCol="0"/>
          <a:lstStyle>
            <a:lvl1pPr algn="l">
              <a:defRPr sz="1200"/>
            </a:lvl1pPr>
          </a:lstStyle>
          <a:p>
            <a:pPr>
              <a:defRPr/>
            </a:pPr>
            <a:endParaRPr lang="en-GB" dirty="0"/>
          </a:p>
        </p:txBody>
      </p:sp>
      <p:sp>
        <p:nvSpPr>
          <p:cNvPr id="3" name="Date Placeholder 2"/>
          <p:cNvSpPr>
            <a:spLocks noGrp="1"/>
          </p:cNvSpPr>
          <p:nvPr>
            <p:ph type="dt" sz="quarter" idx="1"/>
          </p:nvPr>
        </p:nvSpPr>
        <p:spPr>
          <a:xfrm>
            <a:off x="3850295" y="1"/>
            <a:ext cx="2945862" cy="497333"/>
          </a:xfrm>
          <a:prstGeom prst="rect">
            <a:avLst/>
          </a:prstGeom>
        </p:spPr>
        <p:txBody>
          <a:bodyPr vert="horz" lIns="91380" tIns="45690" rIns="91380" bIns="45690" rtlCol="0"/>
          <a:lstStyle>
            <a:lvl1pPr algn="r">
              <a:defRPr sz="1200"/>
            </a:lvl1pPr>
          </a:lstStyle>
          <a:p>
            <a:pPr>
              <a:defRPr/>
            </a:pPr>
            <a:fld id="{7A1716EC-1E85-49B7-A5F9-781CF4CCA03A}" type="datetimeFigureOut">
              <a:rPr lang="en-US"/>
              <a:pPr>
                <a:defRPr/>
              </a:pPr>
              <a:t>10/25/2018</a:t>
            </a:fld>
            <a:endParaRPr lang="en-GB" dirty="0"/>
          </a:p>
        </p:txBody>
      </p:sp>
      <p:sp>
        <p:nvSpPr>
          <p:cNvPr id="4" name="Footer Placeholder 3"/>
          <p:cNvSpPr>
            <a:spLocks noGrp="1"/>
          </p:cNvSpPr>
          <p:nvPr>
            <p:ph type="ftr" sz="quarter" idx="2"/>
          </p:nvPr>
        </p:nvSpPr>
        <p:spPr>
          <a:xfrm>
            <a:off x="1" y="9427765"/>
            <a:ext cx="2945862" cy="497333"/>
          </a:xfrm>
          <a:prstGeom prst="rect">
            <a:avLst/>
          </a:prstGeom>
        </p:spPr>
        <p:txBody>
          <a:bodyPr vert="horz" lIns="91380" tIns="45690" rIns="91380" bIns="45690"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50295" y="9427765"/>
            <a:ext cx="2945862" cy="497333"/>
          </a:xfrm>
          <a:prstGeom prst="rect">
            <a:avLst/>
          </a:prstGeom>
        </p:spPr>
        <p:txBody>
          <a:bodyPr vert="horz" lIns="91380" tIns="45690" rIns="91380" bIns="45690" rtlCol="0" anchor="b"/>
          <a:lstStyle>
            <a:lvl1pPr algn="r">
              <a:defRPr sz="1200"/>
            </a:lvl1pPr>
          </a:lstStyle>
          <a:p>
            <a:pPr>
              <a:defRPr/>
            </a:pPr>
            <a:fld id="{0BF83BC5-5A14-4C5E-ABE5-656D1821D131}" type="slidenum">
              <a:rPr lang="en-GB"/>
              <a:pPr>
                <a:defRPr/>
              </a:pPr>
              <a:t>‹#›</a:t>
            </a:fld>
            <a:endParaRPr lang="en-GB" dirty="0"/>
          </a:p>
        </p:txBody>
      </p:sp>
    </p:spTree>
    <p:extLst>
      <p:ext uri="{BB962C8B-B14F-4D97-AF65-F5344CB8AC3E}">
        <p14:creationId xmlns:p14="http://schemas.microsoft.com/office/powerpoint/2010/main" val="293761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l">
              <a:defRPr sz="1200"/>
            </a:lvl1pPr>
          </a:lstStyle>
          <a:p>
            <a:pPr>
              <a:defRPr/>
            </a:pPr>
            <a:endParaRPr lang="en-US" dirty="0"/>
          </a:p>
        </p:txBody>
      </p:sp>
      <p:sp>
        <p:nvSpPr>
          <p:cNvPr id="4099" name="Rectangle 3"/>
          <p:cNvSpPr>
            <a:spLocks noGrp="1" noChangeArrowheads="1"/>
          </p:cNvSpPr>
          <p:nvPr>
            <p:ph type="dt" idx="1"/>
          </p:nvPr>
        </p:nvSpPr>
        <p:spPr bwMode="auto">
          <a:xfrm>
            <a:off x="3850295"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65" y="4716192"/>
            <a:ext cx="5438748" cy="4465217"/>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l">
              <a:defRPr sz="1200"/>
            </a:lvl1pPr>
          </a:lstStyle>
          <a:p>
            <a:pPr>
              <a:defRPr/>
            </a:pPr>
            <a:endParaRPr lang="en-US" dirty="0"/>
          </a:p>
        </p:txBody>
      </p:sp>
      <p:sp>
        <p:nvSpPr>
          <p:cNvPr id="4103" name="Rectangle 7"/>
          <p:cNvSpPr>
            <a:spLocks noGrp="1" noChangeArrowheads="1"/>
          </p:cNvSpPr>
          <p:nvPr>
            <p:ph type="sldNum" sz="quarter" idx="5"/>
          </p:nvPr>
        </p:nvSpPr>
        <p:spPr bwMode="auto">
          <a:xfrm>
            <a:off x="3850295"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lvl1pPr>
          </a:lstStyle>
          <a:p>
            <a:pPr>
              <a:defRPr/>
            </a:pPr>
            <a:fld id="{FB7863FF-F50A-4FD8-8D5D-3FCAB7D942C8}" type="slidenum">
              <a:rPr lang="en-US"/>
              <a:pPr>
                <a:defRPr/>
              </a:pPr>
              <a:t>‹#›</a:t>
            </a:fld>
            <a:endParaRPr lang="en-US" dirty="0"/>
          </a:p>
        </p:txBody>
      </p:sp>
    </p:spTree>
    <p:extLst>
      <p:ext uri="{BB962C8B-B14F-4D97-AF65-F5344CB8AC3E}">
        <p14:creationId xmlns:p14="http://schemas.microsoft.com/office/powerpoint/2010/main" val="134849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5</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21</a:t>
            </a:fld>
            <a:endParaRPr lang="en-US" dirty="0"/>
          </a:p>
        </p:txBody>
      </p:sp>
    </p:spTree>
    <p:extLst>
      <p:ext uri="{BB962C8B-B14F-4D97-AF65-F5344CB8AC3E}">
        <p14:creationId xmlns:p14="http://schemas.microsoft.com/office/powerpoint/2010/main" val="1681954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27</a:t>
            </a:fld>
            <a:endParaRPr lang="en-US" dirty="0"/>
          </a:p>
        </p:txBody>
      </p:sp>
    </p:spTree>
    <p:extLst>
      <p:ext uri="{BB962C8B-B14F-4D97-AF65-F5344CB8AC3E}">
        <p14:creationId xmlns:p14="http://schemas.microsoft.com/office/powerpoint/2010/main" val="17292500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4" name="Picture 13" descr="pale-grey cogs rotated22.emf"/>
          <p:cNvPicPr>
            <a:picLocks noChangeAspect="1"/>
          </p:cNvPicPr>
          <p:nvPr userDrawn="1"/>
        </p:nvPicPr>
        <p:blipFill>
          <a:blip r:embed="rId2"/>
          <a:srcRect r="32539" b="14186"/>
          <a:stretch>
            <a:fillRect/>
          </a:stretch>
        </p:blipFill>
        <p:spPr>
          <a:xfrm>
            <a:off x="5708388" y="1415796"/>
            <a:ext cx="4197612" cy="5442204"/>
          </a:xfrm>
          <a:prstGeom prst="rect">
            <a:avLst/>
          </a:prstGeom>
        </p:spPr>
      </p:pic>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2437" y="3598354"/>
            <a:ext cx="8999538" cy="640515"/>
          </a:xfrm>
          <a:solidFill>
            <a:schemeClr val="tx1">
              <a:alpha val="80000"/>
            </a:schemeClr>
          </a:solidFill>
        </p:spPr>
        <p:txBody>
          <a:bodyPr wrap="square" lIns="180000" tIns="180000" rIns="180000" bIns="180000" anchor="t" anchorCtr="0">
            <a:spAutoFit/>
          </a:bodyPr>
          <a:lstStyle>
            <a:lvl1pPr algn="ctr">
              <a:defRPr sz="1800" b="0">
                <a:solidFill>
                  <a:schemeClr val="bg1"/>
                </a:solidFill>
              </a:defRPr>
            </a:lvl1pPr>
          </a:lstStyle>
          <a:p>
            <a:r>
              <a:rPr lang="en-US" dirty="0"/>
              <a:t>Click to edit Master 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cxnSp>
        <p:nvCxnSpPr>
          <p:cNvPr id="10" name="Straight Connector 9"/>
          <p:cNvCxnSpPr/>
          <p:nvPr userDrawn="1"/>
        </p:nvCxnSpPr>
        <p:spPr>
          <a:xfrm flipV="1">
            <a:off x="454025" y="6494463"/>
            <a:ext cx="8997950" cy="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bwMode="auto">
          <a:xfrm>
            <a:off x="5717796" y="439073"/>
            <a:ext cx="1677481" cy="693988"/>
          </a:xfrm>
          <a:prstGeom prst="rect">
            <a:avLst/>
          </a:prstGeom>
          <a:solidFill>
            <a:schemeClr val="bg1"/>
          </a:solidFill>
          <a:ln w="9525">
            <a:noFill/>
            <a:miter lim="800000"/>
            <a:headEnd/>
            <a:tailEnd/>
          </a:ln>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6" name="TextBox 15"/>
          <p:cNvSpPr txBox="1">
            <a:spLocks noChangeArrowheads="1"/>
          </p:cNvSpPr>
          <p:nvPr userDrawn="1"/>
        </p:nvSpPr>
        <p:spPr bwMode="auto">
          <a:xfrm>
            <a:off x="3441977" y="2982395"/>
            <a:ext cx="3035048" cy="254556"/>
          </a:xfrm>
          <a:prstGeom prst="rect">
            <a:avLst/>
          </a:prstGeom>
          <a:noFill/>
          <a:ln w="9525">
            <a:noFill/>
            <a:miter lim="800000"/>
            <a:headEnd/>
            <a:tailEnd/>
          </a:ln>
        </p:spPr>
        <p:txBody>
          <a:bodyPr wrap="square" lIns="99551" tIns="49775" rIns="99551" bIns="49775">
            <a:spAutoFit/>
          </a:bodyPr>
          <a:lstStyle/>
          <a:p>
            <a:pPr algn="ctr"/>
            <a:r>
              <a:rPr lang="en-US" sz="950" b="1" dirty="0"/>
              <a:t>AN ALPHA REAL CAPITAL GROUP COMPANY</a:t>
            </a:r>
          </a:p>
        </p:txBody>
      </p:sp>
      <p:pic>
        <p:nvPicPr>
          <p:cNvPr id="18" name="Picture 17" descr="TSP Logo Stacked Blue302.emf"/>
          <p:cNvPicPr>
            <a:picLocks noChangeAspect="1"/>
          </p:cNvPicPr>
          <p:nvPr userDrawn="1"/>
        </p:nvPicPr>
        <p:blipFill>
          <a:blip r:embed="rId3"/>
          <a:stretch>
            <a:fillRect/>
          </a:stretch>
        </p:blipFill>
        <p:spPr>
          <a:xfrm>
            <a:off x="3458952" y="493351"/>
            <a:ext cx="3708000" cy="2327227"/>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16"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8" name="Slide Number Placeholder 5"/>
          <p:cNvSpPr>
            <a:spLocks noGrp="1"/>
          </p:cNvSpPr>
          <p:nvPr>
            <p:ph type="sldNum" sz="quarter" idx="16"/>
          </p:nvPr>
        </p:nvSpPr>
        <p:spPr/>
        <p:txBody>
          <a:bodyPr anchorCtr="0"/>
          <a:lstStyle>
            <a:lvl1pPr algn="r">
              <a:defRPr sz="800" smtClean="0">
                <a:solidFill>
                  <a:schemeClr val="tx1"/>
                </a:solidFill>
                <a:latin typeface="Arial" pitchFamily="34" charset="0"/>
                <a:cs typeface="Arial" pitchFamily="34" charset="0"/>
              </a:defRPr>
            </a:lvl1pPr>
          </a:lstStyle>
          <a:p>
            <a:pPr>
              <a:defRPr/>
            </a:pPr>
            <a:fld id="{46279210-3364-4AF4-9710-6C9A18078D26}" type="slidenum">
              <a:rPr lang="en-US" smtClean="0"/>
              <a:pPr>
                <a:defRPr/>
              </a:pPr>
              <a:t>‹#›</a:t>
            </a:fld>
            <a:endParaRPr lang="en-US" dirty="0"/>
          </a:p>
        </p:txBody>
      </p:sp>
      <p:sp>
        <p:nvSpPr>
          <p:cNvPr id="13" name="Content Placeholder 12"/>
          <p:cNvSpPr>
            <a:spLocks noGrp="1"/>
          </p:cNvSpPr>
          <p:nvPr>
            <p:ph sz="quarter" idx="17"/>
          </p:nvPr>
        </p:nvSpPr>
        <p:spPr>
          <a:xfrm>
            <a:off x="1700213" y="1268413"/>
            <a:ext cx="65944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fade/>
  </p:transition>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051ABFE-4A5D-4F2B-BE4C-A112C5C2DCDE}" type="slidenum">
              <a:rPr lang="en-US" smtClean="0"/>
              <a:pPr>
                <a:defRPr/>
              </a:pPr>
              <a:t>‹#›</a:t>
            </a:fld>
            <a:endParaRPr lang="en-US" dirty="0"/>
          </a:p>
        </p:txBody>
      </p:sp>
      <p:sp>
        <p:nvSpPr>
          <p:cNvPr id="11" name="Content Placeholder 10"/>
          <p:cNvSpPr>
            <a:spLocks noGrp="1"/>
          </p:cNvSpPr>
          <p:nvPr>
            <p:ph sz="quarter" idx="13"/>
          </p:nvPr>
        </p:nvSpPr>
        <p:spPr>
          <a:xfrm>
            <a:off x="454025" y="1268413"/>
            <a:ext cx="8997950"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5"/>
          <p:cNvSpPr>
            <a:spLocks noGrp="1"/>
          </p:cNvSpPr>
          <p:nvPr>
            <p:ph type="sldNum" sz="quarter" idx="16"/>
          </p:nvPr>
        </p:nvSpPr>
        <p:spPr/>
        <p:txBody>
          <a:bodyPr/>
          <a:lstStyle>
            <a:lvl1pPr>
              <a:defRPr/>
            </a:lvl1pPr>
          </a:lstStyle>
          <a:p>
            <a:pPr>
              <a:defRPr/>
            </a:pPr>
            <a:fld id="{B20DEC5F-4C99-490C-AD82-1E16164B5EB2}" type="slidenum">
              <a:rPr lang="en-US" smtClean="0"/>
              <a:pPr>
                <a:defRPr/>
              </a:pPr>
              <a:t>‹#›</a:t>
            </a:fld>
            <a:endParaRPr lang="en-US" dirty="0"/>
          </a:p>
        </p:txBody>
      </p:sp>
      <p:sp>
        <p:nvSpPr>
          <p:cNvPr id="13" name="Content Placeholder 12"/>
          <p:cNvSpPr>
            <a:spLocks noGrp="1"/>
          </p:cNvSpPr>
          <p:nvPr>
            <p:ph sz="quarter" idx="17"/>
          </p:nvPr>
        </p:nvSpPr>
        <p:spPr>
          <a:xfrm>
            <a:off x="5043488" y="1268413"/>
            <a:ext cx="44100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14"/>
          <p:cNvSpPr>
            <a:spLocks noGrp="1"/>
          </p:cNvSpPr>
          <p:nvPr>
            <p:ph sz="quarter" idx="18"/>
          </p:nvPr>
        </p:nvSpPr>
        <p:spPr>
          <a:xfrm>
            <a:off x="454024" y="1268413"/>
            <a:ext cx="4410075"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 split 2: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5"/>
          <p:cNvSpPr>
            <a:spLocks noGrp="1"/>
          </p:cNvSpPr>
          <p:nvPr>
            <p:ph type="sldNum" sz="quarter" idx="16"/>
          </p:nvPr>
        </p:nvSpPr>
        <p:spPr/>
        <p:txBody>
          <a:bodyPr/>
          <a:lstStyle>
            <a:lvl1pPr>
              <a:defRPr/>
            </a:lvl1pPr>
          </a:lstStyle>
          <a:p>
            <a:pPr>
              <a:defRPr/>
            </a:pPr>
            <a:fld id="{8AEDAF73-77D6-400C-B6AB-27E16728F066}" type="slidenum">
              <a:rPr lang="en-US" smtClean="0"/>
              <a:pPr>
                <a:defRPr/>
              </a:pPr>
              <a:t>‹#›</a:t>
            </a:fld>
            <a:endParaRPr lang="en-US" dirty="0"/>
          </a:p>
        </p:txBody>
      </p:sp>
      <p:sp>
        <p:nvSpPr>
          <p:cNvPr id="11" name="Content Placeholder 10"/>
          <p:cNvSpPr>
            <a:spLocks noGrp="1"/>
          </p:cNvSpPr>
          <p:nvPr>
            <p:ph sz="quarter" idx="17"/>
          </p:nvPr>
        </p:nvSpPr>
        <p:spPr>
          <a:xfrm>
            <a:off x="6573838" y="1268413"/>
            <a:ext cx="2878137"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 split 1: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5"/>
          <p:cNvSpPr>
            <a:spLocks noGrp="1"/>
          </p:cNvSpPr>
          <p:nvPr>
            <p:ph type="sldNum" sz="quarter" idx="16"/>
          </p:nvPr>
        </p:nvSpPr>
        <p:spPr/>
        <p:txBody>
          <a:bodyPr/>
          <a:lstStyle>
            <a:lvl1pPr>
              <a:defRPr/>
            </a:lvl1pPr>
          </a:lstStyle>
          <a:p>
            <a:pPr>
              <a:defRPr/>
            </a:pPr>
            <a:fld id="{B3CEF5DD-FA0A-4066-9952-C610D1E62CB2}" type="slidenum">
              <a:rPr lang="en-US" smtClean="0"/>
              <a:pPr>
                <a:defRPr/>
              </a:pPr>
              <a:t>‹#›</a:t>
            </a:fld>
            <a:endParaRPr lang="en-US" dirty="0"/>
          </a:p>
        </p:txBody>
      </p:sp>
      <p:sp>
        <p:nvSpPr>
          <p:cNvPr id="11" name="Content Placeholder 10"/>
          <p:cNvSpPr>
            <a:spLocks noGrp="1"/>
          </p:cNvSpPr>
          <p:nvPr>
            <p:ph sz="quarter" idx="17"/>
          </p:nvPr>
        </p:nvSpPr>
        <p:spPr>
          <a:xfrm>
            <a:off x="3511550"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2878138"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RID for referenc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grpSp>
        <p:nvGrpSpPr>
          <p:cNvPr id="2" name="Group 34"/>
          <p:cNvGrpSpPr/>
          <p:nvPr/>
        </p:nvGrpSpPr>
        <p:grpSpPr>
          <a:xfrm>
            <a:off x="454025" y="1268413"/>
            <a:ext cx="8999538" cy="5040312"/>
            <a:chOff x="454025" y="1268413"/>
            <a:chExt cx="8999538" cy="5040312"/>
          </a:xfrm>
        </p:grpSpPr>
        <p:sp>
          <p:nvSpPr>
            <p:cNvPr id="6" name="Rectangle 5"/>
            <p:cNvSpPr/>
            <p:nvPr userDrawn="1"/>
          </p:nvSpPr>
          <p:spPr>
            <a:xfrm>
              <a:off x="454025"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3511550"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userDrawn="1"/>
          </p:nvSpPr>
          <p:spPr>
            <a:xfrm>
              <a:off x="6573837"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455613"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3513138"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6575425"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 name="Group 33"/>
          <p:cNvGrpSpPr/>
          <p:nvPr/>
        </p:nvGrpSpPr>
        <p:grpSpPr>
          <a:xfrm>
            <a:off x="-677676" y="-311178"/>
            <a:ext cx="11424565" cy="7521185"/>
            <a:chOff x="-677676" y="-311178"/>
            <a:chExt cx="11424565" cy="7521185"/>
          </a:xfrm>
        </p:grpSpPr>
        <p:cxnSp>
          <p:nvCxnSpPr>
            <p:cNvPr id="15" name="Straight Connector 14"/>
            <p:cNvCxnSpPr/>
            <p:nvPr userDrawn="1"/>
          </p:nvCxnSpPr>
          <p:spPr>
            <a:xfrm rot="5400000">
              <a:off x="-3305773"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10800000">
              <a:off x="-516367" y="720841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03508"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249042"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42842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5400000">
              <a:off x="1284484"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5400000">
              <a:off x="2635446" y="3449415"/>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5400000">
              <a:off x="2813245"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5400000">
              <a:off x="569455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10800000">
              <a:off x="-516367" y="6307137"/>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rot="10800000">
              <a:off x="-333487" y="386080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rot="10800000">
              <a:off x="-516367" y="371633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rot="10800000">
              <a:off x="-333487" y="36872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rot="10800000">
              <a:off x="-677676" y="1266825"/>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rot="10800000">
              <a:off x="-516367" y="90805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rot="10800000">
              <a:off x="-333487" y="766762"/>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62000" y="1714500"/>
            <a:ext cx="2200275" cy="1169551"/>
          </a:xfrm>
          <a:prstGeom prst="rect">
            <a:avLst/>
          </a:prstGeom>
          <a:noFill/>
        </p:spPr>
        <p:txBody>
          <a:bodyPr wrap="square" rtlCol="0">
            <a:spAutoFit/>
          </a:bodyPr>
          <a:lstStyle/>
          <a:p>
            <a:r>
              <a:rPr lang="en-GB" dirty="0"/>
              <a:t>If gridlines aren’t in place</a:t>
            </a:r>
          </a:p>
          <a:p>
            <a:r>
              <a:rPr lang="en-GB" i="1" dirty="0"/>
              <a:t>Control Drag </a:t>
            </a:r>
            <a:r>
              <a:rPr lang="en-GB" dirty="0"/>
              <a:t>existing guides</a:t>
            </a:r>
            <a:r>
              <a:rPr lang="en-GB" baseline="0" dirty="0"/>
              <a:t> to duplicate the dashed lines shown on this layout.</a:t>
            </a:r>
            <a:endParaRPr lang="en-GB" dirty="0"/>
          </a:p>
        </p:txBody>
      </p:sp>
      <p:sp>
        <p:nvSpPr>
          <p:cNvPr id="35" name="TextBox 34"/>
          <p:cNvSpPr txBox="1"/>
          <p:nvPr userDrawn="1"/>
        </p:nvSpPr>
        <p:spPr>
          <a:xfrm>
            <a:off x="3860960" y="1714500"/>
            <a:ext cx="2200275" cy="738664"/>
          </a:xfrm>
          <a:prstGeom prst="rect">
            <a:avLst/>
          </a:prstGeom>
          <a:noFill/>
        </p:spPr>
        <p:txBody>
          <a:bodyPr wrap="square" rtlCol="0">
            <a:spAutoFit/>
          </a:bodyPr>
          <a:lstStyle/>
          <a:p>
            <a:r>
              <a:rPr lang="en-GB" dirty="0"/>
              <a:t>Where possible, layout elements should align</a:t>
            </a:r>
            <a:r>
              <a:rPr lang="en-GB" baseline="0" dirty="0"/>
              <a:t> to edges of the grid.</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spTree>
    <p:extLst>
      <p:ext uri="{BB962C8B-B14F-4D97-AF65-F5344CB8AC3E}">
        <p14:creationId xmlns:p14="http://schemas.microsoft.com/office/powerpoint/2010/main" val="725610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Title Placeholder 1"/>
          <p:cNvSpPr>
            <a:spLocks noGrp="1"/>
          </p:cNvSpPr>
          <p:nvPr>
            <p:ph type="title"/>
          </p:nvPr>
        </p:nvSpPr>
        <p:spPr bwMode="auto">
          <a:xfrm>
            <a:off x="454025" y="0"/>
            <a:ext cx="5637783" cy="908050"/>
          </a:xfrm>
          <a:prstGeom prst="rect">
            <a:avLst/>
          </a:prstGeom>
          <a:noFill/>
          <a:ln w="9525">
            <a:noFill/>
            <a:miter lim="800000"/>
            <a:headEnd/>
            <a:tailEnd/>
          </a:ln>
        </p:spPr>
        <p:txBody>
          <a:bodyPr vert="horz" wrap="square" lIns="0" tIns="0" rIns="0" bIns="82800" numCol="1" anchor="b" anchorCtr="0" compatLnSpc="1">
            <a:prstTxWarp prst="textNoShape">
              <a:avLst/>
            </a:prstTxWarp>
          </a:bodyPr>
          <a:lstStyle/>
          <a:p>
            <a:pPr lvl="0"/>
            <a:r>
              <a:rPr lang="en-US" dirty="0"/>
              <a:t>Click to edit Master title style</a:t>
            </a:r>
            <a:endParaRPr lang="en-GB" dirty="0"/>
          </a:p>
        </p:txBody>
      </p:sp>
      <p:sp>
        <p:nvSpPr>
          <p:cNvPr id="2052" name="Text Placeholder 2"/>
          <p:cNvSpPr>
            <a:spLocks noGrp="1"/>
          </p:cNvSpPr>
          <p:nvPr>
            <p:ph type="body" idx="1"/>
          </p:nvPr>
        </p:nvSpPr>
        <p:spPr bwMode="auto">
          <a:xfrm>
            <a:off x="454025" y="1268413"/>
            <a:ext cx="8997950" cy="5040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826500" y="6597650"/>
            <a:ext cx="625475" cy="149225"/>
          </a:xfrm>
          <a:prstGeom prst="rect">
            <a:avLst/>
          </a:prstGeom>
        </p:spPr>
        <p:txBody>
          <a:bodyPr vert="horz" lIns="0" tIns="0" rIns="0" bIns="0" rtlCol="0" anchor="ctr"/>
          <a:lstStyle>
            <a:lvl1pPr algn="r">
              <a:defRPr sz="800" smtClean="0">
                <a:solidFill>
                  <a:schemeClr val="tx1"/>
                </a:solidFill>
                <a:latin typeface="Arial" pitchFamily="34" charset="0"/>
                <a:cs typeface="Arial" pitchFamily="34" charset="0"/>
              </a:defRPr>
            </a:lvl1pPr>
          </a:lstStyle>
          <a:p>
            <a:pPr>
              <a:defRPr/>
            </a:pPr>
            <a:fld id="{4AC98FE4-FD1A-4985-8618-BD33BE914005}" type="slidenum">
              <a:rPr lang="en-US" smtClean="0"/>
              <a:pPr>
                <a:defRPr/>
              </a:pPr>
              <a:t>‹#›</a:t>
            </a:fld>
            <a:endParaRPr lang="en-US" dirty="0"/>
          </a:p>
        </p:txBody>
      </p:sp>
      <p:cxnSp>
        <p:nvCxnSpPr>
          <p:cNvPr id="15" name="Straight Connector 14"/>
          <p:cNvCxnSpPr/>
          <p:nvPr userDrawn="1"/>
        </p:nvCxnSpPr>
        <p:spPr>
          <a:xfrm flipV="1">
            <a:off x="454025" y="6494463"/>
            <a:ext cx="8997950" cy="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454025" y="908050"/>
            <a:ext cx="8999538"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p:cNvSpPr>
            <a:spLocks noGrp="1"/>
          </p:cNvSpPr>
          <p:nvPr>
            <p:ph type="ftr" sz="quarter" idx="3"/>
          </p:nvPr>
        </p:nvSpPr>
        <p:spPr>
          <a:xfrm>
            <a:off x="454025" y="6597650"/>
            <a:ext cx="6011863" cy="149225"/>
          </a:xfrm>
          <a:prstGeom prst="rect">
            <a:avLst/>
          </a:prstGeom>
        </p:spPr>
        <p:txBody>
          <a:bodyPr vert="horz" lIns="0" tIns="0" rIns="0" bIns="0" rtlCol="0" anchor="ctr"/>
          <a:lstStyle>
            <a:lvl1pPr algn="l">
              <a:defRPr sz="800" dirty="0" smtClean="0">
                <a:solidFill>
                  <a:schemeClr val="tx1"/>
                </a:solidFill>
                <a:latin typeface="Arial" pitchFamily="34" charset="0"/>
                <a:cs typeface="Arial" pitchFamily="34" charset="0"/>
              </a:defRPr>
            </a:lvl1pPr>
          </a:lstStyle>
          <a:p>
            <a:pPr>
              <a:defRPr/>
            </a:pPr>
            <a:endParaRPr lang="en-GB" dirty="0"/>
          </a:p>
        </p:txBody>
      </p:sp>
      <p:pic>
        <p:nvPicPr>
          <p:cNvPr id="10" name="Picture 9" descr="TSP Logo Split Blue302.emf"/>
          <p:cNvPicPr>
            <a:picLocks noChangeAspect="1"/>
          </p:cNvPicPr>
          <p:nvPr userDrawn="1"/>
        </p:nvPicPr>
        <p:blipFill>
          <a:blip r:embed="rId10"/>
          <a:stretch>
            <a:fillRect/>
          </a:stretch>
        </p:blipFill>
        <p:spPr>
          <a:xfrm>
            <a:off x="7908131" y="429991"/>
            <a:ext cx="1708733" cy="35975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p:fade/>
  </p:transition>
  <p:hf hdr="0" dt="0"/>
  <p:txStyles>
    <p:titleStyle>
      <a:lvl1pPr algn="l" rtl="0" eaLnBrk="1" fontAlgn="base" hangingPunct="1">
        <a:spcBef>
          <a:spcPct val="0"/>
        </a:spcBef>
        <a:spcAft>
          <a:spcPct val="0"/>
        </a:spcAft>
        <a:defRPr sz="16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000" b="1">
          <a:solidFill>
            <a:srgbClr val="FFFFFF"/>
          </a:solidFill>
          <a:latin typeface="Arial" charset="0"/>
          <a:cs typeface="Arial" charset="0"/>
        </a:defRPr>
      </a:lvl2pPr>
      <a:lvl3pPr algn="l" rtl="0" eaLnBrk="1" fontAlgn="base" hangingPunct="1">
        <a:spcBef>
          <a:spcPct val="0"/>
        </a:spcBef>
        <a:spcAft>
          <a:spcPct val="0"/>
        </a:spcAft>
        <a:defRPr sz="2000" b="1">
          <a:solidFill>
            <a:srgbClr val="FFFFFF"/>
          </a:solidFill>
          <a:latin typeface="Arial" charset="0"/>
          <a:cs typeface="Arial" charset="0"/>
        </a:defRPr>
      </a:lvl3pPr>
      <a:lvl4pPr algn="l" rtl="0" eaLnBrk="1" fontAlgn="base" hangingPunct="1">
        <a:spcBef>
          <a:spcPct val="0"/>
        </a:spcBef>
        <a:spcAft>
          <a:spcPct val="0"/>
        </a:spcAft>
        <a:defRPr sz="2000" b="1">
          <a:solidFill>
            <a:srgbClr val="FFFFFF"/>
          </a:solidFill>
          <a:latin typeface="Arial" charset="0"/>
          <a:cs typeface="Arial" charset="0"/>
        </a:defRPr>
      </a:lvl4pPr>
      <a:lvl5pPr algn="l" rtl="0" eaLnBrk="1" fontAlgn="base" hangingPunct="1">
        <a:spcBef>
          <a:spcPct val="0"/>
        </a:spcBef>
        <a:spcAft>
          <a:spcPct val="0"/>
        </a:spcAft>
        <a:defRPr sz="2000" b="1">
          <a:solidFill>
            <a:srgbClr val="FFFFFF"/>
          </a:solidFill>
          <a:latin typeface="Arial" charset="0"/>
          <a:cs typeface="Arial" charset="0"/>
        </a:defRPr>
      </a:lvl5pPr>
      <a:lvl6pPr marL="457200" algn="l" rtl="0" eaLnBrk="1" fontAlgn="base" hangingPunct="1">
        <a:spcBef>
          <a:spcPct val="0"/>
        </a:spcBef>
        <a:spcAft>
          <a:spcPct val="0"/>
        </a:spcAft>
        <a:defRPr sz="2000" b="1">
          <a:solidFill>
            <a:srgbClr val="FFFFFF"/>
          </a:solidFill>
          <a:latin typeface="Arial" charset="0"/>
          <a:cs typeface="Arial" charset="0"/>
        </a:defRPr>
      </a:lvl6pPr>
      <a:lvl7pPr marL="914400" algn="l" rtl="0" eaLnBrk="1" fontAlgn="base" hangingPunct="1">
        <a:spcBef>
          <a:spcPct val="0"/>
        </a:spcBef>
        <a:spcAft>
          <a:spcPct val="0"/>
        </a:spcAft>
        <a:defRPr sz="2000" b="1">
          <a:solidFill>
            <a:srgbClr val="FFFFFF"/>
          </a:solidFill>
          <a:latin typeface="Arial" charset="0"/>
          <a:cs typeface="Arial" charset="0"/>
        </a:defRPr>
      </a:lvl7pPr>
      <a:lvl8pPr marL="1371600" algn="l" rtl="0" eaLnBrk="1" fontAlgn="base" hangingPunct="1">
        <a:spcBef>
          <a:spcPct val="0"/>
        </a:spcBef>
        <a:spcAft>
          <a:spcPct val="0"/>
        </a:spcAft>
        <a:defRPr sz="2000" b="1">
          <a:solidFill>
            <a:srgbClr val="FFFFFF"/>
          </a:solidFill>
          <a:latin typeface="Arial" charset="0"/>
          <a:cs typeface="Arial" charset="0"/>
        </a:defRPr>
      </a:lvl8pPr>
      <a:lvl9pPr marL="1828800" algn="l" rtl="0" eaLnBrk="1" fontAlgn="base" hangingPunct="1">
        <a:spcBef>
          <a:spcPct val="0"/>
        </a:spcBef>
        <a:spcAft>
          <a:spcPct val="0"/>
        </a:spcAft>
        <a:defRPr sz="2000" b="1">
          <a:solidFill>
            <a:srgbClr val="FFFFFF"/>
          </a:solidFill>
          <a:latin typeface="Arial" charset="0"/>
          <a:cs typeface="Arial" charset="0"/>
        </a:defRPr>
      </a:lvl9pPr>
    </p:titleStyle>
    <p:bodyStyle>
      <a:lvl1pPr marL="0" indent="0" algn="l" rtl="0" eaLnBrk="1" fontAlgn="base" hangingPunct="1">
        <a:spcBef>
          <a:spcPts val="900"/>
        </a:spcBef>
        <a:spcAft>
          <a:spcPts val="300"/>
        </a:spcAft>
        <a:buClr>
          <a:schemeClr val="accent5"/>
        </a:buClr>
        <a:buFontTx/>
        <a:buNone/>
        <a:defRPr sz="1400" b="0" kern="1200">
          <a:solidFill>
            <a:schemeClr val="tx1"/>
          </a:solidFill>
          <a:latin typeface="Arial" pitchFamily="34" charset="0"/>
          <a:ea typeface="+mn-ea"/>
          <a:cs typeface="Arial" pitchFamily="34" charset="0"/>
        </a:defRPr>
      </a:lvl1pPr>
      <a:lvl2pPr marL="177800" indent="-177800" algn="l" rtl="0" eaLnBrk="1" fontAlgn="base" hangingPunct="1">
        <a:spcBef>
          <a:spcPts val="400"/>
        </a:spcBef>
        <a:spcAft>
          <a:spcPts val="200"/>
        </a:spcAft>
        <a:buClr>
          <a:schemeClr val="accent1"/>
        </a:buClr>
        <a:buFont typeface="Wingdings" pitchFamily="2" charset="2"/>
        <a:buChar char="§"/>
        <a:defRPr sz="1100" kern="1200">
          <a:solidFill>
            <a:schemeClr val="tx2"/>
          </a:solidFill>
          <a:latin typeface="Arial" pitchFamily="34" charset="0"/>
          <a:ea typeface="+mn-ea"/>
          <a:cs typeface="Arial" pitchFamily="34" charset="0"/>
        </a:defRPr>
      </a:lvl2pPr>
      <a:lvl3pPr marL="447675" indent="-179388" algn="l" rtl="0" eaLnBrk="1" fontAlgn="base" hangingPunct="1">
        <a:spcBef>
          <a:spcPts val="200"/>
        </a:spcBef>
        <a:spcAft>
          <a:spcPts val="200"/>
        </a:spcAft>
        <a:buClr>
          <a:schemeClr val="accent1"/>
        </a:buClr>
        <a:buFont typeface="Wingdings" pitchFamily="2" charset="2"/>
        <a:buChar char="§"/>
        <a:defRPr sz="1000" i="1" kern="1200">
          <a:solidFill>
            <a:schemeClr val="tx2"/>
          </a:solidFill>
          <a:latin typeface="Arial" pitchFamily="34" charset="0"/>
          <a:ea typeface="+mn-ea"/>
          <a:cs typeface="Arial" pitchFamily="34" charset="0"/>
        </a:defRPr>
      </a:lvl3pPr>
      <a:lvl4pPr marL="715963" indent="-179388" algn="l" rtl="0" eaLnBrk="1" fontAlgn="base" hangingPunct="1">
        <a:spcBef>
          <a:spcPts val="200"/>
        </a:spcBef>
        <a:spcAft>
          <a:spcPts val="200"/>
        </a:spcAft>
        <a:buClr>
          <a:schemeClr val="accent1"/>
        </a:buClr>
        <a:buFont typeface="Wingdings" pitchFamily="2" charset="2"/>
        <a:buChar char="§"/>
        <a:defRPr sz="900" i="1" kern="1200">
          <a:solidFill>
            <a:schemeClr val="tx2"/>
          </a:solidFill>
          <a:latin typeface="Arial" pitchFamily="34" charset="0"/>
          <a:ea typeface="+mn-ea"/>
          <a:cs typeface="Arial" pitchFamily="34" charset="0"/>
        </a:defRPr>
      </a:lvl4pPr>
      <a:lvl5pPr marL="893763" indent="-88900" algn="l" rtl="0" eaLnBrk="1" fontAlgn="base" hangingPunct="1">
        <a:spcBef>
          <a:spcPts val="100"/>
        </a:spcBef>
        <a:spcAft>
          <a:spcPts val="200"/>
        </a:spcAft>
        <a:buClr>
          <a:schemeClr val="accent1"/>
        </a:buClr>
        <a:buFont typeface="Wingdings" pitchFamily="2" charset="2"/>
        <a:buChar char="§"/>
        <a:tabLst/>
        <a:defRPr sz="800" i="1"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image" Target="../media/image11.gif"/><Relationship Id="rId13" Type="http://schemas.openxmlformats.org/officeDocument/2006/relationships/image" Target="../media/image16.png"/><Relationship Id="rId3" Type="http://schemas.openxmlformats.org/officeDocument/2006/relationships/image" Target="../media/image6.gif"/><Relationship Id="rId7" Type="http://schemas.openxmlformats.org/officeDocument/2006/relationships/image" Target="../media/image10.jpe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image" Target="../media/image5.jpeg"/><Relationship Id="rId16" Type="http://schemas.openxmlformats.org/officeDocument/2006/relationships/image" Target="../media/image19.jpeg"/><Relationship Id="rId1" Type="http://schemas.openxmlformats.org/officeDocument/2006/relationships/slideLayout" Target="../slideLayouts/slideLayout8.xml"/><Relationship Id="rId6" Type="http://schemas.openxmlformats.org/officeDocument/2006/relationships/image" Target="../media/image9.gif"/><Relationship Id="rId11" Type="http://schemas.openxmlformats.org/officeDocument/2006/relationships/image" Target="../media/image14.jpeg"/><Relationship Id="rId5" Type="http://schemas.openxmlformats.org/officeDocument/2006/relationships/image" Target="../media/image8.jpeg"/><Relationship Id="rId15" Type="http://schemas.openxmlformats.org/officeDocument/2006/relationships/image" Target="../media/image18.png"/><Relationship Id="rId10" Type="http://schemas.openxmlformats.org/officeDocument/2006/relationships/image" Target="../media/image13.jpeg"/><Relationship Id="rId4" Type="http://schemas.openxmlformats.org/officeDocument/2006/relationships/image" Target="../media/image7.gif"/><Relationship Id="rId9" Type="http://schemas.openxmlformats.org/officeDocument/2006/relationships/image" Target="../media/image12.gif"/><Relationship Id="rId14"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2437" y="3598354"/>
            <a:ext cx="8999538" cy="2025509"/>
          </a:xfrm>
          <a:solidFill>
            <a:schemeClr val="tx1">
              <a:alpha val="80000"/>
            </a:schemeClr>
          </a:solidFill>
        </p:spPr>
        <p:txBody>
          <a:bodyPr/>
          <a:lstStyle/>
          <a:p>
            <a:r>
              <a:rPr lang="en-GB" b="1" dirty="0">
                <a:ea typeface="Calibri"/>
                <a:cs typeface="Times New Roman"/>
              </a:rPr>
              <a:t>PROFESSIONAL ADVISER ACADEMY: MODULE 1 </a:t>
            </a:r>
            <a:br>
              <a:rPr lang="en-GB" b="1" dirty="0">
                <a:ea typeface="Calibri"/>
                <a:cs typeface="Times New Roman"/>
              </a:rPr>
            </a:br>
            <a:r>
              <a:rPr lang="en-US" b="1" dirty="0">
                <a:ea typeface="Calibri"/>
                <a:cs typeface="Times New Roman"/>
              </a:rPr>
              <a:t>------------------------------------------------------------------------</a:t>
            </a:r>
            <a:br>
              <a:rPr lang="en-US" b="1" dirty="0">
                <a:ea typeface="Calibri"/>
                <a:cs typeface="Times New Roman"/>
              </a:rPr>
            </a:br>
            <a:r>
              <a:rPr lang="en-US" b="1" dirty="0"/>
              <a:t>‘AN INTRODUCTION TO STRUCTURED PRODUCTS’</a:t>
            </a:r>
            <a:br>
              <a:rPr lang="en-US" b="1" dirty="0"/>
            </a:br>
            <a:r>
              <a:rPr lang="en-US" b="1" dirty="0"/>
              <a:t>-----------------------------------------------------------------</a:t>
            </a:r>
            <a:br>
              <a:rPr lang="en-US" b="1" dirty="0"/>
            </a:br>
            <a:r>
              <a:rPr lang="en-US" b="1" dirty="0"/>
              <a:t>DESIGNED FOR PROFESSIONAL ADVISER USE</a:t>
            </a:r>
            <a:br>
              <a:rPr lang="en-US" b="1" dirty="0"/>
            </a:br>
            <a:r>
              <a:rPr lang="en-US" b="1" dirty="0"/>
              <a:t>- MADE AVAIILABLE TO BEST PRICE FS CLIENTS - </a:t>
            </a:r>
          </a:p>
        </p:txBody>
      </p:sp>
      <p:sp>
        <p:nvSpPr>
          <p:cNvPr id="2" name="Rectangle 1"/>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0211151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10</a:t>
            </a:fld>
            <a:endParaRPr lang="en-US" dirty="0"/>
          </a:p>
        </p:txBody>
      </p:sp>
      <p:sp>
        <p:nvSpPr>
          <p:cNvPr id="4" name="Text Box 18"/>
          <p:cNvSpPr txBox="1">
            <a:spLocks noChangeArrowheads="1"/>
          </p:cNvSpPr>
          <p:nvPr/>
        </p:nvSpPr>
        <p:spPr bwMode="auto">
          <a:xfrm>
            <a:off x="462316" y="555374"/>
            <a:ext cx="7634288" cy="276999"/>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Some important initial points to think about …</a:t>
            </a:r>
            <a:endParaRPr lang="en-US" sz="1800" b="1" dirty="0">
              <a:latin typeface="Arial" pitchFamily="34" charset="0"/>
              <a:ea typeface="+mj-ea"/>
              <a:cs typeface="Arial" pitchFamily="34" charset="0"/>
            </a:endParaRPr>
          </a:p>
        </p:txBody>
      </p:sp>
      <p:sp>
        <p:nvSpPr>
          <p:cNvPr id="6" name="Rectangle 18"/>
          <p:cNvSpPr>
            <a:spLocks noChangeArrowheads="1"/>
          </p:cNvSpPr>
          <p:nvPr/>
        </p:nvSpPr>
        <p:spPr bwMode="auto">
          <a:xfrm>
            <a:off x="348342" y="1116173"/>
            <a:ext cx="9329058" cy="3370153"/>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US" b="1" dirty="0">
                <a:ea typeface="Calibri"/>
                <a:cs typeface="Times New Roman"/>
              </a:rPr>
              <a:t>It’s important to understand that removing or reducing the stock market risk from a stock market linked investment is understandably of interest to many investors</a:t>
            </a:r>
          </a:p>
          <a:p>
            <a:pPr marL="285750" indent="-285750">
              <a:spcBef>
                <a:spcPts val="1200"/>
              </a:spcBef>
              <a:spcAft>
                <a:spcPts val="600"/>
              </a:spcAft>
              <a:buFont typeface="Wingdings" panose="05000000000000000000" pitchFamily="2" charset="2"/>
              <a:buChar char="§"/>
            </a:pPr>
            <a:r>
              <a:rPr lang="en-US" b="1" dirty="0">
                <a:ea typeface="Calibri"/>
                <a:cs typeface="Times New Roman"/>
              </a:rPr>
              <a:t>While stock markets are generally expected to rise in value, over time, returns can be unpredictable and history has shown that even a 5-year time horizon is not always sufficient to protect investor’s capital:</a:t>
            </a:r>
          </a:p>
          <a:p>
            <a:pPr marL="403225" lvl="1" indent="-92075">
              <a:spcBef>
                <a:spcPts val="0"/>
              </a:spcBef>
              <a:spcAft>
                <a:spcPts val="600"/>
              </a:spcAft>
              <a:buFont typeface=".AppleSystemUIFont"/>
              <a:buChar char="-"/>
            </a:pPr>
            <a:r>
              <a:rPr lang="en-US" dirty="0">
                <a:cs typeface="Times New Roman"/>
              </a:rPr>
              <a:t>the mantra that time is the great healer is not a ‘water-tight’ investment strategy</a:t>
            </a:r>
          </a:p>
          <a:p>
            <a:pPr marL="403225" lvl="1" indent="-92075">
              <a:spcBef>
                <a:spcPts val="0"/>
              </a:spcBef>
              <a:spcAft>
                <a:spcPts val="600"/>
              </a:spcAft>
              <a:buFont typeface=".AppleSystemUIFont"/>
              <a:buChar char="-"/>
            </a:pPr>
            <a:r>
              <a:rPr lang="en-US" dirty="0">
                <a:cs typeface="Times New Roman"/>
              </a:rPr>
              <a:t>and the conjoined mantra that diversification protects investors is also disproven in times of stress, such as recent crises, as correlation between markets and asset classes increased, with almost all going down</a:t>
            </a:r>
          </a:p>
          <a:p>
            <a:pPr marL="285750" indent="-285750">
              <a:spcBef>
                <a:spcPts val="1200"/>
              </a:spcBef>
              <a:spcAft>
                <a:spcPts val="600"/>
              </a:spcAft>
              <a:buFont typeface="Wingdings" panose="05000000000000000000" pitchFamily="2" charset="2"/>
              <a:buChar char="§"/>
            </a:pPr>
            <a:r>
              <a:rPr lang="en-US" b="1" dirty="0">
                <a:ea typeface="Calibri"/>
                <a:cs typeface="Times New Roman"/>
              </a:rPr>
              <a:t>Equally important to understand is the fact that even if stock market protection might be shown not to be necessary for a particular period, because the stock market went up, that does not mean that there was no value in the protection:</a:t>
            </a:r>
          </a:p>
          <a:p>
            <a:pPr marL="403225" lvl="1" indent="-92075">
              <a:spcBef>
                <a:spcPts val="0"/>
              </a:spcBef>
              <a:spcAft>
                <a:spcPts val="600"/>
              </a:spcAft>
              <a:buFont typeface=".AppleSystemUIFont"/>
              <a:buChar char="-"/>
            </a:pPr>
            <a:r>
              <a:rPr lang="en-US" dirty="0">
                <a:cs typeface="Times New Roman"/>
              </a:rPr>
              <a:t>if a person’s house does not burn down or is not burgled in a particular year, people do not look at their house and contents insurance and retrospectively deem that it was worthless</a:t>
            </a:r>
          </a:p>
        </p:txBody>
      </p:sp>
      <p:sp>
        <p:nvSpPr>
          <p:cNvPr id="7" name="Rectangle 6"/>
          <p:cNvSpPr/>
          <p:nvPr/>
        </p:nvSpPr>
        <p:spPr>
          <a:xfrm>
            <a:off x="337589" y="4653952"/>
            <a:ext cx="9230821" cy="1234184"/>
          </a:xfrm>
          <a:prstGeom prst="rect">
            <a:avLst/>
          </a:prstGeom>
          <a:solidFill>
            <a:schemeClr val="tx1"/>
          </a:solidFill>
        </p:spPr>
        <p:txBody>
          <a:bodyPr wrap="square">
            <a:spAutoFit/>
          </a:bodyPr>
          <a:lstStyle/>
          <a:p>
            <a:pPr algn="ctr">
              <a:lnSpc>
                <a:spcPct val="90000"/>
              </a:lnSpc>
              <a:spcBef>
                <a:spcPct val="20000"/>
              </a:spcBef>
            </a:pPr>
            <a:r>
              <a:rPr lang="en-US" b="1" dirty="0">
                <a:solidFill>
                  <a:schemeClr val="bg1"/>
                </a:solidFill>
                <a:ea typeface="Calibri"/>
                <a:cs typeface="Times New Roman"/>
              </a:rPr>
              <a:t>Structured products can provide investors with an increased likelihood of positive returns </a:t>
            </a:r>
          </a:p>
          <a:p>
            <a:pPr algn="ctr">
              <a:lnSpc>
                <a:spcPct val="90000"/>
              </a:lnSpc>
              <a:spcBef>
                <a:spcPct val="20000"/>
              </a:spcBef>
            </a:pPr>
            <a:r>
              <a:rPr lang="en-US" b="1" dirty="0">
                <a:solidFill>
                  <a:schemeClr val="bg1"/>
                </a:solidFill>
                <a:ea typeface="Calibri"/>
                <a:cs typeface="Times New Roman"/>
              </a:rPr>
              <a:t>being generated combined a decreased likelihood of capital losses being experienced</a:t>
            </a:r>
            <a:endParaRPr lang="en-GB" b="1" dirty="0">
              <a:solidFill>
                <a:schemeClr val="bg1"/>
              </a:solidFill>
            </a:endParaRPr>
          </a:p>
          <a:p>
            <a:pPr algn="ctr">
              <a:lnSpc>
                <a:spcPct val="90000"/>
              </a:lnSpc>
              <a:spcBef>
                <a:spcPct val="20000"/>
              </a:spcBef>
            </a:pPr>
            <a:r>
              <a:rPr lang="en-GB" b="1" dirty="0">
                <a:solidFill>
                  <a:schemeClr val="bg1"/>
                </a:solidFill>
              </a:rPr>
              <a:t>--------------------------------------------------------------------------------------------------------------</a:t>
            </a:r>
          </a:p>
          <a:p>
            <a:pPr algn="ctr">
              <a:lnSpc>
                <a:spcPct val="90000"/>
              </a:lnSpc>
              <a:spcBef>
                <a:spcPct val="20000"/>
              </a:spcBef>
            </a:pPr>
            <a:r>
              <a:rPr lang="en-US" b="1" dirty="0">
                <a:solidFill>
                  <a:schemeClr val="bg1"/>
                </a:solidFill>
                <a:ea typeface="Calibri"/>
                <a:cs typeface="Times New Roman"/>
              </a:rPr>
              <a:t>It is difficult to put a price on the value of giving investors peace of mind, </a:t>
            </a:r>
          </a:p>
          <a:p>
            <a:pPr algn="ctr">
              <a:lnSpc>
                <a:spcPct val="90000"/>
              </a:lnSpc>
              <a:spcBef>
                <a:spcPct val="20000"/>
              </a:spcBef>
            </a:pPr>
            <a:r>
              <a:rPr lang="en-US" b="1" dirty="0">
                <a:solidFill>
                  <a:schemeClr val="bg1"/>
                </a:solidFill>
                <a:ea typeface="Calibri"/>
                <a:cs typeface="Times New Roman"/>
              </a:rPr>
              <a:t>in the way that structured products can and do</a:t>
            </a:r>
          </a:p>
        </p:txBody>
      </p:sp>
      <p:sp>
        <p:nvSpPr>
          <p:cNvPr id="9" name="Rectangle 8"/>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51983659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11</a:t>
            </a:fld>
            <a:endParaRPr lang="en-US" dirty="0"/>
          </a:p>
        </p:txBody>
      </p:sp>
      <p:sp>
        <p:nvSpPr>
          <p:cNvPr id="4" name="Text Box 18"/>
          <p:cNvSpPr txBox="1">
            <a:spLocks noChangeArrowheads="1"/>
          </p:cNvSpPr>
          <p:nvPr/>
        </p:nvSpPr>
        <p:spPr bwMode="auto">
          <a:xfrm>
            <a:off x="462316" y="555374"/>
            <a:ext cx="7634288" cy="276999"/>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Perhaps the most important point to understand …</a:t>
            </a:r>
            <a:endParaRPr lang="en-US" sz="1800" b="1" dirty="0">
              <a:latin typeface="Arial" pitchFamily="34" charset="0"/>
              <a:ea typeface="+mj-ea"/>
              <a:cs typeface="Arial" pitchFamily="34" charset="0"/>
            </a:endParaRPr>
          </a:p>
        </p:txBody>
      </p:sp>
      <p:sp>
        <p:nvSpPr>
          <p:cNvPr id="6" name="Rectangle 18"/>
          <p:cNvSpPr>
            <a:spLocks noChangeArrowheads="1"/>
          </p:cNvSpPr>
          <p:nvPr/>
        </p:nvSpPr>
        <p:spPr bwMode="auto">
          <a:xfrm>
            <a:off x="348342" y="1116173"/>
            <a:ext cx="9329058" cy="3431709"/>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Perhaps the most important point to understand is that structured products equate to ‘investing by contract’: </a:t>
            </a:r>
          </a:p>
          <a:p>
            <a:pPr marL="403225" lvl="1" indent="-92075">
              <a:spcBef>
                <a:spcPts val="0"/>
              </a:spcBef>
              <a:spcAft>
                <a:spcPts val="600"/>
              </a:spcAft>
              <a:buFont typeface=".AppleSystemUIFont"/>
              <a:buChar char="-"/>
            </a:pPr>
            <a:r>
              <a:rPr lang="en-GB" dirty="0">
                <a:cs typeface="Times New Roman"/>
              </a:rPr>
              <a:t>all of the terms of a structured product are legal and contractual obligations’ upon the issuer / counterparty of the product’s underlying securities;</a:t>
            </a:r>
          </a:p>
          <a:p>
            <a:pPr marL="403225" lvl="1" indent="-92075">
              <a:spcBef>
                <a:spcPts val="0"/>
              </a:spcBef>
              <a:spcAft>
                <a:spcPts val="600"/>
              </a:spcAft>
              <a:buFont typeface=".AppleSystemUIFont"/>
              <a:buChar char="-"/>
            </a:pPr>
            <a:r>
              <a:rPr lang="en-GB" dirty="0">
                <a:cs typeface="Times New Roman"/>
              </a:rPr>
              <a:t>if the issuer / counterparty is solvent at maturity they are legally obligated to deliver precisely what they stated to investors at the outset – with ‘no wriggle room’: unless they are bust! </a:t>
            </a:r>
          </a:p>
          <a:p>
            <a:pPr marL="311150" lvl="1">
              <a:spcBef>
                <a:spcPts val="0"/>
              </a:spcBef>
              <a:spcAft>
                <a:spcPts val="600"/>
              </a:spcAft>
            </a:pPr>
            <a:r>
              <a:rPr lang="en-GB" dirty="0">
                <a:cs typeface="Times New Roman"/>
              </a:rPr>
              <a:t>… and banks, governments, central banks, regulators, shareholders, employees, savers and investors tend not to like banks becoming bankrupt!</a:t>
            </a:r>
          </a:p>
          <a:p>
            <a:pPr marL="285750" indent="-285750">
              <a:spcBef>
                <a:spcPts val="1200"/>
              </a:spcBef>
              <a:spcAft>
                <a:spcPts val="600"/>
              </a:spcAft>
              <a:buFont typeface="Wingdings" panose="05000000000000000000" pitchFamily="2" charset="2"/>
              <a:buChar char="§"/>
            </a:pPr>
            <a:r>
              <a:rPr lang="en-GB" b="1" dirty="0">
                <a:ea typeface="Calibri"/>
                <a:cs typeface="Times New Roman"/>
              </a:rPr>
              <a:t>‘Investing by contract’ is fundamentally different to investing in other types of investment, such as active - or passive - mutual funds, which are basically based upon nothing more than the ‘hopes and aims’ of the fund manager (but hopes and aims are </a:t>
            </a:r>
            <a:r>
              <a:rPr lang="en-GB" b="1" u="sng" dirty="0">
                <a:ea typeface="Calibri"/>
                <a:cs typeface="Times New Roman"/>
              </a:rPr>
              <a:t>not</a:t>
            </a:r>
            <a:r>
              <a:rPr lang="en-GB" b="1" dirty="0">
                <a:ea typeface="Calibri"/>
                <a:cs typeface="Times New Roman"/>
              </a:rPr>
              <a:t> contractual legal obligations):</a:t>
            </a:r>
          </a:p>
          <a:p>
            <a:pPr marL="403225" lvl="1" indent="-92075">
              <a:spcBef>
                <a:spcPts val="0"/>
              </a:spcBef>
              <a:spcAft>
                <a:spcPts val="600"/>
              </a:spcAft>
              <a:buFont typeface=".AppleSystemUIFont"/>
              <a:buChar char="-"/>
            </a:pPr>
            <a:r>
              <a:rPr lang="en-GB" dirty="0">
                <a:cs typeface="Times New Roman"/>
              </a:rPr>
              <a:t>for many investors this USP of structured products is a major attraction: and rightly so: investing by contract can remove many of the investment risks and concerns that many investors understandably have</a:t>
            </a:r>
          </a:p>
        </p:txBody>
      </p:sp>
      <p:sp>
        <p:nvSpPr>
          <p:cNvPr id="5" name="Rectangle 4"/>
          <p:cNvSpPr/>
          <p:nvPr/>
        </p:nvSpPr>
        <p:spPr>
          <a:xfrm>
            <a:off x="397460" y="4622206"/>
            <a:ext cx="9230821" cy="760208"/>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 Perhaps the most important point about structured products is that they equate to ‘investing by contract’ </a:t>
            </a:r>
            <a:endParaRPr lang="en-GB" b="1" dirty="0">
              <a:solidFill>
                <a:schemeClr val="bg1"/>
              </a:solidFill>
            </a:endParaRPr>
          </a:p>
          <a:p>
            <a:pPr algn="ctr">
              <a:lnSpc>
                <a:spcPct val="90000"/>
              </a:lnSpc>
              <a:spcBef>
                <a:spcPct val="20000"/>
              </a:spcBef>
            </a:pPr>
            <a:r>
              <a:rPr lang="en-GB" b="1" dirty="0">
                <a:solidFill>
                  <a:schemeClr val="bg1"/>
                </a:solidFill>
              </a:rPr>
              <a:t>---------------------------------------------------------------------------------------------------------------------------------------------------</a:t>
            </a:r>
          </a:p>
          <a:p>
            <a:pPr algn="ctr">
              <a:lnSpc>
                <a:spcPct val="90000"/>
              </a:lnSpc>
              <a:spcBef>
                <a:spcPct val="20000"/>
              </a:spcBef>
            </a:pPr>
            <a:r>
              <a:rPr lang="en-GB" b="1" dirty="0">
                <a:solidFill>
                  <a:schemeClr val="bg1"/>
                </a:solidFill>
                <a:ea typeface="Calibri"/>
                <a:cs typeface="Times New Roman"/>
              </a:rPr>
              <a:t>Investing by contract can remove many of the risks inextricably linked with other types of investment</a:t>
            </a:r>
            <a:endParaRPr lang="en-GB" b="1" dirty="0">
              <a:solidFill>
                <a:schemeClr val="bg1"/>
              </a:solidFill>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8849507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12</a:t>
            </a:fld>
            <a:endParaRPr lang="en-US" dirty="0"/>
          </a:p>
        </p:txBody>
      </p:sp>
      <p:sp>
        <p:nvSpPr>
          <p:cNvPr id="4" name="Text Box 10"/>
          <p:cNvSpPr txBox="1">
            <a:spLocks noChangeArrowheads="1"/>
          </p:cNvSpPr>
          <p:nvPr/>
        </p:nvSpPr>
        <p:spPr bwMode="auto">
          <a:xfrm>
            <a:off x="421497" y="544830"/>
            <a:ext cx="7333542" cy="274637"/>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The key players …</a:t>
            </a:r>
            <a:endParaRPr lang="en-US" sz="1800" b="1" dirty="0">
              <a:latin typeface="Arial" pitchFamily="34" charset="0"/>
              <a:ea typeface="+mj-ea"/>
              <a:cs typeface="Arial" pitchFamily="34" charset="0"/>
            </a:endParaRPr>
          </a:p>
        </p:txBody>
      </p:sp>
      <p:sp>
        <p:nvSpPr>
          <p:cNvPr id="9" name="Rectangle 18"/>
          <p:cNvSpPr>
            <a:spLocks noChangeArrowheads="1"/>
          </p:cNvSpPr>
          <p:nvPr/>
        </p:nvSpPr>
        <p:spPr bwMode="auto">
          <a:xfrm>
            <a:off x="348342" y="1093143"/>
            <a:ext cx="9218351" cy="4462760"/>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Issuer / Counterparty Banks: </a:t>
            </a:r>
            <a:r>
              <a:rPr lang="en-GB" dirty="0">
                <a:ea typeface="Calibri"/>
                <a:cs typeface="Times New Roman"/>
              </a:rPr>
              <a:t>Major global investment banks are usually the ‘counterparties’ that ‘issue’ the securities (i.e. the investments) that structured products are based upon:</a:t>
            </a:r>
          </a:p>
          <a:p>
            <a:pPr marL="403225" lvl="1" indent="-92075">
              <a:spcBef>
                <a:spcPts val="0"/>
              </a:spcBef>
              <a:spcAft>
                <a:spcPts val="600"/>
              </a:spcAft>
              <a:buFont typeface=".AppleSystemUIFont"/>
              <a:buChar char="-"/>
            </a:pPr>
            <a:r>
              <a:rPr lang="en-GB" dirty="0">
                <a:cs typeface="Times New Roman"/>
              </a:rPr>
              <a:t>examples of investment banks actively engaged in the structured products market include: BNP Paribas; Bank of America; Barclays; Citigroup; Credit Suisse; Goldman Sachs; HSBC; Investec; JP Morgan; Morgan Stanley, Natixis; Nomura; RBC; Santander; Societe Generale; UBS</a:t>
            </a:r>
          </a:p>
          <a:p>
            <a:pPr marL="285750" indent="-285750">
              <a:spcBef>
                <a:spcPts val="1200"/>
              </a:spcBef>
              <a:spcAft>
                <a:spcPts val="600"/>
              </a:spcAft>
              <a:buFont typeface="Wingdings" pitchFamily="2" charset="2"/>
              <a:buChar char="§"/>
            </a:pPr>
            <a:r>
              <a:rPr lang="en-GB" b="1" dirty="0">
                <a:ea typeface="Calibri"/>
                <a:cs typeface="Times New Roman"/>
              </a:rPr>
              <a:t>Plan Managers / Promoters: </a:t>
            </a:r>
            <a:r>
              <a:rPr lang="en-GB" dirty="0">
                <a:ea typeface="Calibri"/>
                <a:cs typeface="Times New Roman"/>
              </a:rPr>
              <a:t>Products are often designed, developed, arranged and promoted by providers, who are sometimes known as ‘Plan Managers’ (a general term, but not actually a regulatory term):</a:t>
            </a:r>
          </a:p>
          <a:p>
            <a:pPr marL="403225" lvl="1" indent="-92075" eaLnBrk="1" hangingPunct="1">
              <a:lnSpc>
                <a:spcPct val="90000"/>
              </a:lnSpc>
              <a:spcBef>
                <a:spcPts val="0"/>
              </a:spcBef>
              <a:spcAft>
                <a:spcPts val="600"/>
              </a:spcAft>
              <a:buFont typeface=".AppleSystemUIFont"/>
              <a:buChar char="-"/>
            </a:pPr>
            <a:r>
              <a:rPr lang="en-GB" dirty="0">
                <a:cs typeface="Times New Roman"/>
              </a:rPr>
              <a:t>the provider / plan manager can be the issuing investment bank themselves or an independent firm working in conjunction with the investment banks to design and develop products</a:t>
            </a:r>
          </a:p>
          <a:p>
            <a:pPr marL="285750" indent="-285750" eaLnBrk="1" hangingPunct="1">
              <a:lnSpc>
                <a:spcPct val="90000"/>
              </a:lnSpc>
              <a:spcBef>
                <a:spcPts val="1200"/>
              </a:spcBef>
              <a:spcAft>
                <a:spcPts val="600"/>
              </a:spcAft>
              <a:buFont typeface="Wingdings" pitchFamily="2" charset="2"/>
              <a:buChar char="§"/>
            </a:pPr>
            <a:r>
              <a:rPr lang="en-GB" b="1" dirty="0">
                <a:ea typeface="Calibri"/>
                <a:cs typeface="Times New Roman"/>
              </a:rPr>
              <a:t>Professional Advisers: </a:t>
            </a:r>
            <a:r>
              <a:rPr lang="en-GB" dirty="0">
                <a:ea typeface="Calibri"/>
                <a:cs typeface="Times New Roman"/>
              </a:rPr>
              <a:t>While high street banks and building societies sometimes offer structured products (and used to sell a lot), most of the UK retail structured products market now operates through independent professional advisers (IFAs), who are responsible for selecting investments on merit, based upon suitability for their clients</a:t>
            </a:r>
          </a:p>
          <a:p>
            <a:pPr marL="403225" lvl="1" indent="-92075">
              <a:lnSpc>
                <a:spcPct val="90000"/>
              </a:lnSpc>
              <a:spcBef>
                <a:spcPts val="0"/>
              </a:spcBef>
              <a:spcAft>
                <a:spcPts val="600"/>
              </a:spcAft>
              <a:buFont typeface=".AppleSystemUIFont"/>
              <a:buChar char="-"/>
            </a:pPr>
            <a:r>
              <a:rPr lang="en-GB" dirty="0">
                <a:cs typeface="Times New Roman"/>
              </a:rPr>
              <a:t>‘execution only’ brokers have also been quite active in promoting structured products and structured deposits </a:t>
            </a:r>
            <a:r>
              <a:rPr lang="en-GB" dirty="0">
                <a:ea typeface="Calibri"/>
                <a:cs typeface="Times New Roman"/>
              </a:rPr>
              <a:t>to savers / investors (based on appropriateness tests, as opposed to suitability): with some x/o firms also        offering advice options to investors, if advisory input is wanted</a:t>
            </a:r>
          </a:p>
          <a:p>
            <a:pPr marL="285750" indent="-285750">
              <a:lnSpc>
                <a:spcPct val="90000"/>
              </a:lnSpc>
              <a:spcBef>
                <a:spcPts val="1200"/>
              </a:spcBef>
              <a:spcAft>
                <a:spcPts val="600"/>
              </a:spcAft>
              <a:buFont typeface="Wingdings" panose="05000000000000000000" pitchFamily="2" charset="2"/>
              <a:buChar char="§"/>
            </a:pPr>
            <a:r>
              <a:rPr lang="en-US" b="1" dirty="0">
                <a:ea typeface="Calibri"/>
                <a:cs typeface="Times New Roman"/>
              </a:rPr>
              <a:t>Investors: </a:t>
            </a:r>
            <a:r>
              <a:rPr lang="en-US" dirty="0">
                <a:ea typeface="Calibri"/>
                <a:cs typeface="Times New Roman"/>
              </a:rPr>
              <a:t>Self-evidently invest their capital, in order to achieve growth or income and tax efficiency</a:t>
            </a:r>
          </a:p>
        </p:txBody>
      </p:sp>
      <p:sp>
        <p:nvSpPr>
          <p:cNvPr id="6" name="Rectangle 5"/>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6310871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13</a:t>
            </a:fld>
            <a:endParaRPr lang="en-US" dirty="0"/>
          </a:p>
        </p:txBody>
      </p:sp>
      <p:sp>
        <p:nvSpPr>
          <p:cNvPr id="4" name="Text Box 10"/>
          <p:cNvSpPr txBox="1">
            <a:spLocks noChangeArrowheads="1"/>
          </p:cNvSpPr>
          <p:nvPr/>
        </p:nvSpPr>
        <p:spPr bwMode="auto">
          <a:xfrm>
            <a:off x="421497" y="544830"/>
            <a:ext cx="7333542"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Counterparties are typically leading global investment banks …</a:t>
            </a:r>
            <a:endParaRPr lang="en-US" sz="1800" b="1" dirty="0">
              <a:latin typeface="Arial" pitchFamily="34" charset="0"/>
              <a:ea typeface="+mj-ea"/>
              <a:cs typeface="Arial" pitchFamily="34" charset="0"/>
            </a:endParaRPr>
          </a:p>
        </p:txBody>
      </p:sp>
      <p:pic>
        <p:nvPicPr>
          <p:cNvPr id="1026" name="Picture 2" descr="Cit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5039" y="1639209"/>
            <a:ext cx="1696937" cy="5434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redit Suis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045" y="2383691"/>
            <a:ext cx="2646478" cy="16861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Goldman Sach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0948" y="2633807"/>
            <a:ext cx="2682887" cy="111785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SB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93835" y="2988729"/>
            <a:ext cx="2043944" cy="40800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organ Stanl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0948" y="3836260"/>
            <a:ext cx="2682887" cy="122874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tixi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3736" y="4020578"/>
            <a:ext cx="2380848" cy="775504"/>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BC Capital Market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615" y="4841752"/>
            <a:ext cx="2500131" cy="147066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Societe Genera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96846" y="4796082"/>
            <a:ext cx="2358676" cy="1289371"/>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mage result for jp morgan log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9018" y="3862108"/>
            <a:ext cx="2191931" cy="1195946"/>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mage result for barclays log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57426" y="1373203"/>
            <a:ext cx="2168566" cy="1234757"/>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Image result for santander logo"/>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36352" y="4592911"/>
            <a:ext cx="2289108" cy="1803817"/>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Image result for BNP PARIBAS 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08635" y="1774839"/>
            <a:ext cx="2012696" cy="498918"/>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Image result for BANK OF AMERICA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911391" y="1596653"/>
            <a:ext cx="1972947" cy="609862"/>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Image result for UBS 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9842" y="5211351"/>
            <a:ext cx="1725547" cy="451412"/>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Image result for NOMURA LOGO"/>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502860" y="4142406"/>
            <a:ext cx="1841398" cy="531848"/>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Image result for INVESTEC LOGO"/>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55522" y="2905244"/>
            <a:ext cx="2370845" cy="583952"/>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99902934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14</a:t>
            </a:fld>
            <a:endParaRPr lang="en-US" dirty="0"/>
          </a:p>
        </p:txBody>
      </p:sp>
      <p:sp>
        <p:nvSpPr>
          <p:cNvPr id="4" name="TextBox 2"/>
          <p:cNvSpPr txBox="1">
            <a:spLocks noChangeArrowheads="1"/>
          </p:cNvSpPr>
          <p:nvPr/>
        </p:nvSpPr>
        <p:spPr bwMode="auto">
          <a:xfrm>
            <a:off x="310833" y="518567"/>
            <a:ext cx="7618142" cy="369332"/>
          </a:xfrm>
          <a:prstGeom prst="rect">
            <a:avLst/>
          </a:prstGeom>
          <a:noFill/>
          <a:ln w="9525">
            <a:noFill/>
            <a:miter lim="800000"/>
            <a:headEnd/>
            <a:tailEnd/>
          </a:ln>
        </p:spPr>
        <p:txBody>
          <a:bodyPr wrap="square">
            <a:spAutoFit/>
          </a:bodyPr>
          <a:lstStyle/>
          <a:p>
            <a:r>
              <a:rPr lang="en-US" sz="1600" b="1" dirty="0">
                <a:solidFill>
                  <a:srgbClr val="B24D4E"/>
                </a:solidFill>
              </a:rPr>
              <a:t> </a:t>
            </a:r>
            <a:r>
              <a:rPr lang="en-US" sz="1800" b="1" dirty="0">
                <a:latin typeface="Arial" pitchFamily="34" charset="0"/>
                <a:ea typeface="+mj-ea"/>
                <a:cs typeface="Arial" pitchFamily="34" charset="0"/>
              </a:rPr>
              <a:t>Why do investment banks issue structured products …</a:t>
            </a:r>
          </a:p>
        </p:txBody>
      </p:sp>
      <p:sp>
        <p:nvSpPr>
          <p:cNvPr id="5" name="Rectangle 2"/>
          <p:cNvSpPr txBox="1">
            <a:spLocks noChangeArrowheads="1"/>
          </p:cNvSpPr>
          <p:nvPr/>
        </p:nvSpPr>
        <p:spPr bwMode="auto">
          <a:xfrm>
            <a:off x="310833" y="1062502"/>
            <a:ext cx="9071373" cy="1916310"/>
          </a:xfrm>
          <a:prstGeom prst="rect">
            <a:avLst/>
          </a:prstGeom>
          <a:solidFill>
            <a:srgbClr val="FFFFFF"/>
          </a:solidFill>
          <a:ln>
            <a:miter lim="800000"/>
            <a:headEnd/>
            <a:tailEnd/>
          </a:ln>
        </p:spPr>
        <p:txBody>
          <a:bodyPr anchor="ctr"/>
          <a:lstStyle/>
          <a:p>
            <a:pPr marL="285750" indent="-285750" defTabSz="457200">
              <a:spcAft>
                <a:spcPts val="600"/>
              </a:spcAft>
              <a:buFont typeface="Wingdings" panose="05000000000000000000" pitchFamily="2" charset="2"/>
              <a:buChar char="§"/>
              <a:defRPr/>
            </a:pPr>
            <a:r>
              <a:rPr lang="en-GB" b="1" dirty="0">
                <a:latin typeface="+mn-lt"/>
                <a:ea typeface="Calibri"/>
                <a:cs typeface="Times New Roman"/>
              </a:rPr>
              <a:t>Why do investment banks issue structured products: what’s in it for them?</a:t>
            </a:r>
          </a:p>
          <a:p>
            <a:pPr marL="403225" lvl="1" indent="-92075" defTabSz="457200">
              <a:spcBef>
                <a:spcPts val="0"/>
              </a:spcBef>
              <a:spcAft>
                <a:spcPts val="600"/>
              </a:spcAft>
              <a:buFont typeface=".AppleSystemUIFont"/>
              <a:buChar char="-"/>
              <a:defRPr/>
            </a:pPr>
            <a:r>
              <a:rPr lang="en-GB" dirty="0">
                <a:cs typeface="Times New Roman"/>
              </a:rPr>
              <a:t>the answer is straightforward: investment banks use structured products as a way of raising funds, in much the same way that they might issue corporate bonds on the money markets or aim to attract deposits from retail or corporate customers (if they have retail banking / deposit taking operations);</a:t>
            </a:r>
          </a:p>
          <a:p>
            <a:pPr marL="403225" lvl="1" indent="-92075" defTabSz="457200">
              <a:spcBef>
                <a:spcPts val="0"/>
              </a:spcBef>
              <a:spcAft>
                <a:spcPts val="600"/>
              </a:spcAft>
              <a:buFont typeface=".AppleSystemUIFont"/>
              <a:buChar char="-"/>
              <a:defRPr/>
            </a:pPr>
            <a:r>
              <a:rPr lang="en-GB" dirty="0">
                <a:cs typeface="Times New Roman"/>
              </a:rPr>
              <a:t>more specifically, the treasury teams of the investment banks try to use structured products as a more cost        effective (i.e. cheaper) means of raising funds than issuing corporate bonds </a:t>
            </a:r>
          </a:p>
          <a:p>
            <a:pPr marL="311150" lvl="1" defTabSz="457200">
              <a:spcBef>
                <a:spcPts val="0"/>
              </a:spcBef>
              <a:spcAft>
                <a:spcPts val="600"/>
              </a:spcAft>
              <a:defRPr/>
            </a:pPr>
            <a:r>
              <a:rPr lang="en-GB" dirty="0">
                <a:cs typeface="Times New Roman"/>
              </a:rPr>
              <a:t>  [this point is explained in more detail in Module 2_‘Understanding Structured Products’]</a:t>
            </a:r>
          </a:p>
        </p:txBody>
      </p:sp>
      <p:sp>
        <p:nvSpPr>
          <p:cNvPr id="6" name="Rectangle 5"/>
          <p:cNvSpPr/>
          <p:nvPr/>
        </p:nvSpPr>
        <p:spPr>
          <a:xfrm>
            <a:off x="310833" y="3167390"/>
            <a:ext cx="9230821" cy="523220"/>
          </a:xfrm>
          <a:prstGeom prst="rect">
            <a:avLst/>
          </a:prstGeom>
          <a:solidFill>
            <a:schemeClr val="tx1"/>
          </a:solidFill>
        </p:spPr>
        <p:txBody>
          <a:bodyPr wrap="square">
            <a:spAutoFit/>
          </a:bodyPr>
          <a:lstStyle/>
          <a:p>
            <a:pPr algn="ctr" defTabSz="457200">
              <a:defRPr/>
            </a:pPr>
            <a:r>
              <a:rPr lang="en-GB" b="1" dirty="0">
                <a:solidFill>
                  <a:schemeClr val="bg1"/>
                </a:solidFill>
                <a:ea typeface="Calibri"/>
                <a:cs typeface="Times New Roman"/>
              </a:rPr>
              <a:t> Investment banks issue structured products as a way of raising funds, </a:t>
            </a:r>
          </a:p>
          <a:p>
            <a:pPr algn="ctr" defTabSz="457200">
              <a:defRPr/>
            </a:pPr>
            <a:r>
              <a:rPr lang="en-GB" b="1" dirty="0">
                <a:solidFill>
                  <a:schemeClr val="bg1"/>
                </a:solidFill>
                <a:ea typeface="Calibri"/>
                <a:cs typeface="Times New Roman"/>
              </a:rPr>
              <a:t>in much the same way that they issue corporate bonds or take deposits</a:t>
            </a:r>
            <a:endParaRPr lang="en-GB" b="1" dirty="0">
              <a:solidFill>
                <a:schemeClr val="bg1"/>
              </a:solidFill>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27402238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15</a:t>
            </a:fld>
            <a:endParaRPr lang="en-US" dirty="0"/>
          </a:p>
        </p:txBody>
      </p:sp>
      <p:sp>
        <p:nvSpPr>
          <p:cNvPr id="5" name="Text Box 5"/>
          <p:cNvSpPr txBox="1">
            <a:spLocks noChangeArrowheads="1"/>
          </p:cNvSpPr>
          <p:nvPr/>
        </p:nvSpPr>
        <p:spPr bwMode="auto">
          <a:xfrm>
            <a:off x="437824" y="549931"/>
            <a:ext cx="7272338" cy="274638"/>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Types of structured products … </a:t>
            </a:r>
            <a:endParaRPr lang="en-US" sz="1800" b="1" dirty="0">
              <a:latin typeface="Arial" pitchFamily="34" charset="0"/>
              <a:ea typeface="+mj-ea"/>
              <a:cs typeface="Arial" pitchFamily="34" charset="0"/>
            </a:endParaRPr>
          </a:p>
        </p:txBody>
      </p:sp>
      <p:sp>
        <p:nvSpPr>
          <p:cNvPr id="7" name="Rectangle 14"/>
          <p:cNvSpPr>
            <a:spLocks noChangeArrowheads="1"/>
          </p:cNvSpPr>
          <p:nvPr/>
        </p:nvSpPr>
        <p:spPr bwMode="auto">
          <a:xfrm>
            <a:off x="358902" y="1152331"/>
            <a:ext cx="9093073" cy="4847481"/>
          </a:xfrm>
          <a:prstGeom prst="rect">
            <a:avLst/>
          </a:prstGeom>
          <a:noFill/>
          <a:ln w="9525">
            <a:noFill/>
            <a:miter lim="800000"/>
            <a:headEnd/>
            <a:tailEnd/>
          </a:ln>
        </p:spPr>
        <p:txBody>
          <a:bodyPr wrap="square">
            <a:spAutoFit/>
          </a:bodyPr>
          <a:lstStyle/>
          <a:p>
            <a:pPr>
              <a:spcBef>
                <a:spcPts val="1200"/>
              </a:spcBef>
              <a:spcAft>
                <a:spcPts val="600"/>
              </a:spcAft>
            </a:pPr>
            <a:endParaRPr lang="en-GB" b="1" dirty="0">
              <a:ea typeface="Calibri"/>
              <a:cs typeface="Times New Roman"/>
            </a:endParaRPr>
          </a:p>
          <a:p>
            <a:pPr marL="342900" indent="-342900">
              <a:spcBef>
                <a:spcPts val="1200"/>
              </a:spcBef>
              <a:spcAft>
                <a:spcPts val="600"/>
              </a:spcAft>
              <a:buFont typeface="+mj-lt"/>
              <a:buAutoNum type="arabicPeriod"/>
            </a:pPr>
            <a:r>
              <a:rPr lang="en-GB" b="1" dirty="0">
                <a:ea typeface="Calibri"/>
                <a:cs typeface="Times New Roman"/>
              </a:rPr>
              <a:t> Structured Deposits: </a:t>
            </a:r>
            <a:r>
              <a:rPr lang="en-GB" dirty="0">
                <a:ea typeface="Calibri"/>
                <a:cs typeface="Times New Roman"/>
              </a:rPr>
              <a:t>are basically cash products, with the same risk and protection (i.e. FSCS protection, if the bank is licensed and the investor an eligible claimant) as deposit accounts, BUT with the rate of interest determined by the performance of an underlying stockmarket (or other asset class) link </a:t>
            </a:r>
          </a:p>
          <a:p>
            <a:pPr marL="342900" indent="-342900">
              <a:spcBef>
                <a:spcPts val="1200"/>
              </a:spcBef>
              <a:spcAft>
                <a:spcPts val="600"/>
              </a:spcAft>
              <a:buFont typeface="+mj-lt"/>
              <a:buAutoNum type="arabicPeriod"/>
            </a:pPr>
            <a:r>
              <a:rPr lang="en-GB" b="1" dirty="0">
                <a:ea typeface="Calibri"/>
                <a:cs typeface="Times New Roman"/>
              </a:rPr>
              <a:t>Structured Products (also sometimes referred to as Structured Investments):</a:t>
            </a:r>
            <a:r>
              <a:rPr lang="en-GB" dirty="0">
                <a:ea typeface="Calibri"/>
                <a:cs typeface="Times New Roman"/>
              </a:rPr>
              <a:t> two types: </a:t>
            </a:r>
          </a:p>
          <a:p>
            <a:pPr marL="403225" lvl="1" indent="-92075" defTabSz="457200">
              <a:spcBef>
                <a:spcPts val="0"/>
              </a:spcBef>
              <a:spcAft>
                <a:spcPts val="600"/>
              </a:spcAft>
              <a:buFont typeface=".AppleSystemUIFont"/>
              <a:buChar char="-"/>
              <a:defRPr/>
            </a:pPr>
            <a:r>
              <a:rPr lang="en-GB" b="1" dirty="0">
                <a:cs typeface="Times New Roman"/>
              </a:rPr>
              <a:t>Either ‘Protected’ Structured Products</a:t>
            </a:r>
            <a:r>
              <a:rPr lang="en-GB" dirty="0">
                <a:cs typeface="Times New Roman"/>
              </a:rPr>
              <a:t>: have the same full protection from market risk as a structured deposit, but do not usually benefit from FSCS protection in respect of counterparty failure (unless other factors, such as </a:t>
            </a:r>
            <a:r>
              <a:rPr lang="en-GB" dirty="0" err="1">
                <a:cs typeface="Times New Roman"/>
              </a:rPr>
              <a:t>mis</a:t>
            </a:r>
            <a:r>
              <a:rPr lang="en-GB" dirty="0">
                <a:cs typeface="Times New Roman"/>
              </a:rPr>
              <a:t>-selling, are involved) </a:t>
            </a:r>
          </a:p>
          <a:p>
            <a:pPr marL="403225" lvl="1" indent="-92075" defTabSz="457200">
              <a:spcBef>
                <a:spcPts val="0"/>
              </a:spcBef>
              <a:spcAft>
                <a:spcPts val="600"/>
              </a:spcAft>
              <a:buFont typeface=".AppleSystemUIFont"/>
              <a:buChar char="-"/>
              <a:defRPr/>
            </a:pPr>
            <a:r>
              <a:rPr lang="en-GB" b="1" dirty="0">
                <a:ea typeface="Calibri"/>
                <a:cs typeface="Times New Roman"/>
              </a:rPr>
              <a:t>Or ‘Capital-at-Risk’ (</a:t>
            </a:r>
            <a:r>
              <a:rPr lang="en-GB" b="1" dirty="0" err="1">
                <a:ea typeface="Calibri"/>
                <a:cs typeface="Times New Roman"/>
              </a:rPr>
              <a:t>CaR</a:t>
            </a:r>
            <a:r>
              <a:rPr lang="en-GB" b="1" dirty="0">
                <a:ea typeface="Calibri"/>
                <a:cs typeface="Times New Roman"/>
              </a:rPr>
              <a:t>) Structured Products: </a:t>
            </a:r>
            <a:r>
              <a:rPr lang="en-GB" dirty="0">
                <a:ea typeface="Calibri"/>
                <a:cs typeface="Times New Roman"/>
              </a:rPr>
              <a:t>place an investor’s capital at risk from stock market            downside in return for higher returns potential. As with protected structured products,</a:t>
            </a:r>
            <a:r>
              <a:rPr lang="en-GB" b="1" dirty="0">
                <a:ea typeface="Calibri"/>
                <a:cs typeface="Times New Roman"/>
              </a:rPr>
              <a:t> </a:t>
            </a:r>
            <a:r>
              <a:rPr lang="en-GB" dirty="0" err="1">
                <a:ea typeface="Calibri"/>
                <a:cs typeface="Times New Roman"/>
              </a:rPr>
              <a:t>CaR</a:t>
            </a:r>
            <a:r>
              <a:rPr lang="en-GB" dirty="0">
                <a:ea typeface="Calibri"/>
                <a:cs typeface="Times New Roman"/>
              </a:rPr>
              <a:t> structured            products also do not benefit from FSCS protection (other than for misselling)</a:t>
            </a:r>
          </a:p>
          <a:p>
            <a:pPr marL="285750" indent="-285750">
              <a:spcBef>
                <a:spcPts val="1200"/>
              </a:spcBef>
              <a:spcAft>
                <a:spcPts val="600"/>
              </a:spcAft>
              <a:buFont typeface="Wingdings" panose="05000000000000000000" pitchFamily="2" charset="2"/>
              <a:buChar char="§"/>
            </a:pPr>
            <a:r>
              <a:rPr lang="en-GB" b="1" dirty="0">
                <a:ea typeface="Calibri"/>
                <a:cs typeface="Times New Roman"/>
              </a:rPr>
              <a:t>Both structured deposits and protected structured products provide investors with stock market (or other asset class) linked investments, without market downside risk, at maturity</a:t>
            </a:r>
          </a:p>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capital-at-risk products (referred to regulatorily as ‘SCARPS’) usually include a significant level of protection from market downside (such as a downside barrier of 40-50%)</a:t>
            </a:r>
          </a:p>
          <a:p>
            <a:pPr marL="285750" indent="-285750">
              <a:spcBef>
                <a:spcPts val="1200"/>
              </a:spcBef>
              <a:spcAft>
                <a:spcPts val="600"/>
              </a:spcAft>
              <a:buFont typeface="Wingdings" panose="05000000000000000000" pitchFamily="2" charset="2"/>
              <a:buChar char="§"/>
            </a:pPr>
            <a:r>
              <a:rPr lang="en-GB" b="1" dirty="0">
                <a:ea typeface="Calibri"/>
                <a:cs typeface="Times New Roman"/>
              </a:rPr>
              <a:t>Aside from protection, taxation can be a consideration when choosing between structured products</a:t>
            </a:r>
          </a:p>
        </p:txBody>
      </p:sp>
      <p:sp>
        <p:nvSpPr>
          <p:cNvPr id="6" name="Rectangle 5"/>
          <p:cNvSpPr/>
          <p:nvPr/>
        </p:nvSpPr>
        <p:spPr>
          <a:xfrm>
            <a:off x="336794" y="1227850"/>
            <a:ext cx="9230821" cy="286232"/>
          </a:xfrm>
          <a:prstGeom prst="rect">
            <a:avLst/>
          </a:prstGeom>
          <a:solidFill>
            <a:schemeClr val="tx1"/>
          </a:solidFill>
        </p:spPr>
        <p:txBody>
          <a:bodyPr wrap="square">
            <a:spAutoFit/>
          </a:bodyPr>
          <a:lstStyle/>
          <a:p>
            <a:pPr marL="285750" indent="-285750">
              <a:lnSpc>
                <a:spcPct val="90000"/>
              </a:lnSpc>
              <a:spcBef>
                <a:spcPct val="20000"/>
              </a:spcBef>
              <a:buFont typeface="Wingdings" panose="05000000000000000000" pitchFamily="2" charset="2"/>
              <a:buChar char="§"/>
            </a:pPr>
            <a:r>
              <a:rPr lang="en-GB" b="1" dirty="0">
                <a:solidFill>
                  <a:schemeClr val="bg1"/>
                </a:solidFill>
                <a:ea typeface="Calibri"/>
                <a:cs typeface="Times New Roman"/>
              </a:rPr>
              <a:t> There are TWO MAIN TYPES of structured products (with the second breaking down into two types</a:t>
            </a:r>
            <a:r>
              <a:rPr lang="en-GB" dirty="0">
                <a:solidFill>
                  <a:schemeClr val="bg1"/>
                </a:solidFill>
                <a:ea typeface="Calibri"/>
                <a:cs typeface="Times New Roman"/>
              </a:rPr>
              <a:t>):</a:t>
            </a:r>
          </a:p>
        </p:txBody>
      </p:sp>
      <p:sp>
        <p:nvSpPr>
          <p:cNvPr id="9" name="Rectangle 8"/>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4823216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16</a:t>
            </a:fld>
            <a:endParaRPr lang="en-US" dirty="0"/>
          </a:p>
        </p:txBody>
      </p:sp>
      <p:sp>
        <p:nvSpPr>
          <p:cNvPr id="5" name="Text Box 5"/>
          <p:cNvSpPr txBox="1">
            <a:spLocks noChangeArrowheads="1"/>
          </p:cNvSpPr>
          <p:nvPr/>
        </p:nvSpPr>
        <p:spPr bwMode="auto">
          <a:xfrm>
            <a:off x="437824" y="549931"/>
            <a:ext cx="7272338" cy="274638"/>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Types of structured products … </a:t>
            </a:r>
            <a:endParaRPr lang="en-US" sz="1800" b="1" dirty="0">
              <a:latin typeface="Arial" pitchFamily="34" charset="0"/>
              <a:ea typeface="+mj-ea"/>
              <a:cs typeface="Arial" pitchFamily="34" charset="0"/>
            </a:endParaRPr>
          </a:p>
        </p:txBody>
      </p:sp>
      <p:sp>
        <p:nvSpPr>
          <p:cNvPr id="7" name="Rectangle 14"/>
          <p:cNvSpPr>
            <a:spLocks noChangeArrowheads="1"/>
          </p:cNvSpPr>
          <p:nvPr/>
        </p:nvSpPr>
        <p:spPr bwMode="auto">
          <a:xfrm>
            <a:off x="358902" y="1152331"/>
            <a:ext cx="9024583" cy="1708160"/>
          </a:xfrm>
          <a:prstGeom prst="rect">
            <a:avLst/>
          </a:prstGeom>
          <a:noFill/>
          <a:ln w="9525">
            <a:noFill/>
            <a:miter lim="800000"/>
            <a:headEnd/>
            <a:tailEnd/>
          </a:ln>
        </p:spPr>
        <p:txBody>
          <a:bodyPr wrap="square">
            <a:spAutoFit/>
          </a:bodyPr>
          <a:lstStyle/>
          <a:p>
            <a:pPr marL="285750" indent="-285750">
              <a:spcBef>
                <a:spcPts val="600"/>
              </a:spcBef>
              <a:spcAft>
                <a:spcPts val="0"/>
              </a:spcAft>
              <a:buFont typeface="Wingdings" panose="05000000000000000000" pitchFamily="2" charset="2"/>
              <a:buChar char="§"/>
            </a:pPr>
            <a:r>
              <a:rPr lang="en-GB" b="1" dirty="0">
                <a:ea typeface="Calibri"/>
                <a:cs typeface="Times New Roman"/>
              </a:rPr>
              <a:t>Explained at the simplest level, structured products can offer investors solutions designed for either:</a:t>
            </a:r>
          </a:p>
          <a:p>
            <a:pPr marL="285750" indent="-285750">
              <a:spcBef>
                <a:spcPts val="600"/>
              </a:spcBef>
              <a:spcAft>
                <a:spcPts val="0"/>
              </a:spcAft>
              <a:buFont typeface="Wingdings" panose="05000000000000000000" pitchFamily="2" charset="2"/>
              <a:buChar char="§"/>
            </a:pPr>
            <a:endParaRPr lang="en-GB" sz="100" b="1" dirty="0">
              <a:ea typeface="Calibri"/>
              <a:cs typeface="Times New Roman"/>
            </a:endParaRPr>
          </a:p>
          <a:p>
            <a:pPr marL="311150" lvl="1" defTabSz="457200">
              <a:spcBef>
                <a:spcPts val="0"/>
              </a:spcBef>
              <a:spcAft>
                <a:spcPts val="600"/>
              </a:spcAft>
              <a:defRPr/>
            </a:pPr>
            <a:r>
              <a:rPr lang="en-GB" dirty="0">
                <a:cs typeface="Times New Roman"/>
              </a:rPr>
              <a:t>- Growth;</a:t>
            </a:r>
          </a:p>
          <a:p>
            <a:pPr>
              <a:spcBef>
                <a:spcPts val="0"/>
              </a:spcBef>
              <a:spcAft>
                <a:spcPts val="600"/>
              </a:spcAft>
            </a:pPr>
            <a:r>
              <a:rPr lang="en-GB" dirty="0">
                <a:ea typeface="Calibri"/>
                <a:cs typeface="Times New Roman"/>
              </a:rPr>
              <a:t>      or</a:t>
            </a:r>
          </a:p>
          <a:p>
            <a:pPr>
              <a:spcBef>
                <a:spcPts val="0"/>
              </a:spcBef>
              <a:spcAft>
                <a:spcPts val="600"/>
              </a:spcAft>
            </a:pPr>
            <a:r>
              <a:rPr lang="en-GB" dirty="0">
                <a:ea typeface="Calibri"/>
                <a:cs typeface="Times New Roman"/>
              </a:rPr>
              <a:t>      - Income; </a:t>
            </a:r>
            <a:br>
              <a:rPr lang="en-GB" dirty="0">
                <a:ea typeface="Calibri"/>
                <a:cs typeface="Times New Roman"/>
              </a:rPr>
            </a:br>
            <a:r>
              <a:rPr lang="en-GB" dirty="0">
                <a:ea typeface="Calibri"/>
                <a:cs typeface="Times New Roman"/>
              </a:rPr>
              <a:t>          </a:t>
            </a:r>
          </a:p>
          <a:p>
            <a:pPr>
              <a:spcBef>
                <a:spcPts val="0"/>
              </a:spcBef>
              <a:spcAft>
                <a:spcPts val="600"/>
              </a:spcAft>
            </a:pPr>
            <a:r>
              <a:rPr lang="en-GB" dirty="0">
                <a:ea typeface="Calibri"/>
                <a:cs typeface="Times New Roman"/>
              </a:rPr>
              <a:t>      … or a combination of both</a:t>
            </a:r>
            <a:endParaRPr lang="en-GB" dirty="0">
              <a:solidFill>
                <a:srgbClr val="B24D4E"/>
              </a:solidFill>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06450358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17</a:t>
            </a:fld>
            <a:endParaRPr lang="en-US" dirty="0"/>
          </a:p>
        </p:txBody>
      </p:sp>
      <p:sp>
        <p:nvSpPr>
          <p:cNvPr id="4" name="Text Box 10"/>
          <p:cNvSpPr txBox="1">
            <a:spLocks noChangeArrowheads="1"/>
          </p:cNvSpPr>
          <p:nvPr/>
        </p:nvSpPr>
        <p:spPr bwMode="auto">
          <a:xfrm>
            <a:off x="462316" y="560817"/>
            <a:ext cx="8281988" cy="274638"/>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Product development considerations …</a:t>
            </a:r>
            <a:endParaRPr lang="en-US" sz="1800" b="1" dirty="0">
              <a:latin typeface="Arial" pitchFamily="34" charset="0"/>
              <a:ea typeface="+mj-ea"/>
              <a:cs typeface="Arial" pitchFamily="34" charset="0"/>
            </a:endParaRPr>
          </a:p>
        </p:txBody>
      </p:sp>
      <p:sp>
        <p:nvSpPr>
          <p:cNvPr id="7" name="Rectangle 14"/>
          <p:cNvSpPr>
            <a:spLocks noChangeArrowheads="1"/>
          </p:cNvSpPr>
          <p:nvPr/>
        </p:nvSpPr>
        <p:spPr bwMode="auto">
          <a:xfrm>
            <a:off x="358902" y="1152331"/>
            <a:ext cx="9214467" cy="3262432"/>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itchFamily="2" charset="2"/>
              <a:buChar char="§"/>
            </a:pPr>
            <a:r>
              <a:rPr lang="en-GB" b="1" dirty="0">
                <a:latin typeface="+mn-lt"/>
                <a:ea typeface="Calibri"/>
                <a:cs typeface="Times New Roman"/>
              </a:rPr>
              <a:t>Like any investment, structured products should be designed and developed to meet clearly identified investor interests / requirements:</a:t>
            </a:r>
          </a:p>
          <a:p>
            <a:pPr marL="403225" lvl="1" indent="-92075">
              <a:spcBef>
                <a:spcPts val="0"/>
              </a:spcBef>
              <a:spcAft>
                <a:spcPts val="600"/>
              </a:spcAft>
              <a:buFont typeface=".AppleSystemUIFont"/>
              <a:buChar char="-"/>
            </a:pPr>
            <a:r>
              <a:rPr lang="en-GB" dirty="0">
                <a:cs typeface="Times New Roman"/>
              </a:rPr>
              <a:t>this is becoming embedded in investment regulation, in MiFID II (Markets in Financial Instruments Directive), but is something that the structured products sector in the UK has been working with for some time now</a:t>
            </a:r>
          </a:p>
          <a:p>
            <a:pPr marL="285750" indent="-285750">
              <a:lnSpc>
                <a:spcPct val="90000"/>
              </a:lnSpc>
              <a:spcBef>
                <a:spcPts val="1200"/>
              </a:spcBef>
              <a:spcAft>
                <a:spcPts val="600"/>
              </a:spcAft>
              <a:buFont typeface="Wingdings" panose="05000000000000000000" pitchFamily="2" charset="2"/>
              <a:buChar char="§"/>
            </a:pPr>
            <a:r>
              <a:rPr lang="en-GB" b="1" dirty="0">
                <a:latin typeface="+mn-lt"/>
                <a:ea typeface="Calibri"/>
                <a:cs typeface="Times New Roman"/>
              </a:rPr>
              <a:t>While structured products can ‘bend’ (or even break) the relationship that usually exists between market risk and the level of returns that investors receive, they are not alchemy: </a:t>
            </a:r>
          </a:p>
          <a:p>
            <a:pPr marL="403225" lvl="1" indent="-92075">
              <a:spcBef>
                <a:spcPts val="0"/>
              </a:spcBef>
              <a:spcAft>
                <a:spcPts val="600"/>
              </a:spcAft>
              <a:buFont typeface=".AppleSystemUIFont"/>
              <a:buChar char="-"/>
            </a:pPr>
            <a:r>
              <a:rPr lang="en-GB" dirty="0">
                <a:cs typeface="Times New Roman"/>
              </a:rPr>
              <a:t>the terms of structured products can only be manufactured within the confines of what is possible based on prevailing market factors, such as: the level of interest rates; the level of the stock market; the volatility of the stock market; the credit strength of the issuer / counterparty and their appetite to attract funds, etc.</a:t>
            </a:r>
          </a:p>
          <a:p>
            <a:pPr marL="285750" indent="-285750">
              <a:lnSpc>
                <a:spcPct val="90000"/>
              </a:lnSpc>
              <a:spcBef>
                <a:spcPts val="1200"/>
              </a:spcBef>
              <a:spcAft>
                <a:spcPts val="600"/>
              </a:spcAft>
              <a:buFont typeface="Wingdings" panose="05000000000000000000" pitchFamily="2" charset="2"/>
              <a:buChar char="§"/>
            </a:pPr>
            <a:r>
              <a:rPr lang="en-GB" b="1" dirty="0">
                <a:latin typeface="+mn-lt"/>
                <a:ea typeface="Calibri"/>
                <a:cs typeface="Times New Roman"/>
              </a:rPr>
              <a:t>Prescriptive regulations govern the way that the structured products sector operates, including both issuing / counterparty banks and providers / plan managers / promoters:</a:t>
            </a:r>
          </a:p>
          <a:p>
            <a:pPr marL="403225" lvl="1" indent="-92075">
              <a:lnSpc>
                <a:spcPct val="90000"/>
              </a:lnSpc>
              <a:spcBef>
                <a:spcPts val="0"/>
              </a:spcBef>
              <a:spcAft>
                <a:spcPts val="600"/>
              </a:spcAft>
              <a:buFont typeface=".AppleSystemUIFont"/>
              <a:buChar char="-"/>
            </a:pPr>
            <a:r>
              <a:rPr lang="en-GB" dirty="0">
                <a:cs typeface="Times New Roman"/>
              </a:rPr>
              <a:t>and the way that professional advisers select and advise on structured products</a:t>
            </a:r>
          </a:p>
        </p:txBody>
      </p:sp>
      <p:sp>
        <p:nvSpPr>
          <p:cNvPr id="5" name="Rectangle 4"/>
          <p:cNvSpPr/>
          <p:nvPr/>
        </p:nvSpPr>
        <p:spPr>
          <a:xfrm>
            <a:off x="342548" y="4545691"/>
            <a:ext cx="9230821" cy="738664"/>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Regulations govern the way that the structured products sector operates</a:t>
            </a:r>
          </a:p>
          <a:p>
            <a:pPr algn="ctr"/>
            <a:r>
              <a:rPr lang="en-GB" b="1" dirty="0">
                <a:solidFill>
                  <a:schemeClr val="bg1"/>
                </a:solidFill>
                <a:ea typeface="Calibri"/>
                <a:cs typeface="Times New Roman"/>
              </a:rPr>
              <a:t>------------------------------------------------------------------------------------------------------------------------------</a:t>
            </a:r>
          </a:p>
          <a:p>
            <a:pPr algn="ctr"/>
            <a:r>
              <a:rPr lang="en-GB" b="1" dirty="0">
                <a:solidFill>
                  <a:schemeClr val="bg1"/>
                </a:solidFill>
                <a:ea typeface="Calibri"/>
                <a:cs typeface="Times New Roman"/>
              </a:rPr>
              <a:t>Structured products must be designed to meet clearly identified investor interests / requirements</a:t>
            </a:r>
            <a:endParaRPr lang="en-GB" b="1" dirty="0">
              <a:solidFill>
                <a:schemeClr val="bg1"/>
              </a:solidFill>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51369184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18</a:t>
            </a:fld>
            <a:endParaRPr lang="en-US" dirty="0"/>
          </a:p>
        </p:txBody>
      </p:sp>
      <p:sp>
        <p:nvSpPr>
          <p:cNvPr id="4" name="Text Box 10"/>
          <p:cNvSpPr txBox="1">
            <a:spLocks noChangeArrowheads="1"/>
          </p:cNvSpPr>
          <p:nvPr/>
        </p:nvSpPr>
        <p:spPr bwMode="auto">
          <a:xfrm>
            <a:off x="454152" y="568602"/>
            <a:ext cx="8208962"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Simple to explain: returns …</a:t>
            </a:r>
          </a:p>
        </p:txBody>
      </p:sp>
      <p:sp>
        <p:nvSpPr>
          <p:cNvPr id="6" name="Rectangle 18"/>
          <p:cNvSpPr>
            <a:spLocks noChangeArrowheads="1"/>
          </p:cNvSpPr>
          <p:nvPr/>
        </p:nvSpPr>
        <p:spPr bwMode="auto">
          <a:xfrm>
            <a:off x="348343" y="1193811"/>
            <a:ext cx="9103632" cy="1723549"/>
          </a:xfrm>
          <a:prstGeom prst="rect">
            <a:avLst/>
          </a:prstGeom>
          <a:noFill/>
          <a:ln w="9525">
            <a:noFill/>
            <a:miter lim="800000"/>
            <a:headEnd/>
            <a:tailEnd/>
          </a:ln>
        </p:spPr>
        <p:txBody>
          <a:bodyPr wrap="square">
            <a:spAutoFit/>
          </a:bodyPr>
          <a:lstStyle/>
          <a:p>
            <a:pPr marL="285750" indent="-285750">
              <a:spcBef>
                <a:spcPct val="20000"/>
              </a:spcBef>
              <a:spcAft>
                <a:spcPts val="600"/>
              </a:spcAft>
              <a:buFont typeface="Wingdings" panose="05000000000000000000" pitchFamily="2" charset="2"/>
              <a:buChar char="§"/>
            </a:pPr>
            <a:r>
              <a:rPr lang="en-GB" b="1" dirty="0">
                <a:ea typeface="Calibri"/>
                <a:cs typeface="Times New Roman"/>
              </a:rPr>
              <a:t>The returns of a structured product are usually pre-defined and can be described in very straightforward terms:</a:t>
            </a:r>
          </a:p>
          <a:p>
            <a:pPr marL="403225" lvl="1" indent="-92075">
              <a:lnSpc>
                <a:spcPct val="90000"/>
              </a:lnSpc>
              <a:spcBef>
                <a:spcPts val="0"/>
              </a:spcBef>
              <a:spcAft>
                <a:spcPts val="600"/>
              </a:spcAft>
              <a:buFont typeface=".AppleSystemUIFont"/>
              <a:buChar char="-"/>
            </a:pPr>
            <a:r>
              <a:rPr lang="en-GB" dirty="0">
                <a:cs typeface="Times New Roman"/>
              </a:rPr>
              <a:t>importantly, some structured products can offer fixed / non-conditional returns</a:t>
            </a:r>
          </a:p>
          <a:p>
            <a:pPr marL="403225" lvl="1" indent="-92075">
              <a:lnSpc>
                <a:spcPct val="90000"/>
              </a:lnSpc>
              <a:spcBef>
                <a:spcPts val="0"/>
              </a:spcBef>
              <a:spcAft>
                <a:spcPts val="600"/>
              </a:spcAft>
              <a:buFont typeface=".AppleSystemUIFont"/>
              <a:buChar char="-"/>
            </a:pPr>
            <a:r>
              <a:rPr lang="en-GB" dirty="0">
                <a:cs typeface="Times New Roman"/>
              </a:rPr>
              <a:t>other types of structured products can generate positive returns even if the stock markets that the products are linked to fail to rise</a:t>
            </a:r>
          </a:p>
          <a:p>
            <a:pPr marL="403225" lvl="1" indent="-92075">
              <a:lnSpc>
                <a:spcPct val="90000"/>
              </a:lnSpc>
              <a:spcBef>
                <a:spcPts val="0"/>
              </a:spcBef>
              <a:spcAft>
                <a:spcPts val="600"/>
              </a:spcAft>
              <a:buFont typeface=".AppleSystemUIFont"/>
              <a:buChar char="-"/>
            </a:pPr>
            <a:r>
              <a:rPr lang="en-GB" dirty="0">
                <a:cs typeface="Times New Roman"/>
              </a:rPr>
              <a:t>and some structured products can be specifically designed to generate positive returns for investors even if stock markets they are linked to fall </a:t>
            </a:r>
          </a:p>
        </p:txBody>
      </p:sp>
      <p:sp>
        <p:nvSpPr>
          <p:cNvPr id="5" name="Rectangle 4"/>
          <p:cNvSpPr/>
          <p:nvPr/>
        </p:nvSpPr>
        <p:spPr>
          <a:xfrm>
            <a:off x="337589" y="3120016"/>
            <a:ext cx="9230821" cy="523220"/>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Providers must ensure that they are ‘clear, fair, and not misleading’ </a:t>
            </a:r>
          </a:p>
          <a:p>
            <a:pPr algn="ctr">
              <a:lnSpc>
                <a:spcPct val="90000"/>
              </a:lnSpc>
              <a:spcBef>
                <a:spcPct val="20000"/>
              </a:spcBef>
            </a:pPr>
            <a:r>
              <a:rPr lang="en-GB" b="1" dirty="0">
                <a:solidFill>
                  <a:schemeClr val="bg1"/>
                </a:solidFill>
                <a:ea typeface="Calibri"/>
                <a:cs typeface="Times New Roman"/>
              </a:rPr>
              <a:t>when describing the potential returns of a product</a:t>
            </a: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06464270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19</a:t>
            </a:fld>
            <a:endParaRPr lang="en-US" dirty="0"/>
          </a:p>
        </p:txBody>
      </p:sp>
      <p:sp>
        <p:nvSpPr>
          <p:cNvPr id="4" name="Text Box 18"/>
          <p:cNvSpPr txBox="1">
            <a:spLocks noChangeArrowheads="1"/>
          </p:cNvSpPr>
          <p:nvPr/>
        </p:nvSpPr>
        <p:spPr bwMode="auto">
          <a:xfrm>
            <a:off x="462316" y="555374"/>
            <a:ext cx="7634288" cy="276999"/>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Structured products operate on passive investment principles …</a:t>
            </a:r>
            <a:endParaRPr lang="en-US" sz="1800" b="1" dirty="0">
              <a:latin typeface="Arial" pitchFamily="34" charset="0"/>
              <a:ea typeface="+mj-ea"/>
              <a:cs typeface="Arial" pitchFamily="34" charset="0"/>
            </a:endParaRPr>
          </a:p>
        </p:txBody>
      </p:sp>
      <p:sp>
        <p:nvSpPr>
          <p:cNvPr id="6" name="Rectangle 18"/>
          <p:cNvSpPr>
            <a:spLocks noChangeArrowheads="1"/>
          </p:cNvSpPr>
          <p:nvPr/>
        </p:nvSpPr>
        <p:spPr bwMode="auto">
          <a:xfrm>
            <a:off x="348342" y="1116173"/>
            <a:ext cx="9230822" cy="3779496"/>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products generally operate on passive investment principles, linking to markets / assets through indices: </a:t>
            </a:r>
          </a:p>
          <a:p>
            <a:pPr marL="403225" lvl="1" indent="-92075">
              <a:lnSpc>
                <a:spcPct val="90000"/>
              </a:lnSpc>
              <a:spcBef>
                <a:spcPts val="0"/>
              </a:spcBef>
              <a:spcAft>
                <a:spcPts val="600"/>
              </a:spcAft>
              <a:buFont typeface=".AppleSystemUIFont"/>
              <a:buChar char="-"/>
            </a:pPr>
            <a:r>
              <a:rPr lang="en-GB" dirty="0">
                <a:cs typeface="Times New Roman"/>
              </a:rPr>
              <a:t>but ‘with bells and whistles’, as opposed to investing in passive investment funds</a:t>
            </a:r>
          </a:p>
          <a:p>
            <a:pPr marL="285750" indent="-285750">
              <a:spcBef>
                <a:spcPts val="1200"/>
              </a:spcBef>
              <a:spcAft>
                <a:spcPts val="600"/>
              </a:spcAft>
              <a:buFont typeface="Wingdings" pitchFamily="2" charset="2"/>
              <a:buChar char="§"/>
            </a:pPr>
            <a:r>
              <a:rPr lang="en-GB" b="1" dirty="0">
                <a:ea typeface="Calibri"/>
                <a:cs typeface="Times New Roman"/>
              </a:rPr>
              <a:t>Structured products can change investor’s exposure to both downside and upside stock market risk, in ways that traditional passive investment funds simply don’t and can’t, including removing or reducing downside market risk and providing the potential for fixed and non-conditional returns, including options that do not require the market / index to rise:</a:t>
            </a:r>
          </a:p>
          <a:p>
            <a:pPr marL="403225" lvl="1" indent="-92075">
              <a:spcBef>
                <a:spcPts val="0"/>
              </a:spcBef>
              <a:spcAft>
                <a:spcPts val="600"/>
              </a:spcAft>
              <a:buFont typeface=".AppleSystemUIFont"/>
              <a:buChar char="-"/>
            </a:pPr>
            <a:r>
              <a:rPr lang="en-GB" dirty="0">
                <a:cs typeface="Times New Roman"/>
              </a:rPr>
              <a:t>these are important points, that may add significant value for investors, over and above simple passive investment options, particularly depending on adviser / investor views regarding the investment outlook  </a:t>
            </a:r>
          </a:p>
          <a:p>
            <a:pPr marL="285750" indent="-285750">
              <a:spcBef>
                <a:spcPts val="1200"/>
              </a:spcBef>
              <a:spcAft>
                <a:spcPts val="600"/>
              </a:spcAft>
              <a:buFont typeface="Wingdings" pitchFamily="2" charset="2"/>
              <a:buChar char="§"/>
            </a:pPr>
            <a:r>
              <a:rPr lang="en-GB" b="1" dirty="0">
                <a:ea typeface="Calibri"/>
                <a:cs typeface="Times New Roman"/>
              </a:rPr>
              <a:t>Index performance is calculated contractually, without the need for stock replication and therefore without tracking error, or direct / explicit charges etc.:</a:t>
            </a:r>
          </a:p>
          <a:p>
            <a:pPr marL="403225" lvl="1" indent="-92075">
              <a:spcBef>
                <a:spcPts val="0"/>
              </a:spcBef>
              <a:spcAft>
                <a:spcPts val="600"/>
              </a:spcAft>
              <a:buFont typeface=".AppleSystemUIFont"/>
              <a:buChar char="-"/>
            </a:pPr>
            <a:r>
              <a:rPr lang="en-GB" dirty="0">
                <a:ea typeface="Calibri"/>
                <a:cs typeface="Times New Roman"/>
              </a:rPr>
              <a:t> </a:t>
            </a:r>
            <a:r>
              <a:rPr lang="en-GB" dirty="0">
                <a:cs typeface="Times New Roman"/>
              </a:rPr>
              <a:t>however, it should be understood that most indices are based on ‘price return’, i.e. they do not take into account and include the dividend returns that may form part of the total return of the stocks: so the potential returns of a structured product, and any features and benefits that the product includes, need to be considered</a:t>
            </a:r>
          </a:p>
        </p:txBody>
      </p:sp>
      <p:sp>
        <p:nvSpPr>
          <p:cNvPr id="5" name="Rectangle 4"/>
          <p:cNvSpPr/>
          <p:nvPr/>
        </p:nvSpPr>
        <p:spPr>
          <a:xfrm>
            <a:off x="337589" y="4986451"/>
            <a:ext cx="9230821" cy="760208"/>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Structured products generally operate on passive investment principles, linking to stock markets and </a:t>
            </a:r>
          </a:p>
          <a:p>
            <a:pPr algn="ctr">
              <a:lnSpc>
                <a:spcPct val="90000"/>
              </a:lnSpc>
              <a:spcBef>
                <a:spcPct val="20000"/>
              </a:spcBef>
            </a:pPr>
            <a:r>
              <a:rPr lang="en-GB" b="1" dirty="0">
                <a:solidFill>
                  <a:schemeClr val="bg1"/>
                </a:solidFill>
                <a:ea typeface="Calibri"/>
                <a:cs typeface="Times New Roman"/>
              </a:rPr>
              <a:t>or asset classes through indices: but they can change investor’s exposure to both downside </a:t>
            </a:r>
          </a:p>
          <a:p>
            <a:pPr algn="ctr">
              <a:lnSpc>
                <a:spcPct val="90000"/>
              </a:lnSpc>
              <a:spcBef>
                <a:spcPct val="20000"/>
              </a:spcBef>
            </a:pPr>
            <a:r>
              <a:rPr lang="en-GB" b="1" dirty="0">
                <a:solidFill>
                  <a:schemeClr val="bg1"/>
                </a:solidFill>
                <a:ea typeface="Calibri"/>
                <a:cs typeface="Times New Roman"/>
              </a:rPr>
              <a:t>and upside market risk, in ways that traditional passive investment funds simply don’t and can’t</a:t>
            </a: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75849306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objectives of this Module …</a:t>
            </a:r>
          </a:p>
        </p:txBody>
      </p:sp>
      <p:sp>
        <p:nvSpPr>
          <p:cNvPr id="2" name="Rectangle 1"/>
          <p:cNvSpPr/>
          <p:nvPr/>
        </p:nvSpPr>
        <p:spPr>
          <a:xfrm>
            <a:off x="313418" y="1150829"/>
            <a:ext cx="9138557" cy="2354491"/>
          </a:xfrm>
          <a:prstGeom prst="rect">
            <a:avLst/>
          </a:prstGeom>
        </p:spPr>
        <p:txBody>
          <a:bodyPr wrap="square">
            <a:spAutoFit/>
          </a:bodyPr>
          <a:lstStyle/>
          <a:p>
            <a:pPr>
              <a:spcBef>
                <a:spcPts val="1200"/>
              </a:spcBef>
              <a:spcAft>
                <a:spcPts val="600"/>
              </a:spcAft>
            </a:pPr>
            <a:r>
              <a:rPr lang="en-GB" b="1" dirty="0">
                <a:ea typeface="Calibri"/>
                <a:cs typeface="Times New Roman"/>
              </a:rPr>
              <a:t>This Module aims to: </a:t>
            </a:r>
          </a:p>
          <a:p>
            <a:pPr marL="285750" indent="-285750">
              <a:spcAft>
                <a:spcPts val="600"/>
              </a:spcAft>
              <a:buFont typeface="Wingdings" panose="05000000000000000000" pitchFamily="2" charset="2"/>
              <a:buChar char="§"/>
            </a:pPr>
            <a:r>
              <a:rPr lang="en-GB" dirty="0">
                <a:ea typeface="Calibri"/>
                <a:cs typeface="Times New Roman"/>
              </a:rPr>
              <a:t>Provide an introduction to structured products</a:t>
            </a:r>
          </a:p>
          <a:p>
            <a:pPr marL="285750" indent="-285750">
              <a:spcAft>
                <a:spcPts val="600"/>
              </a:spcAft>
              <a:buFont typeface="Wingdings" panose="05000000000000000000" pitchFamily="2" charset="2"/>
              <a:buChar char="§"/>
            </a:pPr>
            <a:r>
              <a:rPr lang="en-GB" dirty="0">
                <a:ea typeface="Calibri"/>
                <a:cs typeface="Times New Roman"/>
              </a:rPr>
              <a:t>Highlight how structured products can meet investors’ interests and needs</a:t>
            </a:r>
          </a:p>
          <a:p>
            <a:pPr marL="285750" indent="-285750">
              <a:spcAft>
                <a:spcPts val="600"/>
              </a:spcAft>
              <a:buFont typeface="Wingdings" panose="05000000000000000000" pitchFamily="2" charset="2"/>
              <a:buChar char="§"/>
            </a:pPr>
            <a:r>
              <a:rPr lang="en-GB" dirty="0">
                <a:ea typeface="Calibri"/>
                <a:cs typeface="Times New Roman"/>
              </a:rPr>
              <a:t>Explain how structured products are different from other types of investment</a:t>
            </a:r>
          </a:p>
          <a:p>
            <a:pPr marL="285750" indent="-285750">
              <a:spcAft>
                <a:spcPts val="600"/>
              </a:spcAft>
              <a:buFont typeface="Wingdings" panose="05000000000000000000" pitchFamily="2" charset="2"/>
              <a:buChar char="§"/>
            </a:pPr>
            <a:r>
              <a:rPr lang="en-GB" dirty="0">
                <a:ea typeface="Calibri"/>
                <a:cs typeface="Times New Roman"/>
              </a:rPr>
              <a:t>Explain the roles of different participants in the structured products market</a:t>
            </a:r>
          </a:p>
          <a:p>
            <a:pPr marL="285750" indent="-285750">
              <a:spcAft>
                <a:spcPts val="600"/>
              </a:spcAft>
              <a:buFont typeface="Wingdings" panose="05000000000000000000" pitchFamily="2" charset="2"/>
              <a:buChar char="§"/>
            </a:pPr>
            <a:r>
              <a:rPr lang="en-GB" dirty="0">
                <a:ea typeface="Calibri"/>
                <a:cs typeface="Times New Roman"/>
              </a:rPr>
              <a:t>Explain why investment banks issue structured products</a:t>
            </a:r>
          </a:p>
          <a:p>
            <a:pPr marL="285750" indent="-285750">
              <a:spcAft>
                <a:spcPts val="600"/>
              </a:spcAft>
              <a:buFont typeface="Wingdings" panose="05000000000000000000" pitchFamily="2" charset="2"/>
              <a:buChar char="§"/>
            </a:pPr>
            <a:r>
              <a:rPr lang="en-GB" dirty="0">
                <a:ea typeface="Calibri"/>
                <a:cs typeface="Times New Roman"/>
              </a:rPr>
              <a:t>Explain the different types of structured product available to investors</a:t>
            </a:r>
          </a:p>
          <a:p>
            <a:pPr marL="285750" indent="-285750">
              <a:spcAft>
                <a:spcPts val="600"/>
              </a:spcAft>
              <a:buFont typeface="Wingdings" panose="05000000000000000000" pitchFamily="2" charset="2"/>
              <a:buChar char="§"/>
            </a:pPr>
            <a:r>
              <a:rPr lang="en-GB" dirty="0">
                <a:ea typeface="Calibri"/>
                <a:cs typeface="Times New Roman"/>
              </a:rPr>
              <a:t>Highlight the key risks associated with investing in structured products</a:t>
            </a:r>
          </a:p>
        </p:txBody>
      </p:sp>
      <p:sp>
        <p:nvSpPr>
          <p:cNvPr id="5" name="Rectangle 4"/>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9574834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20</a:t>
            </a:fld>
            <a:endParaRPr lang="en-US" dirty="0"/>
          </a:p>
        </p:txBody>
      </p:sp>
      <p:sp>
        <p:nvSpPr>
          <p:cNvPr id="4" name="Text Box 10"/>
          <p:cNvSpPr txBox="1">
            <a:spLocks noChangeArrowheads="1"/>
          </p:cNvSpPr>
          <p:nvPr/>
        </p:nvSpPr>
        <p:spPr bwMode="auto">
          <a:xfrm>
            <a:off x="454152" y="571704"/>
            <a:ext cx="8208963" cy="274638"/>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Simple to explain (but essential to understand): key risks …</a:t>
            </a:r>
            <a:endParaRPr lang="en-US" sz="1800" b="1" dirty="0">
              <a:latin typeface="Arial" pitchFamily="34" charset="0"/>
              <a:ea typeface="+mj-ea"/>
              <a:cs typeface="Arial" pitchFamily="34" charset="0"/>
            </a:endParaRPr>
          </a:p>
        </p:txBody>
      </p:sp>
      <p:sp>
        <p:nvSpPr>
          <p:cNvPr id="7" name="Rectangle 18"/>
          <p:cNvSpPr>
            <a:spLocks noChangeArrowheads="1"/>
          </p:cNvSpPr>
          <p:nvPr/>
        </p:nvSpPr>
        <p:spPr bwMode="auto">
          <a:xfrm>
            <a:off x="348343" y="1145400"/>
            <a:ext cx="9103632" cy="4093428"/>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The risks of structured products can also be explained in straightforward terms. There are two fundamental / key risks in most structured products:</a:t>
            </a:r>
          </a:p>
          <a:p>
            <a:pPr marL="403225" lvl="1" indent="-92075">
              <a:spcBef>
                <a:spcPts val="0"/>
              </a:spcBef>
              <a:spcAft>
                <a:spcPts val="600"/>
              </a:spcAft>
              <a:buFont typeface=".AppleSystemUIFont"/>
              <a:buChar char="-"/>
            </a:pPr>
            <a:r>
              <a:rPr lang="en-GB" b="1" dirty="0">
                <a:cs typeface="Times New Roman"/>
              </a:rPr>
              <a:t>Issuer / counterparty risk: </a:t>
            </a:r>
            <a:r>
              <a:rPr lang="en-GB" dirty="0">
                <a:cs typeface="Times New Roman"/>
              </a:rPr>
              <a:t>also known as ‘credit risk’, is the risk that the investment bank responsible for issuing the securities that the product is based upon fails to remain solvent throughout the investment term </a:t>
            </a:r>
          </a:p>
          <a:p>
            <a:pPr marL="403225" lvl="1" indent="-92075">
              <a:spcBef>
                <a:spcPts val="0"/>
              </a:spcBef>
              <a:spcAft>
                <a:spcPts val="600"/>
              </a:spcAft>
            </a:pPr>
            <a:r>
              <a:rPr lang="en-GB" dirty="0">
                <a:cs typeface="Times New Roman"/>
              </a:rPr>
              <a:t>  (the bankruptcy of Lehman Brothers, in 2008, highlighted the importance of understanding counterparty risk);</a:t>
            </a:r>
          </a:p>
          <a:p>
            <a:pPr marL="403225" lvl="1" indent="-92075">
              <a:spcBef>
                <a:spcPts val="0"/>
              </a:spcBef>
              <a:spcAft>
                <a:spcPts val="600"/>
              </a:spcAft>
              <a:buFont typeface=".AppleSystemUIFont"/>
              <a:buChar char="-"/>
            </a:pPr>
            <a:r>
              <a:rPr lang="en-GB" b="1" dirty="0">
                <a:cs typeface="Times New Roman"/>
              </a:rPr>
              <a:t>Market risk: </a:t>
            </a:r>
            <a:r>
              <a:rPr lang="en-GB" dirty="0">
                <a:cs typeface="Times New Roman"/>
              </a:rPr>
              <a:t>is the risk that the level of the underlying stock market (or asset) that the product is linked to will cause a loss of capital (if a product is not fully protected from downside market risk) </a:t>
            </a:r>
          </a:p>
          <a:p>
            <a:pPr marL="311150" lvl="1">
              <a:spcBef>
                <a:spcPts val="0"/>
              </a:spcBef>
              <a:spcAft>
                <a:spcPts val="600"/>
              </a:spcAft>
            </a:pPr>
            <a:r>
              <a:rPr lang="en-GB" dirty="0">
                <a:cs typeface="Times New Roman"/>
              </a:rPr>
              <a:t>  (the collapse of the TMT bubble in 1999-2002, highlighted the importance of understanding market risk)</a:t>
            </a:r>
          </a:p>
          <a:p>
            <a:pPr marL="285750" indent="-285750">
              <a:spcBef>
                <a:spcPts val="1200"/>
              </a:spcBef>
              <a:spcAft>
                <a:spcPts val="600"/>
              </a:spcAft>
              <a:buFont typeface="Wingdings" panose="05000000000000000000" pitchFamily="2" charset="2"/>
              <a:buChar char="§"/>
            </a:pPr>
            <a:r>
              <a:rPr lang="en-GB" b="1" dirty="0">
                <a:ea typeface="Calibri"/>
                <a:cs typeface="Times New Roman"/>
              </a:rPr>
              <a:t>A number of other factors are also important for advisers / investors to consider, including:</a:t>
            </a:r>
          </a:p>
          <a:p>
            <a:pPr marL="403225" lvl="1" indent="-92075">
              <a:spcBef>
                <a:spcPts val="0"/>
              </a:spcBef>
              <a:spcAft>
                <a:spcPts val="600"/>
              </a:spcAft>
              <a:buFont typeface=".AppleSystemUIFont"/>
              <a:buChar char="-"/>
            </a:pPr>
            <a:r>
              <a:rPr lang="en-GB" b="1" dirty="0">
                <a:cs typeface="Times New Roman"/>
              </a:rPr>
              <a:t>Operational risk (Plan manager / Administration / Custody): </a:t>
            </a:r>
            <a:r>
              <a:rPr lang="en-GB" dirty="0">
                <a:cs typeface="Times New Roman"/>
              </a:rPr>
              <a:t>this includes consideration of the operational strength of the plan manager and the administration and custody arrangements, and service, throughout the life of the product </a:t>
            </a:r>
          </a:p>
          <a:p>
            <a:pPr marL="403225" lvl="1" indent="-92075">
              <a:spcBef>
                <a:spcPts val="0"/>
              </a:spcBef>
              <a:spcAft>
                <a:spcPts val="600"/>
              </a:spcAft>
            </a:pPr>
            <a:r>
              <a:rPr lang="en-GB" dirty="0">
                <a:cs typeface="Times New Roman"/>
              </a:rPr>
              <a:t>  (this risk is often overlooked by advisers and investors, but should be an important consideration)</a:t>
            </a:r>
          </a:p>
          <a:p>
            <a:pPr marL="403225" lvl="1" indent="-92075">
              <a:spcBef>
                <a:spcPts val="0"/>
              </a:spcBef>
              <a:spcAft>
                <a:spcPts val="600"/>
              </a:spcAft>
            </a:pPr>
            <a:r>
              <a:rPr lang="en-GB" dirty="0">
                <a:cs typeface="Times New Roman"/>
              </a:rPr>
              <a:t>  [these points are explained in more detail in Module 6_‘Key risks / past events: the lessons to be learnt’]</a:t>
            </a:r>
          </a:p>
        </p:txBody>
      </p:sp>
      <p:sp>
        <p:nvSpPr>
          <p:cNvPr id="5" name="Rectangle 4"/>
          <p:cNvSpPr/>
          <p:nvPr/>
        </p:nvSpPr>
        <p:spPr>
          <a:xfrm>
            <a:off x="348343" y="5449345"/>
            <a:ext cx="9230821" cy="997196"/>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As with returns, providers must ensure they are ‘clear, fair and not misleading’ in describing any risks</a:t>
            </a:r>
          </a:p>
          <a:p>
            <a:pPr algn="ctr">
              <a:lnSpc>
                <a:spcPct val="90000"/>
              </a:lnSpc>
              <a:spcBef>
                <a:spcPct val="20000"/>
              </a:spcBef>
            </a:pPr>
            <a:r>
              <a:rPr lang="en-GB" b="1" dirty="0">
                <a:solidFill>
                  <a:schemeClr val="bg1"/>
                </a:solidFill>
                <a:ea typeface="Calibri"/>
                <a:cs typeface="Times New Roman"/>
              </a:rPr>
              <a:t>--------------------------------------------------------------------------------------------------------------------------------------------------</a:t>
            </a:r>
          </a:p>
          <a:p>
            <a:pPr algn="ctr">
              <a:lnSpc>
                <a:spcPct val="90000"/>
              </a:lnSpc>
              <a:spcBef>
                <a:spcPct val="20000"/>
              </a:spcBef>
            </a:pPr>
            <a:r>
              <a:rPr lang="en-GB" b="1" dirty="0">
                <a:solidFill>
                  <a:schemeClr val="bg1"/>
                </a:solidFill>
                <a:ea typeface="Calibri"/>
                <a:cs typeface="Times New Roman"/>
              </a:rPr>
              <a:t>Structured products do not make all risks disappear and any risks that exist - and the consequences </a:t>
            </a:r>
          </a:p>
          <a:p>
            <a:pPr algn="ctr">
              <a:lnSpc>
                <a:spcPct val="90000"/>
              </a:lnSpc>
              <a:spcBef>
                <a:spcPct val="20000"/>
              </a:spcBef>
            </a:pPr>
            <a:r>
              <a:rPr lang="en-GB" b="1" dirty="0">
                <a:solidFill>
                  <a:schemeClr val="bg1"/>
                </a:solidFill>
                <a:ea typeface="Calibri"/>
                <a:cs typeface="Times New Roman"/>
              </a:rPr>
              <a:t>of the risks - must be fully disclosed and understood by professional advisers / prospective investors</a:t>
            </a: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3580437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21</a:t>
            </a:fld>
            <a:endParaRPr lang="en-US" dirty="0"/>
          </a:p>
        </p:txBody>
      </p:sp>
      <p:sp>
        <p:nvSpPr>
          <p:cNvPr id="4" name="Text Box 10"/>
          <p:cNvSpPr txBox="1">
            <a:spLocks noChangeArrowheads="1"/>
          </p:cNvSpPr>
          <p:nvPr/>
        </p:nvSpPr>
        <p:spPr bwMode="auto">
          <a:xfrm>
            <a:off x="390309" y="581481"/>
            <a:ext cx="7031028" cy="274638"/>
          </a:xfrm>
          <a:prstGeom prst="rect">
            <a:avLst/>
          </a:prstGeom>
          <a:noFill/>
          <a:ln w="9525">
            <a:noFill/>
            <a:miter lim="800000"/>
            <a:headEnd/>
            <a:tailEnd/>
          </a:ln>
        </p:spPr>
        <p:txBody>
          <a:bodyPr wrap="square" lIns="0" tIns="0" rIns="0" bIns="0">
            <a:spAutoFit/>
          </a:bodyPr>
          <a:lstStyle/>
          <a:p>
            <a:pPr>
              <a:spcBef>
                <a:spcPct val="50000"/>
              </a:spcBef>
            </a:pPr>
            <a:r>
              <a:rPr lang="en-GB" sz="1800" b="1" dirty="0">
                <a:solidFill>
                  <a:srgbClr val="A3383B"/>
                </a:solidFill>
                <a:latin typeface="Arial" charset="0"/>
              </a:rPr>
              <a:t> </a:t>
            </a:r>
            <a:r>
              <a:rPr lang="en-GB" sz="1800" b="1" dirty="0">
                <a:latin typeface="Arial" pitchFamily="34" charset="0"/>
                <a:ea typeface="+mj-ea"/>
                <a:cs typeface="Arial" pitchFamily="34" charset="0"/>
              </a:rPr>
              <a:t>Some examples: growth products …</a:t>
            </a:r>
            <a:endParaRPr lang="en-US" sz="1800" b="1" dirty="0">
              <a:latin typeface="Arial" pitchFamily="34" charset="0"/>
              <a:ea typeface="+mj-ea"/>
              <a:cs typeface="Arial" pitchFamily="34" charset="0"/>
            </a:endParaRPr>
          </a:p>
        </p:txBody>
      </p:sp>
      <p:graphicFrame>
        <p:nvGraphicFramePr>
          <p:cNvPr id="5" name="Group 277"/>
          <p:cNvGraphicFramePr>
            <a:graphicFrameLocks noGrp="1"/>
          </p:cNvGraphicFramePr>
          <p:nvPr>
            <p:extLst>
              <p:ext uri="{D42A27DB-BD31-4B8C-83A1-F6EECF244321}">
                <p14:modId xmlns:p14="http://schemas.microsoft.com/office/powerpoint/2010/main" val="2632554465"/>
              </p:ext>
            </p:extLst>
          </p:nvPr>
        </p:nvGraphicFramePr>
        <p:xfrm>
          <a:off x="465364" y="1233162"/>
          <a:ext cx="8986610" cy="4658085"/>
        </p:xfrm>
        <a:graphic>
          <a:graphicData uri="http://schemas.openxmlformats.org/drawingml/2006/table">
            <a:tbl>
              <a:tblPr/>
              <a:tblGrid>
                <a:gridCol w="1287236">
                  <a:extLst>
                    <a:ext uri="{9D8B030D-6E8A-4147-A177-3AD203B41FA5}">
                      <a16:colId xmlns:a16="http://schemas.microsoft.com/office/drawing/2014/main" val="20000"/>
                    </a:ext>
                  </a:extLst>
                </a:gridCol>
                <a:gridCol w="1643743">
                  <a:extLst>
                    <a:ext uri="{9D8B030D-6E8A-4147-A177-3AD203B41FA5}">
                      <a16:colId xmlns:a16="http://schemas.microsoft.com/office/drawing/2014/main" val="2697311318"/>
                    </a:ext>
                  </a:extLst>
                </a:gridCol>
                <a:gridCol w="6055631">
                  <a:extLst>
                    <a:ext uri="{9D8B030D-6E8A-4147-A177-3AD203B41FA5}">
                      <a16:colId xmlns:a16="http://schemas.microsoft.com/office/drawing/2014/main" val="20002"/>
                    </a:ext>
                  </a:extLst>
                </a:gridCol>
              </a:tblGrid>
              <a:tr h="6095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dirty="0">
                          <a:solidFill>
                            <a:schemeClr val="bg1"/>
                          </a:solidFill>
                        </a:rPr>
                        <a:t>INVESTOR</a:t>
                      </a: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dirty="0">
                          <a:solidFill>
                            <a:schemeClr val="bg1"/>
                          </a:solidFill>
                        </a:rPr>
                        <a:t>INTEREST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400" b="1" dirty="0">
                          <a:solidFill>
                            <a:schemeClr val="bg1"/>
                          </a:solidFill>
                        </a:rPr>
                        <a:t>PRODUCT</a:t>
                      </a:r>
                      <a:endParaRPr lang="en-US" sz="1400" b="1" baseline="0" dirty="0">
                        <a:solidFill>
                          <a:schemeClr val="bg1"/>
                        </a:solidFill>
                      </a:endParaRPr>
                    </a:p>
                    <a:p>
                      <a:pPr marL="0" marR="0" lvl="0" indent="0" algn="ctr" defTabSz="914400" rtl="0" eaLnBrk="0" fontAlgn="base" latinLnBrk="0" hangingPunct="0">
                        <a:lnSpc>
                          <a:spcPct val="100000"/>
                        </a:lnSpc>
                        <a:spcBef>
                          <a:spcPct val="20000"/>
                        </a:spcBef>
                        <a:spcAft>
                          <a:spcPct val="0"/>
                        </a:spcAft>
                        <a:buClrTx/>
                        <a:buSzTx/>
                        <a:buFontTx/>
                        <a:buNone/>
                        <a:tabLst/>
                      </a:pPr>
                      <a:r>
                        <a:rPr lang="en-US" sz="1400" b="1" baseline="0" dirty="0">
                          <a:solidFill>
                            <a:schemeClr val="bg1"/>
                          </a:solidFill>
                        </a:rPr>
                        <a:t>TYPE</a:t>
                      </a:r>
                      <a:endParaRPr lang="en-US" sz="1400" b="1" dirty="0">
                        <a:solidFill>
                          <a:schemeClr val="bg1"/>
                        </a:solidFill>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dirty="0">
                          <a:solidFill>
                            <a:schemeClr val="bg1"/>
                          </a:solidFill>
                        </a:rPr>
                        <a:t>PRODUC</a:t>
                      </a:r>
                      <a:r>
                        <a:rPr lang="en-GB" sz="1400" b="1" baseline="0" dirty="0">
                          <a:solidFill>
                            <a:schemeClr val="bg1"/>
                          </a:solidFill>
                        </a:rPr>
                        <a:t>T</a:t>
                      </a: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baseline="0" dirty="0">
                          <a:solidFill>
                            <a:schemeClr val="bg1"/>
                          </a:solidFill>
                        </a:rPr>
                        <a:t>STRATEGY</a:t>
                      </a:r>
                      <a:endParaRPr lang="en-GB" sz="1400" b="1" dirty="0">
                        <a:solidFill>
                          <a:schemeClr val="bg1"/>
                        </a:solidFill>
                      </a:endParaRPr>
                    </a:p>
                  </a:txBody>
                  <a:tcPr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76160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mn-lt"/>
                          <a:ea typeface="Calibri"/>
                          <a:cs typeface="Times New Roman"/>
                        </a:rPr>
                        <a:t>Growth</a:t>
                      </a:r>
                      <a:endParaRPr lang="en-US" sz="1200" b="1" kern="1200" dirty="0">
                        <a:solidFill>
                          <a:schemeClr val="tx1"/>
                        </a:solidFill>
                        <a:latin typeface="+mn-lt"/>
                        <a:ea typeface="Calibri"/>
                        <a:cs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Structured </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Deposit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 protection from market risk and FSCS protection</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125% participation in the</a:t>
                      </a:r>
                      <a:r>
                        <a:rPr lang="en-GB" sz="1200" kern="1200" baseline="0" dirty="0">
                          <a:solidFill>
                            <a:schemeClr val="tx1"/>
                          </a:solidFill>
                          <a:latin typeface="+mn-lt"/>
                          <a:ea typeface="Calibri"/>
                          <a:cs typeface="Times New Roman"/>
                        </a:rPr>
                        <a:t> underlying</a:t>
                      </a:r>
                      <a:r>
                        <a:rPr lang="en-GB" sz="1200" kern="1200" dirty="0">
                          <a:solidFill>
                            <a:schemeClr val="tx1"/>
                          </a:solidFill>
                          <a:latin typeface="+mn-lt"/>
                          <a:ea typeface="Calibri"/>
                          <a:cs typeface="Times New Roman"/>
                        </a:rPr>
                        <a:t> index growth (i.e. 1.25 x any growth / rise in the index), capped</a:t>
                      </a:r>
                      <a:r>
                        <a:rPr lang="en-GB" sz="1200" kern="1200" baseline="0" dirty="0">
                          <a:solidFill>
                            <a:schemeClr val="tx1"/>
                          </a:solidFill>
                          <a:latin typeface="+mn-lt"/>
                          <a:ea typeface="Calibri"/>
                          <a:cs typeface="Times New Roman"/>
                        </a:rPr>
                        <a:t> at</a:t>
                      </a:r>
                      <a:r>
                        <a:rPr lang="en-GB" sz="1200" kern="1200" dirty="0">
                          <a:solidFill>
                            <a:schemeClr val="tx1"/>
                          </a:solidFill>
                          <a:latin typeface="+mn-lt"/>
                          <a:ea typeface="Calibri"/>
                          <a:cs typeface="Times New Roman"/>
                        </a:rPr>
                        <a:t> a maximum</a:t>
                      </a:r>
                      <a:r>
                        <a:rPr lang="en-GB" sz="1200" kern="1200" baseline="0" dirty="0">
                          <a:solidFill>
                            <a:schemeClr val="tx1"/>
                          </a:solidFill>
                          <a:latin typeface="+mn-lt"/>
                          <a:ea typeface="Calibri"/>
                          <a:cs typeface="Times New Roman"/>
                        </a:rPr>
                        <a:t> investor return of 50%</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baseline="0" dirty="0">
                          <a:solidFill>
                            <a:schemeClr val="tx1"/>
                          </a:solidFill>
                          <a:latin typeface="+mn-lt"/>
                          <a:ea typeface="Calibri"/>
                          <a:cs typeface="Times New Roman"/>
                        </a:rPr>
                        <a:t>Returns are deemed interest and therefore taxed against income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17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mn-lt"/>
                          <a:ea typeface="Calibri"/>
                          <a:cs typeface="Times New Roman"/>
                        </a:rPr>
                        <a:t>Growth</a:t>
                      </a:r>
                      <a:endParaRPr lang="en-US" sz="1200" b="1" kern="1200" dirty="0">
                        <a:solidFill>
                          <a:schemeClr val="tx1"/>
                        </a:solidFill>
                        <a:latin typeface="+mn-lt"/>
                        <a:ea typeface="Calibri"/>
                        <a:cs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Protected </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 protection from market risk</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125% participation in the underlying index growth (i.e. 1.25 x any growth / rise in the index):</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capped at a maximum investor return of 50%</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Credit</a:t>
                      </a:r>
                      <a:r>
                        <a:rPr lang="en-GB" sz="1200" kern="1200" baseline="0" dirty="0">
                          <a:solidFill>
                            <a:schemeClr val="tx1"/>
                          </a:solidFill>
                          <a:latin typeface="+mn-lt"/>
                          <a:ea typeface="Calibri"/>
                          <a:cs typeface="Times New Roman"/>
                        </a:rPr>
                        <a:t> risk is not</a:t>
                      </a:r>
                      <a:r>
                        <a:rPr lang="en-GB" sz="1200" kern="1200" dirty="0">
                          <a:solidFill>
                            <a:schemeClr val="tx1"/>
                          </a:solidFill>
                          <a:latin typeface="+mn-lt"/>
                          <a:ea typeface="Calibri"/>
                          <a:cs typeface="Times New Roman"/>
                        </a:rPr>
                        <a:t> covered by FSCS. Returns are subject to CGT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1423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mn-lt"/>
                          <a:ea typeface="Calibri"/>
                          <a:cs typeface="Times New Roman"/>
                        </a:rPr>
                        <a:t>Growth</a:t>
                      </a:r>
                      <a:endParaRPr lang="en-US" sz="1200" b="1" kern="1200" dirty="0">
                        <a:solidFill>
                          <a:schemeClr val="tx1"/>
                        </a:solidFill>
                        <a:latin typeface="+mn-lt"/>
                        <a:ea typeface="Calibri"/>
                        <a:cs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a:t>
                      </a:r>
                      <a:r>
                        <a:rPr lang="en-GB" sz="1200" kern="1200" baseline="0" dirty="0">
                          <a:solidFill>
                            <a:schemeClr val="tx1"/>
                          </a:solidFill>
                          <a:latin typeface="+mn-lt"/>
                          <a:ea typeface="Calibri"/>
                          <a:cs typeface="Times New Roman"/>
                        </a:rPr>
                        <a:t> p</a:t>
                      </a:r>
                      <a:r>
                        <a:rPr lang="en-GB" sz="1200" kern="1200" dirty="0">
                          <a:solidFill>
                            <a:schemeClr val="tx1"/>
                          </a:solidFill>
                          <a:latin typeface="+mn-lt"/>
                          <a:ea typeface="Calibri"/>
                          <a:cs typeface="Times New Roman"/>
                        </a:rPr>
                        <a:t>rotection from market risk, unless the index falls by 50%</a:t>
                      </a:r>
                      <a:r>
                        <a:rPr lang="en-GB" sz="1200" kern="1200" baseline="0" dirty="0">
                          <a:solidFill>
                            <a:schemeClr val="tx1"/>
                          </a:solidFill>
                          <a:latin typeface="+mn-lt"/>
                          <a:ea typeface="Calibri"/>
                          <a:cs typeface="Times New Roman"/>
                        </a:rPr>
                        <a:t> (measured </a:t>
                      </a:r>
                      <a:r>
                        <a:rPr lang="en-GB" sz="1200" kern="1200" dirty="0">
                          <a:solidFill>
                            <a:schemeClr val="tx1"/>
                          </a:solidFill>
                          <a:latin typeface="+mn-lt"/>
                          <a:ea typeface="Calibri"/>
                          <a:cs typeface="Times New Roman"/>
                        </a:rPr>
                        <a:t>during the investment term)</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1000% participation in the underlying index growth (i.e. 10 x any growth / rise in the index):</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capped at a maximum return of 60%</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Just 6% growth in the index is</a:t>
                      </a:r>
                      <a:r>
                        <a:rPr lang="en-GB" sz="1200" kern="1200" baseline="0" dirty="0">
                          <a:solidFill>
                            <a:schemeClr val="tx1"/>
                          </a:solidFill>
                          <a:latin typeface="+mn-lt"/>
                          <a:ea typeface="Calibri"/>
                          <a:cs typeface="Times New Roman"/>
                        </a:rPr>
                        <a:t> required to generate the maximum investor return of 60%). Sometimes known as a ‘super-tracker’</a:t>
                      </a:r>
                      <a:endParaRPr lang="en-US" sz="1200" kern="1200" dirty="0">
                        <a:solidFill>
                          <a:schemeClr val="tx1"/>
                        </a:solidFill>
                        <a:latin typeface="+mn-lt"/>
                        <a:ea typeface="Calibri"/>
                        <a:cs typeface="Times New Roman"/>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06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mn-lt"/>
                          <a:ea typeface="Calibri"/>
                          <a:cs typeface="Times New Roman"/>
                        </a:rPr>
                        <a:t>Growth</a:t>
                      </a:r>
                      <a:endParaRPr lang="en-US" sz="1200" b="1" kern="1200" dirty="0">
                        <a:solidFill>
                          <a:schemeClr val="tx1"/>
                        </a:solidFill>
                        <a:latin typeface="+mn-lt"/>
                        <a:ea typeface="Calibri"/>
                        <a:cs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mn-lt"/>
                          <a:ea typeface="Calibri"/>
                          <a:cs typeface="Times New Roman"/>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a:t>
                      </a:r>
                      <a:r>
                        <a:rPr lang="en-GB" sz="1200" kern="1200" baseline="0" dirty="0">
                          <a:solidFill>
                            <a:schemeClr val="tx1"/>
                          </a:solidFill>
                          <a:latin typeface="+mn-lt"/>
                          <a:ea typeface="Calibri"/>
                          <a:cs typeface="Times New Roman"/>
                        </a:rPr>
                        <a:t> p</a:t>
                      </a:r>
                      <a:r>
                        <a:rPr lang="en-GB" sz="1200" kern="1200" dirty="0">
                          <a:solidFill>
                            <a:schemeClr val="tx1"/>
                          </a:solidFill>
                          <a:latin typeface="+mn-lt"/>
                          <a:ea typeface="Calibri"/>
                          <a:cs typeface="Times New Roman"/>
                        </a:rPr>
                        <a:t>rotection from market risk, unless the underlying index falls by 50%</a:t>
                      </a:r>
                      <a:r>
                        <a:rPr lang="en-GB" sz="1200" kern="1200" baseline="0" dirty="0">
                          <a:solidFill>
                            <a:schemeClr val="tx1"/>
                          </a:solidFill>
                          <a:latin typeface="+mn-lt"/>
                          <a:ea typeface="Calibri"/>
                          <a:cs typeface="Times New Roman"/>
                        </a:rPr>
                        <a:t> (only measured </a:t>
                      </a:r>
                      <a:r>
                        <a:rPr lang="en-GB" sz="1200" kern="1200" dirty="0">
                          <a:solidFill>
                            <a:schemeClr val="tx1"/>
                          </a:solidFill>
                          <a:latin typeface="+mn-lt"/>
                          <a:ea typeface="Calibri"/>
                          <a:cs typeface="Times New Roman"/>
                        </a:rPr>
                        <a:t>at the maturity date)</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A</a:t>
                      </a:r>
                      <a:r>
                        <a:rPr lang="en-GB" sz="1200" kern="1200" baseline="0" dirty="0">
                          <a:solidFill>
                            <a:schemeClr val="tx1"/>
                          </a:solidFill>
                          <a:latin typeface="+mn-lt"/>
                          <a:ea typeface="Calibri"/>
                          <a:cs typeface="Times New Roman"/>
                        </a:rPr>
                        <a:t> fixed investor </a:t>
                      </a:r>
                      <a:r>
                        <a:rPr lang="en-GB" sz="1200" kern="1200" dirty="0">
                          <a:solidFill>
                            <a:schemeClr val="tx1"/>
                          </a:solidFill>
                          <a:latin typeface="+mn-lt"/>
                          <a:ea typeface="Calibri"/>
                          <a:cs typeface="Times New Roman"/>
                        </a:rPr>
                        <a:t>return of 50%, payable if the market is at or above 75% of its starting level, at maturity.</a:t>
                      </a:r>
                      <a:r>
                        <a:rPr lang="en-GB" sz="1200" kern="1200" baseline="0" dirty="0">
                          <a:solidFill>
                            <a:schemeClr val="tx1"/>
                          </a:solidFill>
                          <a:latin typeface="+mn-lt"/>
                          <a:ea typeface="Calibri"/>
                          <a:cs typeface="Times New Roman"/>
                        </a:rPr>
                        <a:t> Sometimes k</a:t>
                      </a:r>
                      <a:r>
                        <a:rPr lang="en-GB" sz="1200" kern="1200" dirty="0">
                          <a:solidFill>
                            <a:schemeClr val="tx1"/>
                          </a:solidFill>
                          <a:latin typeface="+mn-lt"/>
                          <a:ea typeface="Calibri"/>
                          <a:cs typeface="Times New Roman"/>
                        </a:rPr>
                        <a:t>nown as a ‘digital’ return</a:t>
                      </a:r>
                      <a:endParaRPr lang="en-US" sz="1200" kern="1200" dirty="0">
                        <a:solidFill>
                          <a:schemeClr val="tx1"/>
                        </a:solidFill>
                        <a:latin typeface="+mn-lt"/>
                        <a:ea typeface="Calibri"/>
                        <a:cs typeface="Times New Roman"/>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 name="Text Box 10"/>
          <p:cNvSpPr txBox="1">
            <a:spLocks noChangeArrowheads="1"/>
          </p:cNvSpPr>
          <p:nvPr/>
        </p:nvSpPr>
        <p:spPr bwMode="auto">
          <a:xfrm>
            <a:off x="426269" y="5923756"/>
            <a:ext cx="8774526" cy="215444"/>
          </a:xfrm>
          <a:prstGeom prst="rect">
            <a:avLst/>
          </a:prstGeom>
          <a:noFill/>
          <a:ln w="9525">
            <a:noFill/>
            <a:miter lim="800000"/>
            <a:headEnd/>
            <a:tailEnd/>
          </a:ln>
        </p:spPr>
        <p:txBody>
          <a:bodyPr wrap="square" lIns="0" tIns="0" rIns="0" bIns="0">
            <a:spAutoFit/>
          </a:bodyPr>
          <a:lstStyle/>
          <a:p>
            <a:pPr>
              <a:spcBef>
                <a:spcPct val="50000"/>
              </a:spcBef>
            </a:pPr>
            <a:r>
              <a:rPr lang="en-GB" sz="1200" dirty="0"/>
              <a:t>[See Module 14_’Product types and examples’ for fuller explanations of product propositions</a:t>
            </a:r>
            <a:r>
              <a:rPr lang="en-GB" dirty="0"/>
              <a:t>] </a:t>
            </a:r>
            <a:endParaRPr lang="en-US" dirty="0">
              <a:latin typeface="Arial" pitchFamily="34" charset="0"/>
              <a:ea typeface="+mj-ea"/>
              <a:cs typeface="Arial" pitchFamily="34" charset="0"/>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0674066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22</a:t>
            </a:fld>
            <a:endParaRPr lang="en-US" dirty="0"/>
          </a:p>
        </p:txBody>
      </p:sp>
      <p:sp>
        <p:nvSpPr>
          <p:cNvPr id="4" name="Text Box 10"/>
          <p:cNvSpPr txBox="1">
            <a:spLocks noChangeArrowheads="1"/>
          </p:cNvSpPr>
          <p:nvPr/>
        </p:nvSpPr>
        <p:spPr bwMode="auto">
          <a:xfrm>
            <a:off x="445988" y="568602"/>
            <a:ext cx="8135938" cy="274638"/>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Some examples: income products …</a:t>
            </a:r>
            <a:endParaRPr lang="en-US" sz="1800" b="1" dirty="0">
              <a:latin typeface="Arial" pitchFamily="34" charset="0"/>
              <a:ea typeface="+mj-ea"/>
              <a:cs typeface="Arial" pitchFamily="34" charset="0"/>
            </a:endParaRPr>
          </a:p>
        </p:txBody>
      </p:sp>
      <p:graphicFrame>
        <p:nvGraphicFramePr>
          <p:cNvPr id="5" name="Group 50"/>
          <p:cNvGraphicFramePr>
            <a:graphicFrameLocks noGrp="1"/>
          </p:cNvGraphicFramePr>
          <p:nvPr>
            <p:extLst>
              <p:ext uri="{D42A27DB-BD31-4B8C-83A1-F6EECF244321}">
                <p14:modId xmlns:p14="http://schemas.microsoft.com/office/powerpoint/2010/main" val="4066071229"/>
              </p:ext>
            </p:extLst>
          </p:nvPr>
        </p:nvGraphicFramePr>
        <p:xfrm>
          <a:off x="445988" y="1255032"/>
          <a:ext cx="9027380" cy="4382302"/>
        </p:xfrm>
        <a:graphic>
          <a:graphicData uri="http://schemas.openxmlformats.org/drawingml/2006/table">
            <a:tbl>
              <a:tblPr/>
              <a:tblGrid>
                <a:gridCol w="1306917">
                  <a:extLst>
                    <a:ext uri="{9D8B030D-6E8A-4147-A177-3AD203B41FA5}">
                      <a16:colId xmlns:a16="http://schemas.microsoft.com/office/drawing/2014/main" val="20000"/>
                    </a:ext>
                  </a:extLst>
                </a:gridCol>
                <a:gridCol w="1725874">
                  <a:extLst>
                    <a:ext uri="{9D8B030D-6E8A-4147-A177-3AD203B41FA5}">
                      <a16:colId xmlns:a16="http://schemas.microsoft.com/office/drawing/2014/main" val="20001"/>
                    </a:ext>
                  </a:extLst>
                </a:gridCol>
                <a:gridCol w="5994589">
                  <a:extLst>
                    <a:ext uri="{9D8B030D-6E8A-4147-A177-3AD203B41FA5}">
                      <a16:colId xmlns:a16="http://schemas.microsoft.com/office/drawing/2014/main" val="20002"/>
                    </a:ext>
                  </a:extLst>
                </a:gridCol>
              </a:tblGrid>
              <a:tr h="720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dirty="0">
                          <a:solidFill>
                            <a:schemeClr val="bg1"/>
                          </a:solidFill>
                          <a:latin typeface="Arial" pitchFamily="34" charset="0"/>
                          <a:ea typeface="+mj-ea"/>
                          <a:cs typeface="Arial" pitchFamily="34" charset="0"/>
                        </a:rPr>
                        <a:t>INVESTOR</a:t>
                      </a:r>
                      <a:endParaRPr lang="en-GB" sz="1400" b="1" kern="1200" baseline="0" dirty="0">
                        <a:solidFill>
                          <a:schemeClr val="bg1"/>
                        </a:solidFill>
                        <a:latin typeface="Arial" pitchFamily="34" charset="0"/>
                        <a:ea typeface="+mj-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INTEREST</a:t>
                      </a:r>
                      <a:endParaRPr lang="en-US" sz="1400" b="1" kern="1200" dirty="0">
                        <a:solidFill>
                          <a:schemeClr val="bg1"/>
                        </a:solidFill>
                        <a:latin typeface="Arial" pitchFamily="34" charset="0"/>
                        <a:ea typeface="+mj-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PRODUCT</a:t>
                      </a: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TYPE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dirty="0">
                          <a:solidFill>
                            <a:schemeClr val="bg1"/>
                          </a:solidFill>
                          <a:latin typeface="Arial" pitchFamily="34" charset="0"/>
                          <a:ea typeface="+mj-ea"/>
                          <a:cs typeface="Arial" pitchFamily="34" charset="0"/>
                        </a:rPr>
                        <a:t>PRODUCT</a:t>
                      </a:r>
                      <a:endParaRPr lang="en-GB" sz="1400" b="1" kern="1200" baseline="0" dirty="0">
                        <a:solidFill>
                          <a:schemeClr val="bg1"/>
                        </a:solidFill>
                        <a:latin typeface="Arial" pitchFamily="34" charset="0"/>
                        <a:ea typeface="+mj-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STRATEGY</a:t>
                      </a:r>
                      <a:endParaRPr lang="en-US" sz="1400" b="1" kern="1200" dirty="0">
                        <a:solidFill>
                          <a:schemeClr val="bg1"/>
                        </a:solidFill>
                        <a:latin typeface="Arial" pitchFamily="34" charset="0"/>
                        <a:ea typeface="+mj-ea"/>
                        <a:cs typeface="Arial" pitchFamily="34" charset="0"/>
                      </a:endParaRPr>
                    </a:p>
                  </a:txBody>
                  <a:tcPr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6806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Income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Structured</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Deposit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100% protection from market risk and FSCS protection</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4% conditional annual income, payable each year, if at the anniversary date the underlying index is at</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or above its starting level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7039495"/>
                  </a:ext>
                </a:extLst>
              </a:tr>
              <a:tr h="6766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Arial" pitchFamily="34" charset="0"/>
                          <a:ea typeface="+mj-ea"/>
                          <a:cs typeface="Arial" pitchFamily="34" charset="0"/>
                        </a:rPr>
                        <a:t>Income</a:t>
                      </a:r>
                      <a:endParaRPr lang="en-US" sz="1200" b="1" kern="1200" dirty="0">
                        <a:solidFill>
                          <a:schemeClr val="tx1"/>
                        </a:solidFill>
                        <a:latin typeface="Arial" pitchFamily="34" charset="0"/>
                        <a:ea typeface="+mj-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Fixed</a:t>
                      </a:r>
                      <a:r>
                        <a:rPr lang="en-GB" sz="1200" kern="1200" baseline="0" dirty="0">
                          <a:solidFill>
                            <a:schemeClr val="tx1"/>
                          </a:solidFill>
                          <a:latin typeface="+mn-lt"/>
                          <a:ea typeface="Calibri"/>
                          <a:cs typeface="Times New Roman"/>
                        </a:rPr>
                        <a:t> and non-conditional</a:t>
                      </a:r>
                      <a:r>
                        <a:rPr lang="en-GB" sz="1200" kern="1200" dirty="0">
                          <a:solidFill>
                            <a:schemeClr val="tx1"/>
                          </a:solidFill>
                          <a:latin typeface="+mn-lt"/>
                          <a:ea typeface="Calibri"/>
                          <a:cs typeface="Times New Roman"/>
                        </a:rPr>
                        <a:t> income of 4.5%</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Protection from market risk, unless the underlying</a:t>
                      </a:r>
                      <a:r>
                        <a:rPr lang="en-GB" sz="1200" kern="1200" baseline="0" dirty="0">
                          <a:solidFill>
                            <a:schemeClr val="tx1"/>
                          </a:solidFill>
                          <a:latin typeface="+mn-lt"/>
                          <a:ea typeface="Calibri"/>
                          <a:cs typeface="Times New Roman"/>
                        </a:rPr>
                        <a:t> index</a:t>
                      </a:r>
                      <a:r>
                        <a:rPr lang="en-GB" sz="1200" kern="1200" dirty="0">
                          <a:solidFill>
                            <a:schemeClr val="tx1"/>
                          </a:solidFill>
                          <a:latin typeface="+mn-lt"/>
                          <a:ea typeface="Calibri"/>
                          <a:cs typeface="Times New Roman"/>
                        </a:rPr>
                        <a:t> falls by 50%</a:t>
                      </a:r>
                      <a:r>
                        <a:rPr lang="en-GB" sz="1200" kern="1200" baseline="0" dirty="0">
                          <a:solidFill>
                            <a:schemeClr val="tx1"/>
                          </a:solidFill>
                          <a:latin typeface="+mn-lt"/>
                          <a:ea typeface="Calibri"/>
                          <a:cs typeface="Times New Roman"/>
                        </a:rPr>
                        <a:t> (only measured </a:t>
                      </a:r>
                      <a:r>
                        <a:rPr lang="en-GB" sz="1200" kern="1200" dirty="0">
                          <a:solidFill>
                            <a:schemeClr val="tx1"/>
                          </a:solidFill>
                          <a:latin typeface="+mn-lt"/>
                          <a:ea typeface="Calibri"/>
                          <a:cs typeface="Times New Roman"/>
                        </a:rPr>
                        <a:t>at the maturity date)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Arial" pitchFamily="34" charset="0"/>
                          <a:ea typeface="+mj-ea"/>
                          <a:cs typeface="Arial" pitchFamily="34" charset="0"/>
                        </a:rPr>
                        <a:t>Income</a:t>
                      </a:r>
                      <a:endParaRPr lang="en-US" sz="1200" b="1" kern="1200" dirty="0">
                        <a:solidFill>
                          <a:schemeClr val="tx1"/>
                        </a:solidFill>
                        <a:latin typeface="Arial" pitchFamily="34" charset="0"/>
                        <a:ea typeface="+mj-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Conditional income of 5% pa, payable</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if at the anniversary date the underlying</a:t>
                      </a:r>
                      <a:r>
                        <a:rPr lang="en-GB" sz="1200" kern="1200" baseline="0" dirty="0">
                          <a:solidFill>
                            <a:schemeClr val="tx1"/>
                          </a:solidFill>
                          <a:latin typeface="+mn-lt"/>
                          <a:ea typeface="Calibri"/>
                          <a:cs typeface="Times New Roman"/>
                        </a:rPr>
                        <a:t> index is at or above 60% of its starting level</a:t>
                      </a:r>
                      <a:endParaRPr lang="en-GB" sz="1200" kern="1200" dirty="0">
                        <a:solidFill>
                          <a:schemeClr val="tx1"/>
                        </a:solidFill>
                        <a:latin typeface="+mn-lt"/>
                        <a:ea typeface="Calibri"/>
                        <a:cs typeface="Times New Roman"/>
                      </a:endParaRP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Protection from market risk, unless the underlying</a:t>
                      </a:r>
                      <a:r>
                        <a:rPr lang="en-GB" sz="1200" kern="1200" baseline="0" dirty="0">
                          <a:solidFill>
                            <a:schemeClr val="tx1"/>
                          </a:solidFill>
                          <a:latin typeface="+mn-lt"/>
                          <a:ea typeface="Calibri"/>
                          <a:cs typeface="Times New Roman"/>
                        </a:rPr>
                        <a:t> index</a:t>
                      </a:r>
                      <a:r>
                        <a:rPr lang="en-GB" sz="1200" kern="1200" dirty="0">
                          <a:solidFill>
                            <a:schemeClr val="tx1"/>
                          </a:solidFill>
                          <a:latin typeface="+mn-lt"/>
                          <a:ea typeface="Calibri"/>
                          <a:cs typeface="Times New Roman"/>
                        </a:rPr>
                        <a:t> falls by 40%</a:t>
                      </a:r>
                      <a:r>
                        <a:rPr lang="en-GB" sz="1200" kern="1200" baseline="0" dirty="0">
                          <a:solidFill>
                            <a:schemeClr val="tx1"/>
                          </a:solidFill>
                          <a:latin typeface="+mn-lt"/>
                          <a:ea typeface="Calibri"/>
                          <a:cs typeface="Times New Roman"/>
                        </a:rPr>
                        <a:t> (only measured at the maturity date)</a:t>
                      </a:r>
                      <a:endParaRPr lang="en-GB" sz="1200" kern="1200" dirty="0">
                        <a:solidFill>
                          <a:schemeClr val="tx1"/>
                        </a:solidFill>
                        <a:latin typeface="+mn-lt"/>
                        <a:ea typeface="Calibri"/>
                        <a:cs typeface="Times New Roman"/>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4475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200" b="1" kern="1200" dirty="0">
                          <a:solidFill>
                            <a:schemeClr val="tx1"/>
                          </a:solidFill>
                          <a:latin typeface="Arial" pitchFamily="34" charset="0"/>
                          <a:ea typeface="+mj-ea"/>
                          <a:cs typeface="Arial" pitchFamily="34" charset="0"/>
                        </a:rPr>
                        <a:t>Income</a:t>
                      </a:r>
                      <a:endParaRPr lang="en-US" sz="1200" b="1" kern="1200" dirty="0">
                        <a:solidFill>
                          <a:schemeClr val="tx1"/>
                        </a:solidFill>
                        <a:latin typeface="Arial" pitchFamily="34" charset="0"/>
                        <a:ea typeface="+mj-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Conditional income of</a:t>
                      </a:r>
                      <a:r>
                        <a:rPr lang="en-GB" sz="1200" kern="1200" baseline="0" dirty="0">
                          <a:solidFill>
                            <a:schemeClr val="tx1"/>
                          </a:solidFill>
                          <a:latin typeface="+mn-lt"/>
                          <a:ea typeface="Calibri"/>
                          <a:cs typeface="Times New Roman"/>
                        </a:rPr>
                        <a:t> 7.5% pa, payable </a:t>
                      </a:r>
                      <a:r>
                        <a:rPr lang="en-GB" sz="1200" kern="1200" dirty="0">
                          <a:solidFill>
                            <a:schemeClr val="tx1"/>
                          </a:solidFill>
                          <a:latin typeface="+mn-lt"/>
                          <a:ea typeface="Calibri"/>
                          <a:cs typeface="Times New Roman"/>
                        </a:rPr>
                        <a:t>if at the anniversary date the underlying index is at or above 75% of</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its starting level</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A memory feature applies if a coupon</a:t>
                      </a:r>
                      <a:r>
                        <a:rPr lang="en-GB" sz="1200" kern="1200" baseline="0" dirty="0">
                          <a:solidFill>
                            <a:schemeClr val="tx1"/>
                          </a:solidFill>
                          <a:latin typeface="+mn-lt"/>
                          <a:ea typeface="Calibri"/>
                          <a:cs typeface="Times New Roman"/>
                        </a:rPr>
                        <a:t> is not triggered at any anniversary, due to the index being  below the 75% payment trigger level, allowing for missed coupon(s) to become payable</a:t>
                      </a:r>
                      <a:r>
                        <a:rPr lang="en-GB" sz="1200" kern="1200" dirty="0">
                          <a:solidFill>
                            <a:schemeClr val="tx1"/>
                          </a:solidFill>
                          <a:latin typeface="+mn-lt"/>
                          <a:ea typeface="Calibri"/>
                          <a:cs typeface="Times New Roman"/>
                        </a:rPr>
                        <a:t> at a subsequent anniversary if the index condition is met </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Protection from market risk, unless the</a:t>
                      </a:r>
                      <a:r>
                        <a:rPr lang="en-GB" sz="1200" kern="1200" baseline="0" dirty="0">
                          <a:solidFill>
                            <a:schemeClr val="tx1"/>
                          </a:solidFill>
                          <a:latin typeface="+mn-lt"/>
                          <a:ea typeface="Calibri"/>
                          <a:cs typeface="Times New Roman"/>
                        </a:rPr>
                        <a:t> underlying index</a:t>
                      </a:r>
                      <a:r>
                        <a:rPr lang="en-GB" sz="1200" kern="1200" dirty="0">
                          <a:solidFill>
                            <a:schemeClr val="tx1"/>
                          </a:solidFill>
                          <a:latin typeface="+mn-lt"/>
                          <a:ea typeface="Calibri"/>
                          <a:cs typeface="Times New Roman"/>
                        </a:rPr>
                        <a:t> falls by 50%</a:t>
                      </a:r>
                      <a:r>
                        <a:rPr lang="en-GB" sz="1200" kern="1200" baseline="0" dirty="0">
                          <a:solidFill>
                            <a:schemeClr val="tx1"/>
                          </a:solidFill>
                          <a:latin typeface="+mn-lt"/>
                          <a:ea typeface="Calibri"/>
                          <a:cs typeface="Times New Roman"/>
                        </a:rPr>
                        <a:t> (only measured at the </a:t>
                      </a:r>
                      <a:r>
                        <a:rPr lang="en-GB" sz="1200" kern="1200" dirty="0">
                          <a:solidFill>
                            <a:schemeClr val="tx1"/>
                          </a:solidFill>
                          <a:latin typeface="+mn-lt"/>
                          <a:ea typeface="Calibri"/>
                          <a:cs typeface="Times New Roman"/>
                        </a:rPr>
                        <a:t>maturity date)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10"/>
          <p:cNvSpPr txBox="1">
            <a:spLocks noChangeArrowheads="1"/>
          </p:cNvSpPr>
          <p:nvPr/>
        </p:nvSpPr>
        <p:spPr bwMode="auto">
          <a:xfrm>
            <a:off x="405114" y="5708312"/>
            <a:ext cx="8744566" cy="215444"/>
          </a:xfrm>
          <a:prstGeom prst="rect">
            <a:avLst/>
          </a:prstGeom>
          <a:noFill/>
          <a:ln w="9525">
            <a:noFill/>
            <a:miter lim="800000"/>
            <a:headEnd/>
            <a:tailEnd/>
          </a:ln>
        </p:spPr>
        <p:txBody>
          <a:bodyPr wrap="square" lIns="0" tIns="0" rIns="0" bIns="0">
            <a:spAutoFit/>
          </a:bodyPr>
          <a:lstStyle/>
          <a:p>
            <a:pPr>
              <a:spcBef>
                <a:spcPct val="50000"/>
              </a:spcBef>
            </a:pPr>
            <a:r>
              <a:rPr lang="en-GB" sz="1200" dirty="0"/>
              <a:t>[See Module 14_’Product types and examples’ for fuller explanation of product propositions</a:t>
            </a:r>
            <a:r>
              <a:rPr lang="en-GB" dirty="0"/>
              <a:t>] </a:t>
            </a:r>
            <a:endParaRPr lang="en-US" dirty="0">
              <a:latin typeface="Arial" pitchFamily="34" charset="0"/>
              <a:ea typeface="+mj-ea"/>
              <a:cs typeface="Arial" pitchFamily="34" charset="0"/>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33745833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23</a:t>
            </a:fld>
            <a:endParaRPr lang="en-US" dirty="0"/>
          </a:p>
        </p:txBody>
      </p:sp>
      <p:sp>
        <p:nvSpPr>
          <p:cNvPr id="4" name="Text Box 10"/>
          <p:cNvSpPr txBox="1">
            <a:spLocks noChangeArrowheads="1"/>
          </p:cNvSpPr>
          <p:nvPr/>
        </p:nvSpPr>
        <p:spPr bwMode="auto">
          <a:xfrm>
            <a:off x="445988" y="549797"/>
            <a:ext cx="7303263"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Some examples: ‘kick-out’ products …</a:t>
            </a:r>
            <a:endParaRPr lang="en-US" sz="1800" b="1" dirty="0">
              <a:latin typeface="Arial" pitchFamily="34" charset="0"/>
              <a:ea typeface="+mj-ea"/>
              <a:cs typeface="Arial" pitchFamily="34" charset="0"/>
            </a:endParaRPr>
          </a:p>
        </p:txBody>
      </p:sp>
      <p:graphicFrame>
        <p:nvGraphicFramePr>
          <p:cNvPr id="5" name="Group 50"/>
          <p:cNvGraphicFramePr>
            <a:graphicFrameLocks noGrp="1"/>
          </p:cNvGraphicFramePr>
          <p:nvPr>
            <p:extLst>
              <p:ext uri="{D42A27DB-BD31-4B8C-83A1-F6EECF244321}">
                <p14:modId xmlns:p14="http://schemas.microsoft.com/office/powerpoint/2010/main" val="4031857805"/>
              </p:ext>
            </p:extLst>
          </p:nvPr>
        </p:nvGraphicFramePr>
        <p:xfrm>
          <a:off x="445988" y="1280306"/>
          <a:ext cx="8996356" cy="3251182"/>
        </p:xfrm>
        <a:graphic>
          <a:graphicData uri="http://schemas.openxmlformats.org/drawingml/2006/table">
            <a:tbl>
              <a:tblPr/>
              <a:tblGrid>
                <a:gridCol w="1302425">
                  <a:extLst>
                    <a:ext uri="{9D8B030D-6E8A-4147-A177-3AD203B41FA5}">
                      <a16:colId xmlns:a16="http://schemas.microsoft.com/office/drawing/2014/main" val="20000"/>
                    </a:ext>
                  </a:extLst>
                </a:gridCol>
                <a:gridCol w="1719943">
                  <a:extLst>
                    <a:ext uri="{9D8B030D-6E8A-4147-A177-3AD203B41FA5}">
                      <a16:colId xmlns:a16="http://schemas.microsoft.com/office/drawing/2014/main" val="20001"/>
                    </a:ext>
                  </a:extLst>
                </a:gridCol>
                <a:gridCol w="5973988">
                  <a:extLst>
                    <a:ext uri="{9D8B030D-6E8A-4147-A177-3AD203B41FA5}">
                      <a16:colId xmlns:a16="http://schemas.microsoft.com/office/drawing/2014/main" val="20002"/>
                    </a:ext>
                  </a:extLst>
                </a:gridCol>
              </a:tblGrid>
              <a:tr h="720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dirty="0">
                          <a:solidFill>
                            <a:schemeClr val="bg1"/>
                          </a:solidFill>
                          <a:latin typeface="Arial" pitchFamily="34" charset="0"/>
                          <a:ea typeface="+mj-ea"/>
                          <a:cs typeface="Arial" pitchFamily="34" charset="0"/>
                        </a:rPr>
                        <a:t>INVESTOR</a:t>
                      </a:r>
                      <a:endParaRPr lang="en-GB" sz="1400" b="1" kern="1200" baseline="0" dirty="0">
                        <a:solidFill>
                          <a:schemeClr val="bg1"/>
                        </a:solidFill>
                        <a:latin typeface="Arial" pitchFamily="34" charset="0"/>
                        <a:ea typeface="+mj-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INTEREST</a:t>
                      </a:r>
                      <a:endParaRPr lang="en-US" sz="1400" b="1" kern="1200" dirty="0">
                        <a:solidFill>
                          <a:schemeClr val="bg1"/>
                        </a:solidFill>
                        <a:latin typeface="Arial" pitchFamily="34" charset="0"/>
                        <a:ea typeface="+mj-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PRODUCT</a:t>
                      </a: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TYPE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dirty="0">
                          <a:solidFill>
                            <a:schemeClr val="bg1"/>
                          </a:solidFill>
                          <a:latin typeface="Arial" pitchFamily="34" charset="0"/>
                          <a:ea typeface="+mj-ea"/>
                          <a:cs typeface="Arial" pitchFamily="34" charset="0"/>
                        </a:rPr>
                        <a:t>PRODUCT</a:t>
                      </a:r>
                      <a:endParaRPr lang="en-GB" sz="1400" b="1" kern="1200" baseline="0" dirty="0">
                        <a:solidFill>
                          <a:schemeClr val="bg1"/>
                        </a:solidFill>
                        <a:latin typeface="Arial" pitchFamily="34" charset="0"/>
                        <a:ea typeface="+mj-ea"/>
                        <a:cs typeface="Arial"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lang="en-GB" sz="1400" b="1" kern="1200" baseline="0" dirty="0">
                          <a:solidFill>
                            <a:schemeClr val="bg1"/>
                          </a:solidFill>
                          <a:latin typeface="Arial" pitchFamily="34" charset="0"/>
                          <a:ea typeface="+mj-ea"/>
                          <a:cs typeface="Arial" pitchFamily="34" charset="0"/>
                        </a:rPr>
                        <a:t>STRATEGY</a:t>
                      </a:r>
                      <a:endParaRPr lang="en-US" sz="1400" b="1" kern="1200" dirty="0">
                        <a:solidFill>
                          <a:schemeClr val="bg1"/>
                        </a:solidFill>
                        <a:latin typeface="Arial" pitchFamily="34" charset="0"/>
                        <a:ea typeface="+mj-ea"/>
                        <a:cs typeface="Arial" pitchFamily="34" charset="0"/>
                      </a:endParaRPr>
                    </a:p>
                  </a:txBody>
                  <a:tcPr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13266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Growth </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(but may also be thought</a:t>
                      </a:r>
                      <a:r>
                        <a:rPr lang="en-US" sz="1200" b="1" kern="1200" baseline="0" dirty="0">
                          <a:solidFill>
                            <a:schemeClr val="tx1"/>
                          </a:solidFill>
                          <a:latin typeface="Arial" pitchFamily="34" charset="0"/>
                          <a:ea typeface="+mn-ea"/>
                          <a:cs typeface="Arial" pitchFamily="34" charset="0"/>
                        </a:rPr>
                        <a:t> of as conditional ‘</a:t>
                      </a:r>
                      <a:r>
                        <a:rPr lang="en-US" sz="1200" b="1" kern="1200" dirty="0">
                          <a:solidFill>
                            <a:schemeClr val="tx1"/>
                          </a:solidFill>
                          <a:latin typeface="Arial" pitchFamily="34" charset="0"/>
                          <a:ea typeface="+mn-ea"/>
                          <a:cs typeface="Arial" pitchFamily="34" charset="0"/>
                        </a:rPr>
                        <a:t>quasi’</a:t>
                      </a:r>
                      <a:r>
                        <a:rPr lang="en-US" sz="1200" b="1" kern="1200" baseline="0" dirty="0">
                          <a:solidFill>
                            <a:schemeClr val="tx1"/>
                          </a:solidFill>
                          <a:latin typeface="Arial" pitchFamily="34" charset="0"/>
                          <a:ea typeface="+mn-ea"/>
                          <a:cs typeface="Arial" pitchFamily="34" charset="0"/>
                        </a:rPr>
                        <a:t> income)</a:t>
                      </a:r>
                      <a:endParaRPr lang="en-US" sz="1200" b="1" kern="1200" dirty="0">
                        <a:solidFill>
                          <a:schemeClr val="tx1"/>
                        </a:solidFill>
                        <a:latin typeface="Arial" pitchFamily="34" charset="0"/>
                        <a:ea typeface="+mn-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j-ea"/>
                          <a:cs typeface="Arial" pitchFamily="34" charset="0"/>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A</a:t>
                      </a:r>
                      <a:r>
                        <a:rPr lang="en-GB" sz="1200" kern="1200" baseline="0" dirty="0">
                          <a:solidFill>
                            <a:schemeClr val="tx1"/>
                          </a:solidFill>
                          <a:latin typeface="+mn-lt"/>
                          <a:ea typeface="Calibri"/>
                          <a:cs typeface="Times New Roman"/>
                        </a:rPr>
                        <a:t> coupon</a:t>
                      </a:r>
                      <a:r>
                        <a:rPr lang="en-GB" sz="1200" kern="1200" dirty="0">
                          <a:solidFill>
                            <a:schemeClr val="tx1"/>
                          </a:solidFill>
                          <a:latin typeface="+mn-lt"/>
                          <a:ea typeface="Calibri"/>
                          <a:cs typeface="Times New Roman"/>
                        </a:rPr>
                        <a:t> of 8% per year, and automatic maturity / repayment of capital at the first anniversary at which the underlying</a:t>
                      </a:r>
                      <a:r>
                        <a:rPr lang="en-GB" sz="1200" kern="1200" baseline="0" dirty="0">
                          <a:solidFill>
                            <a:schemeClr val="tx1"/>
                          </a:solidFill>
                          <a:latin typeface="+mn-lt"/>
                          <a:ea typeface="Calibri"/>
                          <a:cs typeface="Times New Roman"/>
                        </a:rPr>
                        <a:t> index is at or above its starting level</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baseline="0" dirty="0">
                          <a:solidFill>
                            <a:schemeClr val="tx1"/>
                          </a:solidFill>
                          <a:latin typeface="+mn-lt"/>
                          <a:ea typeface="Calibri"/>
                          <a:cs typeface="Times New Roman"/>
                        </a:rPr>
                        <a:t>Coupons accumulate </a:t>
                      </a:r>
                      <a:r>
                        <a:rPr lang="en-GB" sz="1200" kern="1200" dirty="0">
                          <a:solidFill>
                            <a:schemeClr val="tx1"/>
                          </a:solidFill>
                          <a:latin typeface="+mn-lt"/>
                          <a:ea typeface="Calibri"/>
                          <a:cs typeface="Times New Roman"/>
                        </a:rPr>
                        <a:t>for each year that</a:t>
                      </a:r>
                      <a:r>
                        <a:rPr lang="en-GB" sz="1200" kern="1200" baseline="0" dirty="0">
                          <a:solidFill>
                            <a:schemeClr val="tx1"/>
                          </a:solidFill>
                          <a:latin typeface="+mn-lt"/>
                          <a:ea typeface="Calibri"/>
                          <a:cs typeface="Times New Roman"/>
                        </a:rPr>
                        <a:t> the product runs, ‘rolling up’ (‘snowballing’) as the investment term progresses, until ‘kick-out’ occurs</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Protection from market risk, unless the market falls by 50%</a:t>
                      </a:r>
                      <a:r>
                        <a:rPr lang="en-GB" sz="1200" kern="1200" baseline="0" dirty="0">
                          <a:solidFill>
                            <a:schemeClr val="tx1"/>
                          </a:solidFill>
                          <a:latin typeface="+mn-lt"/>
                          <a:ea typeface="Calibri"/>
                          <a:cs typeface="Times New Roman"/>
                        </a:rPr>
                        <a:t> (only measured </a:t>
                      </a:r>
                      <a:r>
                        <a:rPr lang="en-GB" sz="1200" kern="1200" dirty="0">
                          <a:solidFill>
                            <a:schemeClr val="tx1"/>
                          </a:solidFill>
                          <a:latin typeface="+mn-lt"/>
                          <a:ea typeface="Calibri"/>
                          <a:cs typeface="Times New Roman"/>
                        </a:rPr>
                        <a:t>at the maturity date)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0376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Growth </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(but may also be thought</a:t>
                      </a:r>
                      <a:r>
                        <a:rPr lang="en-US" sz="1200" b="1" kern="1200" baseline="0" dirty="0">
                          <a:solidFill>
                            <a:schemeClr val="tx1"/>
                          </a:solidFill>
                          <a:latin typeface="Arial" pitchFamily="34" charset="0"/>
                          <a:ea typeface="+mn-ea"/>
                          <a:cs typeface="Arial" pitchFamily="34" charset="0"/>
                        </a:rPr>
                        <a:t> of as conditional ‘</a:t>
                      </a:r>
                      <a:r>
                        <a:rPr lang="en-US" sz="1200" b="1" kern="1200" dirty="0">
                          <a:solidFill>
                            <a:schemeClr val="tx1"/>
                          </a:solidFill>
                          <a:latin typeface="Arial" pitchFamily="34" charset="0"/>
                          <a:ea typeface="+mn-ea"/>
                          <a:cs typeface="Arial" pitchFamily="34" charset="0"/>
                        </a:rPr>
                        <a:t>quasi’</a:t>
                      </a:r>
                      <a:r>
                        <a:rPr lang="en-US" sz="1200" b="1" kern="1200" baseline="0" dirty="0">
                          <a:solidFill>
                            <a:schemeClr val="tx1"/>
                          </a:solidFill>
                          <a:latin typeface="Arial" pitchFamily="34" charset="0"/>
                          <a:ea typeface="+mn-ea"/>
                          <a:cs typeface="Arial" pitchFamily="34" charset="0"/>
                        </a:rPr>
                        <a:t> income)</a:t>
                      </a:r>
                      <a:endParaRPr lang="en-US" sz="1200" b="1" kern="1200" dirty="0">
                        <a:solidFill>
                          <a:schemeClr val="tx1"/>
                        </a:solidFill>
                        <a:latin typeface="Arial" pitchFamily="34" charset="0"/>
                        <a:ea typeface="+mn-ea"/>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Capital-at-Risk</a:t>
                      </a:r>
                    </a:p>
                    <a:p>
                      <a:pPr marL="0" marR="0" lvl="0" indent="0" algn="ctr" defTabSz="914400" rtl="0" eaLnBrk="0" fontAlgn="base" latinLnBrk="0" hangingPunct="0">
                        <a:lnSpc>
                          <a:spcPct val="100000"/>
                        </a:lnSpc>
                        <a:spcBef>
                          <a:spcPct val="20000"/>
                        </a:spcBef>
                        <a:spcAft>
                          <a:spcPct val="0"/>
                        </a:spcAft>
                        <a:buClrTx/>
                        <a:buSzTx/>
                        <a:buFontTx/>
                        <a:buNone/>
                        <a:tabLst/>
                      </a:pPr>
                      <a:r>
                        <a:rPr lang="en-US" sz="1200" b="1" kern="1200" dirty="0">
                          <a:solidFill>
                            <a:schemeClr val="tx1"/>
                          </a:solidFill>
                          <a:latin typeface="Arial" pitchFamily="34" charset="0"/>
                          <a:ea typeface="+mn-ea"/>
                          <a:cs typeface="Arial" pitchFamily="34" charset="0"/>
                        </a:rPr>
                        <a:t>Structured Product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A</a:t>
                      </a:r>
                      <a:r>
                        <a:rPr lang="en-GB" sz="1200" kern="1200" baseline="0" dirty="0">
                          <a:solidFill>
                            <a:schemeClr val="tx1"/>
                          </a:solidFill>
                          <a:latin typeface="+mn-lt"/>
                          <a:ea typeface="Calibri"/>
                          <a:cs typeface="Times New Roman"/>
                        </a:rPr>
                        <a:t> coupon</a:t>
                      </a:r>
                      <a:r>
                        <a:rPr lang="en-GB" sz="1200" kern="1200" dirty="0">
                          <a:solidFill>
                            <a:schemeClr val="tx1"/>
                          </a:solidFill>
                          <a:latin typeface="+mn-lt"/>
                          <a:ea typeface="Calibri"/>
                          <a:cs typeface="Times New Roman"/>
                        </a:rPr>
                        <a:t> of 6% per year, and automatic maturity / repayment of capital, at the first anniversary at which the underlying</a:t>
                      </a:r>
                      <a:r>
                        <a:rPr lang="en-GB" sz="1200" kern="1200" baseline="0" dirty="0">
                          <a:solidFill>
                            <a:schemeClr val="tx1"/>
                          </a:solidFill>
                          <a:latin typeface="+mn-lt"/>
                          <a:ea typeface="Calibri"/>
                          <a:cs typeface="Times New Roman"/>
                        </a:rPr>
                        <a:t> index is at or above 80% of its starting level</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baseline="0" dirty="0">
                          <a:solidFill>
                            <a:schemeClr val="tx1"/>
                          </a:solidFill>
                          <a:latin typeface="+mn-lt"/>
                          <a:ea typeface="Calibri"/>
                          <a:cs typeface="Times New Roman"/>
                        </a:rPr>
                        <a:t>Coupons accumulate </a:t>
                      </a:r>
                      <a:r>
                        <a:rPr lang="en-GB" sz="1200" kern="1200" dirty="0">
                          <a:solidFill>
                            <a:schemeClr val="tx1"/>
                          </a:solidFill>
                          <a:latin typeface="+mn-lt"/>
                          <a:ea typeface="Calibri"/>
                          <a:cs typeface="Times New Roman"/>
                        </a:rPr>
                        <a:t>for each year that</a:t>
                      </a:r>
                      <a:r>
                        <a:rPr lang="en-GB" sz="1200" kern="1200" baseline="0" dirty="0">
                          <a:solidFill>
                            <a:schemeClr val="tx1"/>
                          </a:solidFill>
                          <a:latin typeface="+mn-lt"/>
                          <a:ea typeface="Calibri"/>
                          <a:cs typeface="Times New Roman"/>
                        </a:rPr>
                        <a:t> the product runs, ‘rolling up’ (‘snowballing’) as the investment term progresses, until ‘kick-out’ occurs</a:t>
                      </a:r>
                    </a:p>
                    <a:p>
                      <a:pPr marL="171450" marR="0" lvl="0" indent="-171450" algn="l" defTabSz="914400" rtl="0" eaLnBrk="0" fontAlgn="base" latinLnBrk="0" hangingPunct="0">
                        <a:lnSpc>
                          <a:spcPct val="100000"/>
                        </a:lnSpc>
                        <a:spcBef>
                          <a:spcPct val="20000"/>
                        </a:spcBef>
                        <a:spcAft>
                          <a:spcPct val="0"/>
                        </a:spcAft>
                        <a:buClrTx/>
                        <a:buSzTx/>
                        <a:buFont typeface="Wingdings" panose="05000000000000000000" pitchFamily="2" charset="2"/>
                        <a:buChar char="§"/>
                        <a:tabLst/>
                      </a:pPr>
                      <a:r>
                        <a:rPr lang="en-GB" sz="1200" kern="1200" dirty="0">
                          <a:solidFill>
                            <a:schemeClr val="tx1"/>
                          </a:solidFill>
                          <a:latin typeface="+mn-lt"/>
                          <a:ea typeface="Calibri"/>
                          <a:cs typeface="Times New Roman"/>
                        </a:rPr>
                        <a:t>Protection from market risk, unless the market falls by 40%:</a:t>
                      </a:r>
                      <a:r>
                        <a:rPr lang="en-GB" sz="1200" kern="1200" baseline="0" dirty="0">
                          <a:solidFill>
                            <a:schemeClr val="tx1"/>
                          </a:solidFill>
                          <a:latin typeface="+mn-lt"/>
                          <a:ea typeface="Calibri"/>
                          <a:cs typeface="Times New Roman"/>
                        </a:rPr>
                        <a:t> </a:t>
                      </a:r>
                      <a:r>
                        <a:rPr lang="en-GB" sz="1200" kern="1200" dirty="0">
                          <a:solidFill>
                            <a:schemeClr val="tx1"/>
                          </a:solidFill>
                          <a:latin typeface="+mn-lt"/>
                          <a:ea typeface="Calibri"/>
                          <a:cs typeface="Times New Roman"/>
                        </a:rPr>
                        <a:t>at maturity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 name="Text Box 10"/>
          <p:cNvSpPr txBox="1">
            <a:spLocks noChangeArrowheads="1"/>
          </p:cNvSpPr>
          <p:nvPr/>
        </p:nvSpPr>
        <p:spPr bwMode="auto">
          <a:xfrm>
            <a:off x="381964" y="4617470"/>
            <a:ext cx="8739317" cy="215444"/>
          </a:xfrm>
          <a:prstGeom prst="rect">
            <a:avLst/>
          </a:prstGeom>
          <a:noFill/>
          <a:ln w="9525">
            <a:noFill/>
            <a:miter lim="800000"/>
            <a:headEnd/>
            <a:tailEnd/>
          </a:ln>
        </p:spPr>
        <p:txBody>
          <a:bodyPr wrap="square" lIns="0" tIns="0" rIns="0" bIns="0">
            <a:spAutoFit/>
          </a:bodyPr>
          <a:lstStyle/>
          <a:p>
            <a:pPr>
              <a:spcBef>
                <a:spcPct val="50000"/>
              </a:spcBef>
            </a:pPr>
            <a:r>
              <a:rPr lang="en-GB" sz="1200" dirty="0"/>
              <a:t>[See Module 14_’Product types and examples’ for fuller explanation of product propositions</a:t>
            </a:r>
            <a:r>
              <a:rPr lang="en-GB" dirty="0"/>
              <a:t>] </a:t>
            </a:r>
            <a:endParaRPr lang="en-US" dirty="0">
              <a:latin typeface="Arial" pitchFamily="34" charset="0"/>
              <a:ea typeface="+mj-ea"/>
              <a:cs typeface="Arial" pitchFamily="34" charset="0"/>
            </a:endParaRP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17831654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24</a:t>
            </a:fld>
            <a:endParaRPr lang="en-US" dirty="0"/>
          </a:p>
        </p:txBody>
      </p:sp>
      <p:sp>
        <p:nvSpPr>
          <p:cNvPr id="4" name="Text Box 10"/>
          <p:cNvSpPr txBox="1">
            <a:spLocks noChangeArrowheads="1"/>
          </p:cNvSpPr>
          <p:nvPr/>
        </p:nvSpPr>
        <p:spPr bwMode="auto">
          <a:xfrm>
            <a:off x="462316" y="560816"/>
            <a:ext cx="8135938"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Exceptional portfolio planning / asset allocation scope …</a:t>
            </a:r>
          </a:p>
        </p:txBody>
      </p:sp>
      <p:sp>
        <p:nvSpPr>
          <p:cNvPr id="6" name="Rectangle 18"/>
          <p:cNvSpPr>
            <a:spLocks noChangeArrowheads="1"/>
          </p:cNvSpPr>
          <p:nvPr/>
        </p:nvSpPr>
        <p:spPr bwMode="auto">
          <a:xfrm>
            <a:off x="348342" y="1188546"/>
            <a:ext cx="9329058" cy="1554272"/>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products can link to virtually any underlying investment, from mainstream market indices to non-mainstream markets or asset classes, always with the potential to:</a:t>
            </a:r>
          </a:p>
          <a:p>
            <a:pPr marL="403225" lvl="1" indent="-92075">
              <a:spcBef>
                <a:spcPts val="0"/>
              </a:spcBef>
              <a:spcAft>
                <a:spcPts val="600"/>
              </a:spcAft>
              <a:buFont typeface=".AppleSystemUIFont"/>
              <a:buChar char="-"/>
            </a:pPr>
            <a:r>
              <a:rPr lang="en-GB" dirty="0">
                <a:cs typeface="Times New Roman"/>
              </a:rPr>
              <a:t>remove, reduce or at least define exposure to market / asset downside risk</a:t>
            </a:r>
          </a:p>
          <a:p>
            <a:pPr marL="403225" lvl="1" indent="-92075">
              <a:spcBef>
                <a:spcPts val="0"/>
              </a:spcBef>
              <a:spcAft>
                <a:spcPts val="600"/>
              </a:spcAft>
              <a:buFont typeface=".AppleSystemUIFont"/>
              <a:buChar char="-"/>
            </a:pPr>
            <a:r>
              <a:rPr lang="en-GB" dirty="0">
                <a:cs typeface="Times New Roman"/>
              </a:rPr>
              <a:t>generate positive returns without requiring market / asset growth</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 scope for the design of structured products is unparalleled</a:t>
            </a:r>
          </a:p>
        </p:txBody>
      </p:sp>
      <p:sp>
        <p:nvSpPr>
          <p:cNvPr id="7" name="Rectangle 6"/>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3087052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25</a:t>
            </a:fld>
            <a:endParaRPr lang="en-US" dirty="0"/>
          </a:p>
        </p:txBody>
      </p:sp>
      <p:sp>
        <p:nvSpPr>
          <p:cNvPr id="6" name="Text Box 10"/>
          <p:cNvSpPr txBox="1">
            <a:spLocks noChangeArrowheads="1"/>
          </p:cNvSpPr>
          <p:nvPr/>
        </p:nvSpPr>
        <p:spPr bwMode="auto">
          <a:xfrm>
            <a:off x="445448" y="563563"/>
            <a:ext cx="8135938"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Summary introductory points re structured products …</a:t>
            </a:r>
          </a:p>
        </p:txBody>
      </p:sp>
      <p:grpSp>
        <p:nvGrpSpPr>
          <p:cNvPr id="7" name="Group 6"/>
          <p:cNvGrpSpPr/>
          <p:nvPr/>
        </p:nvGrpSpPr>
        <p:grpSpPr>
          <a:xfrm>
            <a:off x="3913836" y="1393991"/>
            <a:ext cx="1968192" cy="4296364"/>
            <a:chOff x="2464856" y="1525237"/>
            <a:chExt cx="1968192" cy="4296364"/>
          </a:xfrm>
        </p:grpSpPr>
        <p:sp>
          <p:nvSpPr>
            <p:cNvPr id="8" name="Text Box 11"/>
            <p:cNvSpPr txBox="1">
              <a:spLocks noChangeArrowheads="1"/>
            </p:cNvSpPr>
            <p:nvPr/>
          </p:nvSpPr>
          <p:spPr bwMode="auto">
            <a:xfrm>
              <a:off x="2464856" y="1525237"/>
              <a:ext cx="1968192" cy="1923604"/>
            </a:xfrm>
            <a:prstGeom prst="rect">
              <a:avLst/>
            </a:prstGeom>
            <a:solidFill>
              <a:schemeClr val="tx1"/>
            </a:solidFill>
            <a:ln w="9525">
              <a:solidFill>
                <a:schemeClr val="tx1"/>
              </a:solidFill>
              <a:miter lim="800000"/>
              <a:headEnd/>
              <a:tailEnd/>
            </a:ln>
          </p:spPr>
          <p:txBody>
            <a:bodyPr wrap="square">
              <a:spAutoFit/>
            </a:bodyPr>
            <a:lstStyle/>
            <a:p>
              <a:pPr algn="ctr">
                <a:spcBef>
                  <a:spcPct val="50000"/>
                </a:spcBef>
              </a:pPr>
              <a:endParaRPr lang="en-GB" b="1" dirty="0">
                <a:solidFill>
                  <a:schemeClr val="bg1"/>
                </a:solidFill>
              </a:endParaRPr>
            </a:p>
            <a:p>
              <a:pPr algn="ctr">
                <a:spcBef>
                  <a:spcPct val="50000"/>
                </a:spcBef>
              </a:pPr>
              <a:endParaRPr lang="en-GB" b="1" dirty="0">
                <a:solidFill>
                  <a:schemeClr val="bg1"/>
                </a:solidFill>
              </a:endParaRPr>
            </a:p>
            <a:p>
              <a:pPr algn="ctr">
                <a:spcBef>
                  <a:spcPct val="50000"/>
                </a:spcBef>
              </a:pPr>
              <a:r>
                <a:rPr lang="en-GB" b="1" dirty="0">
                  <a:solidFill>
                    <a:schemeClr val="bg1"/>
                  </a:solidFill>
                </a:rPr>
                <a:t>FOCUS ON</a:t>
              </a:r>
            </a:p>
            <a:p>
              <a:pPr algn="ctr">
                <a:spcBef>
                  <a:spcPct val="50000"/>
                </a:spcBef>
              </a:pPr>
              <a:r>
                <a:rPr lang="en-GB" b="1" dirty="0">
                  <a:solidFill>
                    <a:schemeClr val="bg1"/>
                  </a:solidFill>
                </a:rPr>
                <a:t>INCOME</a:t>
              </a:r>
            </a:p>
            <a:p>
              <a:pPr algn="ctr">
                <a:spcBef>
                  <a:spcPct val="50000"/>
                </a:spcBef>
              </a:pPr>
              <a:endParaRPr lang="en-GB" b="1" dirty="0">
                <a:solidFill>
                  <a:schemeClr val="bg1"/>
                </a:solidFill>
              </a:endParaRPr>
            </a:p>
            <a:p>
              <a:pPr algn="ctr">
                <a:spcBef>
                  <a:spcPct val="50000"/>
                </a:spcBef>
              </a:pPr>
              <a:endParaRPr lang="en-GB" b="1" dirty="0">
                <a:solidFill>
                  <a:schemeClr val="bg1"/>
                </a:solidFill>
              </a:endParaRPr>
            </a:p>
          </p:txBody>
        </p:sp>
        <p:sp>
          <p:nvSpPr>
            <p:cNvPr id="9" name="AutoShape 15"/>
            <p:cNvSpPr>
              <a:spLocks noChangeArrowheads="1"/>
            </p:cNvSpPr>
            <p:nvPr/>
          </p:nvSpPr>
          <p:spPr bwMode="auto">
            <a:xfrm>
              <a:off x="3059113" y="3541419"/>
              <a:ext cx="863600" cy="606718"/>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sp>
          <p:nvSpPr>
            <p:cNvPr id="10" name="Text Box 19"/>
            <p:cNvSpPr txBox="1">
              <a:spLocks noChangeArrowheads="1"/>
            </p:cNvSpPr>
            <p:nvPr/>
          </p:nvSpPr>
          <p:spPr bwMode="auto">
            <a:xfrm>
              <a:off x="2508760" y="4221163"/>
              <a:ext cx="1904524" cy="1600438"/>
            </a:xfrm>
            <a:prstGeom prst="rect">
              <a:avLst/>
            </a:prstGeom>
            <a:solidFill>
              <a:schemeClr val="tx1"/>
            </a:solidFill>
            <a:ln w="9525">
              <a:solidFill>
                <a:schemeClr val="tx1"/>
              </a:solidFill>
              <a:miter lim="800000"/>
              <a:headEnd/>
              <a:tailEnd/>
            </a:ln>
          </p:spPr>
          <p:txBody>
            <a:bodyPr wrap="square">
              <a:spAutoFit/>
            </a:bodyPr>
            <a:lstStyle/>
            <a:p>
              <a:pPr algn="ctr">
                <a:spcBef>
                  <a:spcPct val="50000"/>
                </a:spcBef>
              </a:pPr>
              <a:r>
                <a:rPr lang="en-GB" b="1" dirty="0">
                  <a:solidFill>
                    <a:schemeClr val="bg1"/>
                  </a:solidFill>
                </a:rPr>
                <a:t>structured products can provide</a:t>
              </a:r>
              <a:r>
                <a:rPr lang="en-GB" sz="1400" b="1" dirty="0">
                  <a:solidFill>
                    <a:schemeClr val="bg1"/>
                  </a:solidFill>
                  <a:latin typeface="Arial" charset="0"/>
                </a:rPr>
                <a:t> income options, at a time when interest rates and bond yields are </a:t>
              </a:r>
              <a:r>
                <a:rPr lang="en-GB" b="1" dirty="0">
                  <a:solidFill>
                    <a:schemeClr val="bg1"/>
                  </a:solidFill>
                </a:rPr>
                <a:t>at historic lows (and may stay there)</a:t>
              </a:r>
              <a:endParaRPr lang="en-US" sz="1400" b="1" dirty="0">
                <a:solidFill>
                  <a:schemeClr val="bg1"/>
                </a:solidFill>
                <a:latin typeface="Arial" charset="0"/>
              </a:endParaRPr>
            </a:p>
          </p:txBody>
        </p:sp>
      </p:grpSp>
      <p:grpSp>
        <p:nvGrpSpPr>
          <p:cNvPr id="11" name="Group 10"/>
          <p:cNvGrpSpPr/>
          <p:nvPr/>
        </p:nvGrpSpPr>
        <p:grpSpPr>
          <a:xfrm>
            <a:off x="5916009" y="1393991"/>
            <a:ext cx="1907987" cy="4303580"/>
            <a:chOff x="4704057" y="1518021"/>
            <a:chExt cx="1907987" cy="4303580"/>
          </a:xfrm>
        </p:grpSpPr>
        <p:sp>
          <p:nvSpPr>
            <p:cNvPr id="12" name="Text Box 12"/>
            <p:cNvSpPr txBox="1">
              <a:spLocks noChangeArrowheads="1"/>
            </p:cNvSpPr>
            <p:nvPr/>
          </p:nvSpPr>
          <p:spPr bwMode="auto">
            <a:xfrm>
              <a:off x="4707212" y="1518021"/>
              <a:ext cx="1844317" cy="1923604"/>
            </a:xfrm>
            <a:prstGeom prst="rect">
              <a:avLst/>
            </a:prstGeom>
            <a:solidFill>
              <a:schemeClr val="tx1"/>
            </a:solidFill>
            <a:ln w="9525">
              <a:solidFill>
                <a:schemeClr val="tx1"/>
              </a:solidFill>
              <a:miter lim="800000"/>
              <a:headEnd/>
              <a:tailEnd/>
            </a:ln>
          </p:spPr>
          <p:txBody>
            <a:bodyPr wrap="square">
              <a:spAutoFit/>
            </a:bodyPr>
            <a:lstStyle>
              <a:defPPr>
                <a:defRPr lang="en-US"/>
              </a:defPPr>
              <a:lvl1pPr algn="ctr">
                <a:spcBef>
                  <a:spcPct val="50000"/>
                </a:spcBef>
                <a:defRPr b="1">
                  <a:solidFill>
                    <a:srgbClr val="A3383B"/>
                  </a:solidFill>
                </a:defRPr>
              </a:lvl1pPr>
            </a:lstStyle>
            <a:p>
              <a:endParaRPr lang="en-GB" dirty="0">
                <a:solidFill>
                  <a:schemeClr val="bg1"/>
                </a:solidFill>
              </a:endParaRPr>
            </a:p>
            <a:p>
              <a:endParaRPr lang="en-GB" dirty="0">
                <a:solidFill>
                  <a:schemeClr val="bg1"/>
                </a:solidFill>
              </a:endParaRPr>
            </a:p>
            <a:p>
              <a:r>
                <a:rPr lang="en-GB" dirty="0">
                  <a:solidFill>
                    <a:schemeClr val="bg1"/>
                  </a:solidFill>
                </a:rPr>
                <a:t>FOCUS ON</a:t>
              </a:r>
            </a:p>
            <a:p>
              <a:r>
                <a:rPr lang="en-GB" dirty="0">
                  <a:solidFill>
                    <a:schemeClr val="bg1"/>
                  </a:solidFill>
                </a:rPr>
                <a:t>GROWTH</a:t>
              </a:r>
            </a:p>
            <a:p>
              <a:endParaRPr lang="en-GB" dirty="0">
                <a:solidFill>
                  <a:schemeClr val="bg1"/>
                </a:solidFill>
              </a:endParaRPr>
            </a:p>
            <a:p>
              <a:endParaRPr lang="en-GB" dirty="0">
                <a:solidFill>
                  <a:schemeClr val="bg1"/>
                </a:solidFill>
              </a:endParaRPr>
            </a:p>
          </p:txBody>
        </p:sp>
        <p:sp>
          <p:nvSpPr>
            <p:cNvPr id="14" name="Text Box 20"/>
            <p:cNvSpPr txBox="1">
              <a:spLocks noChangeArrowheads="1"/>
            </p:cNvSpPr>
            <p:nvPr/>
          </p:nvSpPr>
          <p:spPr bwMode="auto">
            <a:xfrm>
              <a:off x="4704057" y="4221163"/>
              <a:ext cx="1907987" cy="1600438"/>
            </a:xfrm>
            <a:prstGeom prst="rect">
              <a:avLst/>
            </a:prstGeom>
            <a:solidFill>
              <a:schemeClr val="tx1"/>
            </a:solidFill>
            <a:ln w="9525">
              <a:solidFill>
                <a:schemeClr val="tx1"/>
              </a:solidFill>
              <a:miter lim="800000"/>
              <a:headEnd/>
              <a:tailEnd/>
            </a:ln>
          </p:spPr>
          <p:txBody>
            <a:bodyPr wrap="square">
              <a:spAutoFit/>
            </a:bodyPr>
            <a:lstStyle>
              <a:defPPr>
                <a:defRPr lang="en-US"/>
              </a:defPPr>
              <a:lvl1pPr algn="ctr">
                <a:spcBef>
                  <a:spcPct val="50000"/>
                </a:spcBef>
                <a:defRPr b="1">
                  <a:solidFill>
                    <a:srgbClr val="A3383B"/>
                  </a:solidFill>
                </a:defRPr>
              </a:lvl1pPr>
            </a:lstStyle>
            <a:p>
              <a:r>
                <a:rPr lang="en-GB" dirty="0">
                  <a:solidFill>
                    <a:schemeClr val="bg1"/>
                  </a:solidFill>
                </a:rPr>
                <a:t>structured products can provide growth options with risk / return profiles that are not possible through other types of investment</a:t>
              </a:r>
              <a:endParaRPr lang="en-US" dirty="0">
                <a:solidFill>
                  <a:schemeClr val="bg1"/>
                </a:solidFill>
              </a:endParaRPr>
            </a:p>
          </p:txBody>
        </p:sp>
      </p:grpSp>
      <p:grpSp>
        <p:nvGrpSpPr>
          <p:cNvPr id="15" name="Group 14"/>
          <p:cNvGrpSpPr/>
          <p:nvPr/>
        </p:nvGrpSpPr>
        <p:grpSpPr>
          <a:xfrm>
            <a:off x="7800617" y="1396864"/>
            <a:ext cx="1947086" cy="4316327"/>
            <a:chOff x="6644089" y="1505274"/>
            <a:chExt cx="1947086" cy="4316327"/>
          </a:xfrm>
        </p:grpSpPr>
        <p:sp>
          <p:nvSpPr>
            <p:cNvPr id="16" name="Text Box 13"/>
            <p:cNvSpPr txBox="1">
              <a:spLocks noChangeArrowheads="1"/>
            </p:cNvSpPr>
            <p:nvPr/>
          </p:nvSpPr>
          <p:spPr bwMode="auto">
            <a:xfrm>
              <a:off x="6644089" y="1505274"/>
              <a:ext cx="1887135" cy="1923604"/>
            </a:xfrm>
            <a:prstGeom prst="rect">
              <a:avLst/>
            </a:prstGeom>
            <a:solidFill>
              <a:schemeClr val="tx1"/>
            </a:solidFill>
            <a:ln w="9525">
              <a:solidFill>
                <a:schemeClr val="tx1"/>
              </a:solidFill>
              <a:miter lim="800000"/>
              <a:headEnd/>
              <a:tailEnd/>
            </a:ln>
          </p:spPr>
          <p:txBody>
            <a:bodyPr wrap="square">
              <a:spAutoFit/>
            </a:bodyPr>
            <a:lstStyle>
              <a:defPPr>
                <a:defRPr lang="en-US"/>
              </a:defPPr>
              <a:lvl1pPr algn="ctr">
                <a:spcBef>
                  <a:spcPct val="50000"/>
                </a:spcBef>
                <a:defRPr b="1">
                  <a:solidFill>
                    <a:srgbClr val="A3383B"/>
                  </a:solidFill>
                </a:defRPr>
              </a:lvl1pPr>
            </a:lstStyle>
            <a:p>
              <a:endParaRPr lang="en-GB" dirty="0">
                <a:solidFill>
                  <a:schemeClr val="bg1"/>
                </a:solidFill>
              </a:endParaRPr>
            </a:p>
            <a:p>
              <a:r>
                <a:rPr lang="en-GB" dirty="0">
                  <a:solidFill>
                    <a:schemeClr val="bg1"/>
                  </a:solidFill>
                </a:rPr>
                <a:t>PROVIDE</a:t>
              </a:r>
            </a:p>
            <a:p>
              <a:r>
                <a:rPr lang="en-GB" dirty="0">
                  <a:solidFill>
                    <a:schemeClr val="bg1"/>
                  </a:solidFill>
                </a:rPr>
                <a:t>INNOVATIVE</a:t>
              </a:r>
            </a:p>
            <a:p>
              <a:r>
                <a:rPr lang="en-GB" dirty="0">
                  <a:solidFill>
                    <a:schemeClr val="bg1"/>
                  </a:solidFill>
                </a:rPr>
                <a:t>PORTFOLIO</a:t>
              </a:r>
            </a:p>
            <a:p>
              <a:r>
                <a:rPr lang="en-GB" dirty="0">
                  <a:solidFill>
                    <a:schemeClr val="bg1"/>
                  </a:solidFill>
                </a:rPr>
                <a:t>OPTIONS</a:t>
              </a:r>
            </a:p>
            <a:p>
              <a:endParaRPr lang="en-US" dirty="0">
                <a:solidFill>
                  <a:schemeClr val="bg1"/>
                </a:solidFill>
              </a:endParaRPr>
            </a:p>
          </p:txBody>
        </p:sp>
        <p:sp>
          <p:nvSpPr>
            <p:cNvPr id="18" name="Text Box 21"/>
            <p:cNvSpPr txBox="1">
              <a:spLocks noChangeArrowheads="1"/>
            </p:cNvSpPr>
            <p:nvPr/>
          </p:nvSpPr>
          <p:spPr bwMode="auto">
            <a:xfrm>
              <a:off x="6707758" y="4221163"/>
              <a:ext cx="1883417" cy="1600438"/>
            </a:xfrm>
            <a:prstGeom prst="rect">
              <a:avLst/>
            </a:prstGeom>
            <a:solidFill>
              <a:schemeClr val="tx1"/>
            </a:solidFill>
            <a:ln w="9525">
              <a:solidFill>
                <a:schemeClr val="tx1"/>
              </a:solidFill>
              <a:miter lim="800000"/>
              <a:headEnd/>
              <a:tailEnd/>
            </a:ln>
          </p:spPr>
          <p:txBody>
            <a:bodyPr wrap="square">
              <a:spAutoFit/>
            </a:bodyPr>
            <a:lstStyle>
              <a:defPPr>
                <a:defRPr lang="en-US"/>
              </a:defPPr>
              <a:lvl1pPr algn="ctr">
                <a:spcBef>
                  <a:spcPct val="50000"/>
                </a:spcBef>
                <a:defRPr b="1">
                  <a:solidFill>
                    <a:srgbClr val="A3383B"/>
                  </a:solidFill>
                </a:defRPr>
              </a:lvl1pPr>
            </a:lstStyle>
            <a:p>
              <a:r>
                <a:rPr lang="en-GB" dirty="0">
                  <a:solidFill>
                    <a:schemeClr val="bg1"/>
                  </a:solidFill>
                </a:rPr>
                <a:t>structured products can increase portfolio options and diversification of investment type, as well as asset class / geography</a:t>
              </a:r>
              <a:endParaRPr lang="en-US" dirty="0">
                <a:solidFill>
                  <a:schemeClr val="bg1"/>
                </a:solidFill>
              </a:endParaRPr>
            </a:p>
          </p:txBody>
        </p:sp>
      </p:grpSp>
      <p:grpSp>
        <p:nvGrpSpPr>
          <p:cNvPr id="19" name="Group 18"/>
          <p:cNvGrpSpPr/>
          <p:nvPr/>
        </p:nvGrpSpPr>
        <p:grpSpPr>
          <a:xfrm>
            <a:off x="121774" y="1373901"/>
            <a:ext cx="1878134" cy="4323670"/>
            <a:chOff x="539750" y="1527566"/>
            <a:chExt cx="1878134" cy="4323670"/>
          </a:xfrm>
        </p:grpSpPr>
        <p:sp>
          <p:nvSpPr>
            <p:cNvPr id="20" name="AutoShape 14"/>
            <p:cNvSpPr>
              <a:spLocks noChangeArrowheads="1"/>
            </p:cNvSpPr>
            <p:nvPr/>
          </p:nvSpPr>
          <p:spPr bwMode="auto">
            <a:xfrm>
              <a:off x="1042988" y="3563838"/>
              <a:ext cx="863600" cy="584299"/>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sp>
          <p:nvSpPr>
            <p:cNvPr id="21" name="Text Box 18"/>
            <p:cNvSpPr txBox="1">
              <a:spLocks noChangeArrowheads="1"/>
            </p:cNvSpPr>
            <p:nvPr/>
          </p:nvSpPr>
          <p:spPr bwMode="auto">
            <a:xfrm>
              <a:off x="539750" y="4250798"/>
              <a:ext cx="1871663" cy="1600438"/>
            </a:xfrm>
            <a:prstGeom prst="rect">
              <a:avLst/>
            </a:prstGeom>
            <a:solidFill>
              <a:schemeClr val="tx1"/>
            </a:solidFill>
            <a:ln w="9525">
              <a:solidFill>
                <a:schemeClr val="tx1"/>
              </a:solidFill>
              <a:miter lim="800000"/>
              <a:headEnd/>
              <a:tailEnd/>
            </a:ln>
          </p:spPr>
          <p:txBody>
            <a:bodyPr>
              <a:spAutoFit/>
            </a:bodyPr>
            <a:lstStyle/>
            <a:p>
              <a:pPr algn="ctr">
                <a:spcBef>
                  <a:spcPct val="50000"/>
                </a:spcBef>
              </a:pPr>
              <a:r>
                <a:rPr lang="en-GB" b="1" dirty="0">
                  <a:solidFill>
                    <a:schemeClr val="bg1"/>
                  </a:solidFill>
                </a:rPr>
                <a:t>structured products can remove, reduce or at least define investor exposure to m</a:t>
              </a:r>
              <a:r>
                <a:rPr lang="en-GB" sz="1400" b="1" dirty="0">
                  <a:solidFill>
                    <a:schemeClr val="bg1"/>
                  </a:solidFill>
                  <a:latin typeface="Arial" charset="0"/>
                </a:rPr>
                <a:t>arket </a:t>
              </a:r>
              <a:r>
                <a:rPr lang="en-GB" b="1" dirty="0">
                  <a:solidFill>
                    <a:schemeClr val="bg1"/>
                  </a:solidFill>
                </a:rPr>
                <a:t>d</a:t>
              </a:r>
              <a:r>
                <a:rPr lang="en-GB" sz="1400" b="1" dirty="0">
                  <a:solidFill>
                    <a:schemeClr val="bg1"/>
                  </a:solidFill>
                  <a:latin typeface="Arial" charset="0"/>
                </a:rPr>
                <a:t>ownside risk and </a:t>
              </a:r>
              <a:r>
                <a:rPr lang="en-GB" b="1" dirty="0">
                  <a:solidFill>
                    <a:schemeClr val="bg1"/>
                  </a:solidFill>
                </a:rPr>
                <a:t>the risk of loss of capital</a:t>
              </a:r>
              <a:endParaRPr lang="en-US" sz="1400" b="1" dirty="0">
                <a:solidFill>
                  <a:schemeClr val="bg1"/>
                </a:solidFill>
                <a:latin typeface="Arial" charset="0"/>
              </a:endParaRPr>
            </a:p>
          </p:txBody>
        </p:sp>
        <p:sp>
          <p:nvSpPr>
            <p:cNvPr id="22" name="Text Box 22"/>
            <p:cNvSpPr txBox="1">
              <a:spLocks noChangeArrowheads="1"/>
            </p:cNvSpPr>
            <p:nvPr/>
          </p:nvSpPr>
          <p:spPr bwMode="auto">
            <a:xfrm>
              <a:off x="608471" y="1527566"/>
              <a:ext cx="1809413" cy="1923604"/>
            </a:xfrm>
            <a:prstGeom prst="rect">
              <a:avLst/>
            </a:prstGeom>
            <a:solidFill>
              <a:schemeClr val="tx1"/>
            </a:solidFill>
            <a:ln w="9525">
              <a:solidFill>
                <a:schemeClr val="tx1"/>
              </a:solidFill>
              <a:miter lim="800000"/>
              <a:headEnd/>
              <a:tailEnd/>
            </a:ln>
          </p:spPr>
          <p:txBody>
            <a:bodyPr wrap="square">
              <a:spAutoFit/>
            </a:bodyPr>
            <a:lstStyle/>
            <a:p>
              <a:pPr algn="ctr">
                <a:spcBef>
                  <a:spcPct val="50000"/>
                </a:spcBef>
              </a:pPr>
              <a:r>
                <a:rPr lang="en-GB" b="1" dirty="0">
                  <a:solidFill>
                    <a:schemeClr val="bg1"/>
                  </a:solidFill>
                </a:rPr>
                <a:t>DECREASE THE</a:t>
              </a:r>
            </a:p>
            <a:p>
              <a:pPr algn="ctr">
                <a:spcBef>
                  <a:spcPct val="50000"/>
                </a:spcBef>
              </a:pPr>
              <a:r>
                <a:rPr lang="en-GB" b="1" dirty="0">
                  <a:solidFill>
                    <a:schemeClr val="bg1"/>
                  </a:solidFill>
                </a:rPr>
                <a:t> LIKELIHOOD OF</a:t>
              </a:r>
            </a:p>
            <a:p>
              <a:pPr algn="ctr">
                <a:spcBef>
                  <a:spcPct val="50000"/>
                </a:spcBef>
              </a:pPr>
              <a:r>
                <a:rPr lang="en-GB" b="1" dirty="0">
                  <a:solidFill>
                    <a:schemeClr val="bg1"/>
                  </a:solidFill>
                </a:rPr>
                <a:t> CAPITAL LOSSES </a:t>
              </a:r>
            </a:p>
            <a:p>
              <a:pPr algn="ctr">
                <a:spcBef>
                  <a:spcPct val="50000"/>
                </a:spcBef>
              </a:pPr>
              <a:r>
                <a:rPr lang="en-GB" b="1" dirty="0">
                  <a:solidFill>
                    <a:schemeClr val="bg1"/>
                  </a:solidFill>
                </a:rPr>
                <a:t>BEING</a:t>
              </a:r>
            </a:p>
            <a:p>
              <a:pPr algn="ctr">
                <a:spcBef>
                  <a:spcPct val="50000"/>
                </a:spcBef>
              </a:pPr>
              <a:r>
                <a:rPr lang="en-GB" b="1" dirty="0">
                  <a:solidFill>
                    <a:schemeClr val="bg1"/>
                  </a:solidFill>
                </a:rPr>
                <a:t> EXPERIENCED</a:t>
              </a:r>
            </a:p>
            <a:p>
              <a:pPr algn="ctr">
                <a:spcBef>
                  <a:spcPct val="50000"/>
                </a:spcBef>
              </a:pPr>
              <a:r>
                <a:rPr lang="en-GB" b="1" dirty="0">
                  <a:solidFill>
                    <a:schemeClr val="bg1"/>
                  </a:solidFill>
                </a:rPr>
                <a:t>BY INVESTORS</a:t>
              </a:r>
              <a:endParaRPr lang="en-US" b="1" dirty="0">
                <a:solidFill>
                  <a:schemeClr val="bg1"/>
                </a:solidFill>
              </a:endParaRPr>
            </a:p>
          </p:txBody>
        </p:sp>
      </p:grpSp>
      <p:sp>
        <p:nvSpPr>
          <p:cNvPr id="23" name="AutoShape 15"/>
          <p:cNvSpPr>
            <a:spLocks noChangeArrowheads="1"/>
          </p:cNvSpPr>
          <p:nvPr/>
        </p:nvSpPr>
        <p:spPr bwMode="auto">
          <a:xfrm>
            <a:off x="6438203" y="3410173"/>
            <a:ext cx="863600" cy="606718"/>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grpSp>
        <p:nvGrpSpPr>
          <p:cNvPr id="28" name="Group 27"/>
          <p:cNvGrpSpPr/>
          <p:nvPr/>
        </p:nvGrpSpPr>
        <p:grpSpPr>
          <a:xfrm>
            <a:off x="2029809" y="1380472"/>
            <a:ext cx="1871663" cy="4317099"/>
            <a:chOff x="539750" y="1504502"/>
            <a:chExt cx="1871663" cy="4317099"/>
          </a:xfrm>
          <a:solidFill>
            <a:schemeClr val="tx1"/>
          </a:solidFill>
        </p:grpSpPr>
        <p:sp>
          <p:nvSpPr>
            <p:cNvPr id="29" name="AutoShape 14"/>
            <p:cNvSpPr>
              <a:spLocks noChangeArrowheads="1"/>
            </p:cNvSpPr>
            <p:nvPr/>
          </p:nvSpPr>
          <p:spPr bwMode="auto">
            <a:xfrm>
              <a:off x="1042988" y="3534203"/>
              <a:ext cx="863600" cy="613934"/>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sp>
          <p:nvSpPr>
            <p:cNvPr id="30" name="Text Box 18"/>
            <p:cNvSpPr txBox="1">
              <a:spLocks noChangeArrowheads="1"/>
            </p:cNvSpPr>
            <p:nvPr/>
          </p:nvSpPr>
          <p:spPr bwMode="auto">
            <a:xfrm>
              <a:off x="539750" y="4221163"/>
              <a:ext cx="1871663" cy="1600438"/>
            </a:xfrm>
            <a:prstGeom prst="rect">
              <a:avLst/>
            </a:prstGeom>
            <a:grpFill/>
            <a:ln w="9525">
              <a:solidFill>
                <a:schemeClr val="tx1"/>
              </a:solidFill>
              <a:miter lim="800000"/>
              <a:headEnd/>
              <a:tailEnd/>
            </a:ln>
          </p:spPr>
          <p:txBody>
            <a:bodyPr>
              <a:spAutoFit/>
            </a:bodyPr>
            <a:lstStyle/>
            <a:p>
              <a:pPr algn="ctr">
                <a:spcBef>
                  <a:spcPct val="50000"/>
                </a:spcBef>
              </a:pPr>
              <a:r>
                <a:rPr lang="en-GB" b="1" dirty="0">
                  <a:solidFill>
                    <a:schemeClr val="bg1"/>
                  </a:solidFill>
                </a:rPr>
                <a:t>structured products can provide fixed or pre-defined returns, that can mitigate the risk that m</a:t>
              </a:r>
              <a:r>
                <a:rPr lang="en-GB" sz="1400" b="1" dirty="0">
                  <a:solidFill>
                    <a:schemeClr val="bg1"/>
                  </a:solidFill>
                  <a:latin typeface="Arial" charset="0"/>
                </a:rPr>
                <a:t>arkets fail to rise </a:t>
              </a:r>
              <a:r>
                <a:rPr lang="en-GB" b="1" dirty="0">
                  <a:solidFill>
                    <a:schemeClr val="bg1"/>
                  </a:solidFill>
                </a:rPr>
                <a:t>(</a:t>
              </a:r>
              <a:r>
                <a:rPr lang="en-GB" sz="1400" b="1" dirty="0">
                  <a:solidFill>
                    <a:schemeClr val="bg1"/>
                  </a:solidFill>
                  <a:latin typeface="Arial" charset="0"/>
                </a:rPr>
                <a:t>or even fall)</a:t>
              </a:r>
              <a:endParaRPr lang="en-US" sz="1400" b="1" dirty="0">
                <a:solidFill>
                  <a:schemeClr val="bg1"/>
                </a:solidFill>
                <a:latin typeface="Arial" charset="0"/>
              </a:endParaRPr>
            </a:p>
          </p:txBody>
        </p:sp>
        <p:sp>
          <p:nvSpPr>
            <p:cNvPr id="31" name="Text Box 22"/>
            <p:cNvSpPr txBox="1">
              <a:spLocks noChangeArrowheads="1"/>
            </p:cNvSpPr>
            <p:nvPr/>
          </p:nvSpPr>
          <p:spPr bwMode="auto">
            <a:xfrm>
              <a:off x="570792" y="1504502"/>
              <a:ext cx="1807992" cy="1923604"/>
            </a:xfrm>
            <a:prstGeom prst="rect">
              <a:avLst/>
            </a:prstGeom>
            <a:grpFill/>
            <a:ln w="9525">
              <a:solidFill>
                <a:schemeClr val="tx1"/>
              </a:solidFill>
              <a:miter lim="800000"/>
              <a:headEnd/>
              <a:tailEnd/>
            </a:ln>
          </p:spPr>
          <p:txBody>
            <a:bodyPr wrap="square">
              <a:spAutoFit/>
            </a:bodyPr>
            <a:lstStyle/>
            <a:p>
              <a:pPr algn="ctr">
                <a:spcBef>
                  <a:spcPct val="50000"/>
                </a:spcBef>
              </a:pPr>
              <a:r>
                <a:rPr lang="en-GB" b="1" dirty="0">
                  <a:solidFill>
                    <a:schemeClr val="bg1"/>
                  </a:solidFill>
                </a:rPr>
                <a:t>INCREASE THE</a:t>
              </a:r>
            </a:p>
            <a:p>
              <a:pPr algn="ctr">
                <a:spcBef>
                  <a:spcPct val="50000"/>
                </a:spcBef>
              </a:pPr>
              <a:r>
                <a:rPr lang="en-GB" b="1" dirty="0">
                  <a:solidFill>
                    <a:schemeClr val="bg1"/>
                  </a:solidFill>
                </a:rPr>
                <a:t> LIKELIHOOD OF</a:t>
              </a:r>
            </a:p>
            <a:p>
              <a:pPr algn="ctr">
                <a:spcBef>
                  <a:spcPct val="50000"/>
                </a:spcBef>
              </a:pPr>
              <a:r>
                <a:rPr lang="en-GB" b="1" dirty="0">
                  <a:solidFill>
                    <a:schemeClr val="bg1"/>
                  </a:solidFill>
                </a:rPr>
                <a:t>POSITIVE </a:t>
              </a:r>
            </a:p>
            <a:p>
              <a:pPr algn="ctr">
                <a:spcBef>
                  <a:spcPct val="50000"/>
                </a:spcBef>
              </a:pPr>
              <a:r>
                <a:rPr lang="en-GB" b="1" dirty="0">
                  <a:solidFill>
                    <a:schemeClr val="bg1"/>
                  </a:solidFill>
                </a:rPr>
                <a:t>RETURNS BEING</a:t>
              </a:r>
            </a:p>
            <a:p>
              <a:pPr algn="ctr">
                <a:spcBef>
                  <a:spcPct val="50000"/>
                </a:spcBef>
              </a:pPr>
              <a:r>
                <a:rPr lang="en-GB" b="1" dirty="0">
                  <a:solidFill>
                    <a:schemeClr val="bg1"/>
                  </a:solidFill>
                </a:rPr>
                <a:t> GENERATED</a:t>
              </a:r>
            </a:p>
            <a:p>
              <a:pPr algn="ctr">
                <a:spcBef>
                  <a:spcPct val="50000"/>
                </a:spcBef>
              </a:pPr>
              <a:r>
                <a:rPr lang="en-GB" b="1" dirty="0">
                  <a:solidFill>
                    <a:schemeClr val="bg1"/>
                  </a:solidFill>
                </a:rPr>
                <a:t>FOR INVESTORS</a:t>
              </a:r>
              <a:endParaRPr lang="en-US" b="1" dirty="0">
                <a:solidFill>
                  <a:schemeClr val="bg1"/>
                </a:solidFill>
              </a:endParaRPr>
            </a:p>
          </p:txBody>
        </p:sp>
      </p:grpSp>
      <p:sp>
        <p:nvSpPr>
          <p:cNvPr id="32" name="AutoShape 15"/>
          <p:cNvSpPr>
            <a:spLocks noChangeArrowheads="1"/>
          </p:cNvSpPr>
          <p:nvPr/>
        </p:nvSpPr>
        <p:spPr bwMode="auto">
          <a:xfrm>
            <a:off x="8385637" y="3410173"/>
            <a:ext cx="863600" cy="625464"/>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sp>
        <p:nvSpPr>
          <p:cNvPr id="26" name="AutoShape 15"/>
          <p:cNvSpPr>
            <a:spLocks noChangeArrowheads="1"/>
          </p:cNvSpPr>
          <p:nvPr/>
        </p:nvSpPr>
        <p:spPr bwMode="auto">
          <a:xfrm>
            <a:off x="1001210" y="5763380"/>
            <a:ext cx="7825289" cy="284392"/>
          </a:xfrm>
          <a:prstGeom prst="downArrow">
            <a:avLst>
              <a:gd name="adj1" fmla="val 50000"/>
              <a:gd name="adj2" fmla="val 66682"/>
            </a:avLst>
          </a:prstGeom>
          <a:solidFill>
            <a:schemeClr val="tx2">
              <a:lumMod val="40000"/>
              <a:lumOff val="60000"/>
            </a:schemeClr>
          </a:solidFill>
          <a:ln w="9525">
            <a:solidFill>
              <a:schemeClr val="tx1"/>
            </a:solidFill>
            <a:miter lim="800000"/>
            <a:headEnd/>
            <a:tailEnd/>
          </a:ln>
        </p:spPr>
        <p:txBody>
          <a:bodyPr vert="eaVert" wrap="none" anchor="ctr"/>
          <a:lstStyle/>
          <a:p>
            <a:endParaRPr lang="en-GB" dirty="0"/>
          </a:p>
        </p:txBody>
      </p:sp>
      <p:sp>
        <p:nvSpPr>
          <p:cNvPr id="27" name="Text Box 10"/>
          <p:cNvSpPr txBox="1">
            <a:spLocks noChangeArrowheads="1"/>
          </p:cNvSpPr>
          <p:nvPr/>
        </p:nvSpPr>
        <p:spPr bwMode="auto">
          <a:xfrm>
            <a:off x="1134682" y="6120797"/>
            <a:ext cx="7303263" cy="276999"/>
          </a:xfrm>
          <a:prstGeom prst="rect">
            <a:avLst/>
          </a:prstGeom>
          <a:noFill/>
          <a:ln w="9525">
            <a:noFill/>
            <a:miter lim="800000"/>
            <a:headEnd/>
            <a:tailEnd/>
          </a:ln>
        </p:spPr>
        <p:txBody>
          <a:bodyPr wrap="square" lIns="0" tIns="0" rIns="0" bIns="0">
            <a:spAutoFit/>
          </a:bodyPr>
          <a:lstStyle/>
          <a:p>
            <a:pPr algn="ctr">
              <a:spcBef>
                <a:spcPct val="50000"/>
              </a:spcBef>
            </a:pPr>
            <a:r>
              <a:rPr lang="en-GB" sz="1800" b="1" dirty="0">
                <a:latin typeface="Arial" pitchFamily="34" charset="0"/>
                <a:ea typeface="+mj-ea"/>
                <a:cs typeface="Arial" pitchFamily="34" charset="0"/>
              </a:rPr>
              <a:t>AND STRUCTURED PRODUCTS ‘DO IT ALL BY CONTRACT’</a:t>
            </a:r>
            <a:endParaRPr lang="en-US" sz="1800" b="1" dirty="0">
              <a:latin typeface="Arial" pitchFamily="34" charset="0"/>
              <a:ea typeface="+mj-ea"/>
              <a:cs typeface="Arial" pitchFamily="34" charset="0"/>
            </a:endParaRPr>
          </a:p>
        </p:txBody>
      </p:sp>
      <p:sp>
        <p:nvSpPr>
          <p:cNvPr id="33" name="Text Box 10"/>
          <p:cNvSpPr txBox="1">
            <a:spLocks noChangeArrowheads="1"/>
          </p:cNvSpPr>
          <p:nvPr/>
        </p:nvSpPr>
        <p:spPr bwMode="auto">
          <a:xfrm>
            <a:off x="198242" y="1052639"/>
            <a:ext cx="9499264" cy="276999"/>
          </a:xfrm>
          <a:prstGeom prst="rect">
            <a:avLst/>
          </a:prstGeom>
          <a:noFill/>
          <a:ln w="9525">
            <a:noFill/>
            <a:miter lim="800000"/>
            <a:headEnd/>
            <a:tailEnd/>
          </a:ln>
        </p:spPr>
        <p:txBody>
          <a:bodyPr wrap="square" lIns="0" tIns="0" rIns="0" bIns="0">
            <a:spAutoFit/>
          </a:bodyPr>
          <a:lstStyle/>
          <a:p>
            <a:pPr algn="ctr">
              <a:spcBef>
                <a:spcPct val="50000"/>
              </a:spcBef>
            </a:pPr>
            <a:r>
              <a:rPr lang="en-GB" sz="1800" b="1" dirty="0">
                <a:latin typeface="Arial" pitchFamily="34" charset="0"/>
                <a:ea typeface="+mj-ea"/>
                <a:cs typeface="Arial" pitchFamily="34" charset="0"/>
              </a:rPr>
              <a:t>STRUCTURED PRODUCTS CAN …</a:t>
            </a:r>
            <a:endParaRPr lang="en-US" sz="1800" b="1" dirty="0">
              <a:latin typeface="Arial" pitchFamily="34" charset="0"/>
              <a:ea typeface="+mj-ea"/>
              <a:cs typeface="Arial" pitchFamily="34" charset="0"/>
            </a:endParaRPr>
          </a:p>
        </p:txBody>
      </p:sp>
      <p:sp>
        <p:nvSpPr>
          <p:cNvPr id="35" name="Rectangle 34"/>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48728869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26</a:t>
            </a:fld>
            <a:endParaRPr lang="en-US" dirty="0"/>
          </a:p>
        </p:txBody>
      </p:sp>
      <p:sp>
        <p:nvSpPr>
          <p:cNvPr id="4" name="Text Box 10"/>
          <p:cNvSpPr txBox="1">
            <a:spLocks noChangeArrowheads="1"/>
          </p:cNvSpPr>
          <p:nvPr/>
        </p:nvSpPr>
        <p:spPr bwMode="auto">
          <a:xfrm>
            <a:off x="457640" y="566259"/>
            <a:ext cx="8135938"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Conclusion …</a:t>
            </a:r>
          </a:p>
        </p:txBody>
      </p:sp>
      <p:sp>
        <p:nvSpPr>
          <p:cNvPr id="6" name="Rectangle 18"/>
          <p:cNvSpPr>
            <a:spLocks noChangeArrowheads="1"/>
          </p:cNvSpPr>
          <p:nvPr/>
        </p:nvSpPr>
        <p:spPr bwMode="auto">
          <a:xfrm>
            <a:off x="348342" y="1193811"/>
            <a:ext cx="9329058" cy="2930033"/>
          </a:xfrm>
          <a:prstGeom prst="rect">
            <a:avLst/>
          </a:prstGeom>
          <a:noFill/>
          <a:ln w="9525">
            <a:noFill/>
            <a:miter lim="800000"/>
            <a:headEnd/>
            <a:tailEnd/>
          </a:ln>
        </p:spPr>
        <p:txBody>
          <a:bodyPr wrap="square">
            <a:spAutoFit/>
          </a:bodyPr>
          <a:lstStyle/>
          <a:p>
            <a:pPr marL="285750" indent="-285750">
              <a:lnSpc>
                <a:spcPct val="90000"/>
              </a:lnSpc>
              <a:spcBef>
                <a:spcPts val="1200"/>
              </a:spcBef>
              <a:spcAft>
                <a:spcPts val="600"/>
              </a:spcAft>
              <a:buFont typeface="Wingdings" panose="05000000000000000000" pitchFamily="2" charset="2"/>
              <a:buChar char="§"/>
            </a:pPr>
            <a:r>
              <a:rPr lang="en-GB" b="1" dirty="0">
                <a:ea typeface="Calibri"/>
                <a:cs typeface="Times New Roman"/>
              </a:rPr>
              <a:t>As should be evident from this general introduction, structured products’ offer unique benefits and advantages for investors. They can be designed to:</a:t>
            </a:r>
          </a:p>
          <a:p>
            <a:pPr marL="403225" lvl="1" indent="-92075">
              <a:spcBef>
                <a:spcPts val="0"/>
              </a:spcBef>
              <a:spcAft>
                <a:spcPts val="600"/>
              </a:spcAft>
              <a:buFont typeface=".AppleSystemUIFont"/>
              <a:buChar char="-"/>
            </a:pPr>
            <a:r>
              <a:rPr lang="en-GB" dirty="0">
                <a:cs typeface="Times New Roman"/>
              </a:rPr>
              <a:t>remove, reduce or at least define investor exposure to downside stock market risk, removing or reducing the risk of potential loss of capital that is usually inextricably linked to stock market linked investments</a:t>
            </a:r>
          </a:p>
          <a:p>
            <a:pPr marL="403225" lvl="1" indent="-92075">
              <a:spcBef>
                <a:spcPts val="0"/>
              </a:spcBef>
              <a:spcAft>
                <a:spcPts val="600"/>
              </a:spcAft>
              <a:buFont typeface=".AppleSystemUIFont"/>
              <a:buChar char="-"/>
            </a:pPr>
            <a:r>
              <a:rPr lang="en-GB" dirty="0">
                <a:cs typeface="Times New Roman"/>
              </a:rPr>
              <a:t>provide the potential for defined returns, including the scope to generate positive returns without necessarily requiring the stock market to rise, and with some product options generating positive returns even if markets fall</a:t>
            </a:r>
          </a:p>
          <a:p>
            <a:pPr marL="285750" indent="-285750">
              <a:lnSpc>
                <a:spcPct val="90000"/>
              </a:lnSpc>
              <a:spcBef>
                <a:spcPts val="1200"/>
              </a:spcBef>
              <a:spcAft>
                <a:spcPts val="600"/>
              </a:spcAft>
              <a:buFont typeface="Wingdings" panose="05000000000000000000" pitchFamily="2" charset="2"/>
              <a:buChar char="§"/>
            </a:pPr>
            <a:r>
              <a:rPr lang="en-GB" b="1" dirty="0">
                <a:ea typeface="Calibri"/>
                <a:cs typeface="Times New Roman"/>
              </a:rPr>
              <a:t>These features are relevant and potentially value-adding for many / most investors</a:t>
            </a:r>
          </a:p>
          <a:p>
            <a:pPr marL="285750" indent="-285750">
              <a:lnSpc>
                <a:spcPct val="90000"/>
              </a:lnSpc>
              <a:spcBef>
                <a:spcPts val="1200"/>
              </a:spcBef>
              <a:spcAft>
                <a:spcPts val="600"/>
              </a:spcAft>
              <a:buFont typeface="Wingdings" panose="05000000000000000000" pitchFamily="2" charset="2"/>
              <a:buChar char="§"/>
            </a:pPr>
            <a:r>
              <a:rPr lang="en-GB" b="1" dirty="0">
                <a:cs typeface="Times New Roman"/>
              </a:rPr>
              <a:t>Many / most i</a:t>
            </a:r>
            <a:r>
              <a:rPr lang="en-GB" b="1" dirty="0">
                <a:cs typeface="ＭＳ Ｐゴシック" pitchFamily="-110" charset="-128"/>
              </a:rPr>
              <a:t>nvestors want and need returns </a:t>
            </a:r>
            <a:r>
              <a:rPr lang="en-GB" b="1" u="sng" dirty="0">
                <a:cs typeface="ＭＳ Ｐゴシック" pitchFamily="-110" charset="-128"/>
              </a:rPr>
              <a:t>on</a:t>
            </a:r>
            <a:r>
              <a:rPr lang="en-GB" b="1" dirty="0">
                <a:cs typeface="ＭＳ Ｐゴシック" pitchFamily="-110" charset="-128"/>
              </a:rPr>
              <a:t> their capital AND return </a:t>
            </a:r>
            <a:r>
              <a:rPr lang="en-GB" b="1" u="sng" dirty="0">
                <a:cs typeface="ＭＳ Ｐゴシック" pitchFamily="-110" charset="-128"/>
              </a:rPr>
              <a:t>of</a:t>
            </a:r>
            <a:r>
              <a:rPr lang="en-GB" b="1" dirty="0">
                <a:cs typeface="ＭＳ Ｐゴシック" pitchFamily="-110" charset="-128"/>
              </a:rPr>
              <a:t> their capital </a:t>
            </a:r>
          </a:p>
          <a:p>
            <a:pPr marL="403225" lvl="1" indent="-92075" defTabSz="457200">
              <a:spcBef>
                <a:spcPts val="0"/>
              </a:spcBef>
              <a:spcAft>
                <a:spcPts val="600"/>
              </a:spcAft>
              <a:buFont typeface=".AppleSystemUIFont"/>
              <a:buChar char="-"/>
              <a:defRPr/>
            </a:pPr>
            <a:r>
              <a:rPr lang="en-GB" dirty="0">
                <a:cs typeface="Times New Roman"/>
              </a:rPr>
              <a:t>this is what structured products can be designed to do</a:t>
            </a:r>
          </a:p>
          <a:p>
            <a:pPr marL="403225" lvl="1" indent="-92075" defTabSz="457200">
              <a:spcBef>
                <a:spcPts val="0"/>
              </a:spcBef>
              <a:spcAft>
                <a:spcPts val="600"/>
              </a:spcAft>
              <a:buFont typeface=".AppleSystemUIFont"/>
              <a:buChar char="-"/>
              <a:defRPr/>
            </a:pPr>
            <a:r>
              <a:rPr lang="en-GB" dirty="0">
                <a:cs typeface="Times New Roman"/>
              </a:rPr>
              <a:t>and, uniquely, they do it ‘by contract’, offering investors a fundamentally different type of investment approach</a:t>
            </a:r>
          </a:p>
        </p:txBody>
      </p:sp>
      <p:sp>
        <p:nvSpPr>
          <p:cNvPr id="5" name="Rectangle 4"/>
          <p:cNvSpPr/>
          <p:nvPr/>
        </p:nvSpPr>
        <p:spPr>
          <a:xfrm>
            <a:off x="336793" y="4236692"/>
            <a:ext cx="9230821" cy="480131"/>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Best of breed structured products can complement and add value alongside best of breed active and passive funds - and other investment options - for investors, in diversified and balanced portfolios</a:t>
            </a:r>
          </a:p>
        </p:txBody>
      </p:sp>
      <p:sp>
        <p:nvSpPr>
          <p:cNvPr id="7" name="Rectangle 6"/>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894813658"/>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27</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outcomes of this Module …</a:t>
            </a:r>
          </a:p>
        </p:txBody>
      </p:sp>
      <p:sp>
        <p:nvSpPr>
          <p:cNvPr id="2" name="Rectangle 1"/>
          <p:cNvSpPr/>
          <p:nvPr/>
        </p:nvSpPr>
        <p:spPr>
          <a:xfrm>
            <a:off x="382926" y="1129420"/>
            <a:ext cx="9138557" cy="3785652"/>
          </a:xfrm>
          <a:prstGeom prst="rect">
            <a:avLst/>
          </a:prstGeom>
        </p:spPr>
        <p:txBody>
          <a:bodyPr wrap="square">
            <a:spAutoFit/>
          </a:bodyPr>
          <a:lstStyle/>
          <a:p>
            <a:r>
              <a:rPr lang="en-GB" b="1" dirty="0">
                <a:ea typeface="Calibri"/>
                <a:cs typeface="Times New Roman"/>
              </a:rPr>
              <a:t>Following completion of Module 1, you should now:</a:t>
            </a:r>
          </a:p>
          <a:p>
            <a:endParaRPr lang="en-GB" dirty="0">
              <a:ea typeface="Calibri"/>
              <a:cs typeface="Times New Roman"/>
            </a:endParaRPr>
          </a:p>
          <a:p>
            <a:pPr marL="285750" indent="-285750">
              <a:spcAft>
                <a:spcPts val="600"/>
              </a:spcAft>
              <a:buFont typeface="Wingdings" panose="05000000000000000000" pitchFamily="2" charset="2"/>
              <a:buChar char="§"/>
            </a:pPr>
            <a:r>
              <a:rPr lang="en-GB" dirty="0">
                <a:ea typeface="Calibri"/>
                <a:cs typeface="Times New Roman"/>
              </a:rPr>
              <a:t>Have thought about general investor interests and needs and the ways that these needs can be met by structured products, as part of a balanced and genuinely diversified portfolio</a:t>
            </a:r>
          </a:p>
          <a:p>
            <a:pPr marL="285750" indent="-285750">
              <a:spcAft>
                <a:spcPts val="600"/>
              </a:spcAft>
              <a:buFont typeface="Wingdings" panose="05000000000000000000" pitchFamily="2" charset="2"/>
              <a:buChar char="§"/>
            </a:pPr>
            <a:r>
              <a:rPr lang="en-GB" dirty="0">
                <a:ea typeface="Calibri"/>
                <a:cs typeface="Times New Roman"/>
              </a:rPr>
              <a:t>Understand what structured products are</a:t>
            </a:r>
          </a:p>
          <a:p>
            <a:pPr marL="285750" indent="-285750">
              <a:spcAft>
                <a:spcPts val="600"/>
              </a:spcAft>
              <a:buFont typeface="Wingdings" panose="05000000000000000000" pitchFamily="2" charset="2"/>
              <a:buChar char="§"/>
            </a:pPr>
            <a:r>
              <a:rPr lang="en-GB" dirty="0">
                <a:ea typeface="Calibri"/>
                <a:cs typeface="Times New Roman"/>
              </a:rPr>
              <a:t>Understand the key differences between structured products and other types of investment, particularly the fact that structured products are contractual obligations, that can pre-define both levels and types of any risks that may exist and the potential returns</a:t>
            </a:r>
          </a:p>
          <a:p>
            <a:pPr marL="285750" indent="-285750">
              <a:spcAft>
                <a:spcPts val="600"/>
              </a:spcAft>
              <a:buFont typeface="Wingdings" panose="05000000000000000000" pitchFamily="2" charset="2"/>
              <a:buChar char="§"/>
            </a:pPr>
            <a:r>
              <a:rPr lang="en-GB" dirty="0">
                <a:ea typeface="Calibri"/>
                <a:cs typeface="Times New Roman"/>
              </a:rPr>
              <a:t>Be able to identify the different parties involved in the structured products market, and to recognise their different roles and how they interact with each other</a:t>
            </a:r>
          </a:p>
          <a:p>
            <a:pPr marL="285750" indent="-285750">
              <a:spcAft>
                <a:spcPts val="600"/>
              </a:spcAft>
              <a:buFont typeface="Wingdings" panose="05000000000000000000" pitchFamily="2" charset="2"/>
              <a:buChar char="§"/>
            </a:pPr>
            <a:r>
              <a:rPr lang="en-GB" dirty="0">
                <a:ea typeface="Calibri"/>
                <a:cs typeface="Times New Roman"/>
              </a:rPr>
              <a:t>Understand why investment banks issue structured products</a:t>
            </a:r>
          </a:p>
          <a:p>
            <a:pPr marL="285750" indent="-285750">
              <a:spcAft>
                <a:spcPts val="600"/>
              </a:spcAft>
              <a:buFont typeface="Wingdings" panose="05000000000000000000" pitchFamily="2" charset="2"/>
              <a:buChar char="§"/>
            </a:pPr>
            <a:r>
              <a:rPr lang="en-GB" dirty="0">
                <a:ea typeface="Calibri"/>
                <a:cs typeface="Times New Roman"/>
              </a:rPr>
              <a:t>Have some idea of the different types of structured product that are offered to UK retail investors, and be able to recognise their key features</a:t>
            </a:r>
          </a:p>
          <a:p>
            <a:pPr marL="285750" indent="-285750">
              <a:spcAft>
                <a:spcPts val="600"/>
              </a:spcAft>
              <a:buFont typeface="Wingdings" panose="05000000000000000000" pitchFamily="2" charset="2"/>
              <a:buChar char="§"/>
            </a:pPr>
            <a:r>
              <a:rPr lang="en-GB" dirty="0">
                <a:ea typeface="Calibri"/>
                <a:cs typeface="Times New Roman"/>
              </a:rPr>
              <a:t>Have some idea of the key risks associated with investing in structured products, with particular focus on counterparty risk, stockmarket risk and operational risk</a:t>
            </a:r>
          </a:p>
        </p:txBody>
      </p:sp>
      <p:sp>
        <p:nvSpPr>
          <p:cNvPr id="6" name="Rectangle 5"/>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761407844"/>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28</a:t>
            </a:fld>
            <a:endParaRPr lang="en-US"/>
          </a:p>
        </p:txBody>
      </p:sp>
      <p:sp>
        <p:nvSpPr>
          <p:cNvPr id="5" name="Rectangle 3"/>
          <p:cNvSpPr>
            <a:spLocks noChangeArrowheads="1"/>
          </p:cNvSpPr>
          <p:nvPr/>
        </p:nvSpPr>
        <p:spPr bwMode="auto">
          <a:xfrm>
            <a:off x="336094" y="5343782"/>
            <a:ext cx="9233812" cy="938719"/>
          </a:xfrm>
          <a:prstGeom prst="rect">
            <a:avLst/>
          </a:prstGeom>
          <a:noFill/>
          <a:ln w="9525">
            <a:noFill/>
            <a:miter lim="800000"/>
            <a:headEnd/>
            <a:tailEnd/>
          </a:ln>
        </p:spPr>
        <p:txBody>
          <a:bodyPr wrap="square">
            <a:spAutoFit/>
          </a:bodyPr>
          <a:lstStyle/>
          <a:p>
            <a:pPr algn="ctr">
              <a:spcAft>
                <a:spcPts val="0"/>
              </a:spcAft>
            </a:pPr>
            <a:r>
              <a:rPr lang="en-GB" sz="1100" dirty="0"/>
              <a:t>Tempo Structured Products is a trading name of ARCSP LLP, registered in England under number OC400846, with its registered offices at 338 Euston Road, London NW1 3BG. Tempo Structured Products is an appointed representative of TIME Investments, which is a trading name of Alpha Real Property Investment Advisers LLP. Alpha Real Property Investment Advisers is authorised and regulated by the Financial Conduct Authority, 25 The North Colonnade, Canary Wharf, London E14 5HS, under FCA No. 534723. Tempo Structured Products and TIME Investments are subsidiaries of Alpha Real Capital LLP, which is authorised and regulated by the Financial Conduct Authority, under FCA No. 436048. </a:t>
            </a:r>
            <a:endParaRPr lang="en-GB" sz="1200" dirty="0">
              <a:solidFill>
                <a:srgbClr val="C00000"/>
              </a:solidFill>
            </a:endParaRPr>
          </a:p>
        </p:txBody>
      </p:sp>
      <p:sp>
        <p:nvSpPr>
          <p:cNvPr id="7" name="Rectangle 6">
            <a:extLst>
              <a:ext uri="{FF2B5EF4-FFF2-40B4-BE49-F238E27FC236}">
                <a16:creationId xmlns:a16="http://schemas.microsoft.com/office/drawing/2014/main" id="{70BE559D-4D3B-F949-AEDB-E36F988F704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3153902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solidFill>
                  <a:srgbClr val="09527B"/>
                </a:solidFill>
              </a:rPr>
              <a:pPr>
                <a:defRPr/>
              </a:pPr>
              <a:t>3</a:t>
            </a:fld>
            <a:endParaRPr lang="en-US">
              <a:solidFill>
                <a:srgbClr val="09527B"/>
              </a:solidFill>
            </a:endParaRPr>
          </a:p>
        </p:txBody>
      </p:sp>
      <p:sp>
        <p:nvSpPr>
          <p:cNvPr id="5" name="Rectangle 4"/>
          <p:cNvSpPr/>
          <p:nvPr/>
        </p:nvSpPr>
        <p:spPr>
          <a:xfrm>
            <a:off x="367395" y="1618759"/>
            <a:ext cx="9084587" cy="552107"/>
          </a:xfrm>
          <a:prstGeom prst="rect">
            <a:avLst/>
          </a:prstGeom>
        </p:spPr>
        <p:txBody>
          <a:bodyPr wrap="square" lIns="84360" tIns="42180" rIns="84360" bIns="42180">
            <a:spAutoFit/>
          </a:bodyPr>
          <a:lstStyle/>
          <a:p>
            <a:r>
              <a:rPr lang="en-GB" sz="1517" dirty="0">
                <a:solidFill>
                  <a:srgbClr val="09527B"/>
                </a:solidFill>
              </a:rPr>
              <a:t> </a:t>
            </a:r>
            <a:r>
              <a:rPr lang="en-US" sz="1517" dirty="0">
                <a:solidFill>
                  <a:srgbClr val="09527B"/>
                </a:solidFill>
              </a:rPr>
              <a:t> </a:t>
            </a:r>
            <a:endParaRPr lang="en-GB" sz="1517" dirty="0">
              <a:solidFill>
                <a:srgbClr val="09527B"/>
              </a:solidFill>
            </a:endParaRPr>
          </a:p>
          <a:p>
            <a:endParaRPr lang="en-GB" sz="1517" dirty="0">
              <a:solidFill>
                <a:srgbClr val="09527B"/>
              </a:solidFill>
            </a:endParaRPr>
          </a:p>
        </p:txBody>
      </p:sp>
      <p:sp>
        <p:nvSpPr>
          <p:cNvPr id="7" name="Rectangle 3"/>
          <p:cNvSpPr>
            <a:spLocks noChangeArrowheads="1"/>
          </p:cNvSpPr>
          <p:nvPr/>
        </p:nvSpPr>
        <p:spPr bwMode="auto">
          <a:xfrm>
            <a:off x="367396" y="1124418"/>
            <a:ext cx="9142364" cy="5326870"/>
          </a:xfrm>
          <a:prstGeom prst="rect">
            <a:avLst/>
          </a:prstGeom>
        </p:spPr>
        <p:txBody>
          <a:bodyPr lIns="99016" tIns="49506" rIns="99016" bIns="49506"/>
          <a:lstStyle/>
          <a:p>
            <a:r>
              <a:rPr lang="en-GB" sz="1100" dirty="0">
                <a:solidFill>
                  <a:schemeClr val="tx2"/>
                </a:solidFill>
                <a:ea typeface="Calibri"/>
                <a:cs typeface="Times New Roman"/>
              </a:rPr>
              <a:t>This document is a financial promotion </a:t>
            </a:r>
            <a:r>
              <a:rPr lang="en-GB" sz="1100" dirty="0"/>
              <a:t>for the purposes of section 21 of the Financial Services and Markets Act 2000, </a:t>
            </a:r>
            <a:r>
              <a:rPr lang="en-GB" sz="1100" dirty="0">
                <a:solidFill>
                  <a:schemeClr val="tx2"/>
                </a:solidFill>
                <a:ea typeface="Calibri"/>
                <a:cs typeface="Times New Roman"/>
              </a:rPr>
              <a:t>issued by Tempo Structured Products</a:t>
            </a:r>
            <a:r>
              <a:rPr lang="en-GB" sz="1100" strike="sngStrike" dirty="0">
                <a:solidFill>
                  <a:schemeClr val="tx2"/>
                </a:solidFill>
                <a:ea typeface="Calibri"/>
                <a:cs typeface="Times New Roman"/>
              </a:rPr>
              <a:t> </a:t>
            </a:r>
            <a:r>
              <a:rPr lang="en-GB" sz="1100" dirty="0">
                <a:solidFill>
                  <a:schemeClr val="tx2"/>
                </a:solidFill>
              </a:rPr>
              <a:t>and approved by TIME Investments</a:t>
            </a:r>
            <a:r>
              <a:rPr lang="en-GB" sz="1100" dirty="0"/>
              <a:t>. </a:t>
            </a:r>
          </a:p>
          <a:p>
            <a:pPr defTabSz="990119">
              <a:spcBef>
                <a:spcPts val="975"/>
              </a:spcBef>
              <a:buClr>
                <a:schemeClr val="accent5"/>
              </a:buClr>
            </a:pPr>
            <a:r>
              <a:rPr lang="en-GB" sz="1100" dirty="0">
                <a:solidFill>
                  <a:schemeClr val="tx2"/>
                </a:solidFill>
                <a:ea typeface="Calibri"/>
                <a:cs typeface="Times New Roman"/>
              </a:rPr>
              <a:t>This document has been designed to is used by, FCA authorised persons, including financial advisory firms and </a:t>
            </a:r>
            <a:r>
              <a:rPr lang="en-GB" sz="1100" dirty="0" err="1">
                <a:solidFill>
                  <a:schemeClr val="tx2"/>
                </a:solidFill>
                <a:ea typeface="Calibri"/>
                <a:cs typeface="Times New Roman"/>
              </a:rPr>
              <a:t>ealth</a:t>
            </a:r>
            <a:r>
              <a:rPr lang="en-GB" sz="1100" dirty="0">
                <a:solidFill>
                  <a:schemeClr val="tx2"/>
                </a:solidFill>
                <a:ea typeface="Calibri"/>
                <a:cs typeface="Times New Roman"/>
              </a:rPr>
              <a:t> managers (‘professional advisers’). It has not been designed for retail clients. However, investor access is provided to it through Best Price FS, as a general service.</a:t>
            </a:r>
          </a:p>
          <a:p>
            <a:pPr defTabSz="990119">
              <a:spcBef>
                <a:spcPts val="975"/>
              </a:spcBef>
              <a:buClr>
                <a:schemeClr val="accent5"/>
              </a:buClr>
            </a:pPr>
            <a:r>
              <a:rPr lang="en-GB" sz="1100" b="1" dirty="0">
                <a:solidFill>
                  <a:schemeClr val="tx2"/>
                </a:solidFill>
                <a:ea typeface="Calibri"/>
                <a:cs typeface="Times New Roman"/>
              </a:rPr>
              <a:t>No investment, legal, tax recommendation or advice of any type and no suggestion of suitability of any investment for any prospective investor is given or implied in this document. The information in this document does not take account of the investment objectives, particular needs or financial situation of any client or potential client of any professional adviser to whom this document is distributed. There are risks associated with an investment in any structured product. </a:t>
            </a:r>
          </a:p>
          <a:p>
            <a:pPr defTabSz="990119">
              <a:spcBef>
                <a:spcPts val="975"/>
              </a:spcBef>
              <a:buClr>
                <a:schemeClr val="accent5"/>
              </a:buClr>
            </a:pPr>
            <a:r>
              <a:rPr lang="en-GB" sz="1100" b="1" dirty="0">
                <a:solidFill>
                  <a:schemeClr val="tx2"/>
                </a:solidFill>
                <a:ea typeface="Calibri"/>
                <a:cs typeface="Times New Roman"/>
              </a:rPr>
              <a:t>This document is for your information only and is not intended as an offer, or recommendation or solicitation of an offer to buy or sell any investment, security, financial instrument or other specific product, to conclude a transaction, or to provide any investment service or investment advice, or to provide any research, investment research or investment recommendation, in any jurisdiction.</a:t>
            </a:r>
            <a:endParaRPr lang="en-GB" sz="1100" b="1" strike="sngStrike" dirty="0">
              <a:solidFill>
                <a:schemeClr val="tx2"/>
              </a:solidFill>
              <a:ea typeface="Calibri"/>
              <a:cs typeface="Times New Roman"/>
            </a:endParaRP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By accessing this document you will be taken to have represented, warranted and undertaken that: (i) you understand that this document is designed for professional adviser (as referred to above) use; (ii) that you have read, agree to and will comply with the contents of this notice; (iii) you will conduct your own analysis or other verification of the data set out in this document and will bear the responsibility for all or any costs incurred in doing so; and (iv) that you are not accessing and accepting this document from any jurisdiction other than the United Kingdom, in compliance with all laws and regulations applicable to such access and acceptance.</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This document and all information herein are provided “as is”, “as available” and no representation or warranty of any kind, express, implied or statutory, is made by regarding any statement or information herein or in conjunction with this document. Any opinions, market prices, estimates, forward looking statements, hypothetical statements, forecast returns or other opinions leading to financial conclusions</a:t>
            </a:r>
            <a:r>
              <a:rPr lang="en-GB" sz="1100" strike="sngStrike" dirty="0">
                <a:solidFill>
                  <a:schemeClr val="tx2"/>
                </a:solidFill>
                <a:ea typeface="Calibri"/>
                <a:cs typeface="Times New Roman"/>
              </a:rPr>
              <a:t> </a:t>
            </a:r>
            <a:r>
              <a:rPr lang="en-GB" sz="1100" dirty="0">
                <a:solidFill>
                  <a:schemeClr val="tx2"/>
                </a:solidFill>
                <a:ea typeface="Calibri"/>
                <a:cs typeface="Times New Roman"/>
              </a:rPr>
              <a:t>herein reflect our subjective judgment as of the date of this document. Any forward looking information has been prepared on a number of assumptions which may prove to be incorrect and, accordingly, actual results may vary. Past performance is no guarantee of future results; nothing herein shall constitute any representation, warranty or prediction as to future performance of any issuer. </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Considerable care has been taken to ensure the information in this document is accurate, however no representation or warranty is given as to the accuracy or completeness of any information and no reliance may be placed for any purpose whatsoever on the information or opinions contained in this document or on its completeness and no liability whatsoever is accepted for any loss howsoever arising from any use of this document or its contents otherwise in connection therewith. </a:t>
            </a:r>
          </a:p>
        </p:txBody>
      </p:sp>
      <p:sp>
        <p:nvSpPr>
          <p:cNvPr id="6" name="TextBox 2">
            <a:extLst>
              <a:ext uri="{FF2B5EF4-FFF2-40B4-BE49-F238E27FC236}">
                <a16:creationId xmlns:a16="http://schemas.microsoft.com/office/drawing/2014/main" id="{30A01671-F116-4877-9BBA-11563F49EE5D}"/>
              </a:ext>
            </a:extLst>
          </p:cNvPr>
          <p:cNvSpPr txBox="1">
            <a:spLocks noChangeArrowheads="1"/>
          </p:cNvSpPr>
          <p:nvPr/>
        </p:nvSpPr>
        <p:spPr bwMode="auto">
          <a:xfrm>
            <a:off x="355595" y="525822"/>
            <a:ext cx="734668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Important notice: please take note of the legal disclaimer …</a:t>
            </a:r>
            <a:endParaRPr lang="en-US" sz="1800" b="1" dirty="0">
              <a:solidFill>
                <a:srgbClr val="B24D4E"/>
              </a:solidFill>
            </a:endParaRPr>
          </a:p>
        </p:txBody>
      </p:sp>
    </p:spTree>
    <p:extLst>
      <p:ext uri="{BB962C8B-B14F-4D97-AF65-F5344CB8AC3E}">
        <p14:creationId xmlns:p14="http://schemas.microsoft.com/office/powerpoint/2010/main" val="145143701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a:t>
            </a:fld>
            <a:endParaRPr lang="en-US"/>
          </a:p>
        </p:txBody>
      </p:sp>
      <p:sp>
        <p:nvSpPr>
          <p:cNvPr id="4" name="TextBox 2"/>
          <p:cNvSpPr txBox="1">
            <a:spLocks noChangeArrowheads="1"/>
          </p:cNvSpPr>
          <p:nvPr/>
        </p:nvSpPr>
        <p:spPr bwMode="auto">
          <a:xfrm>
            <a:off x="355596" y="525822"/>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Important notice: don’t forget the risks</a:t>
            </a:r>
            <a:endParaRPr lang="en-US" sz="1800" b="1" dirty="0">
              <a:solidFill>
                <a:srgbClr val="B24D4E"/>
              </a:solidFill>
            </a:endParaRPr>
          </a:p>
        </p:txBody>
      </p:sp>
      <p:sp>
        <p:nvSpPr>
          <p:cNvPr id="5" name="Rectangle 3"/>
          <p:cNvSpPr>
            <a:spLocks noChangeArrowheads="1"/>
          </p:cNvSpPr>
          <p:nvPr/>
        </p:nvSpPr>
        <p:spPr bwMode="auto">
          <a:xfrm>
            <a:off x="447676" y="1116013"/>
            <a:ext cx="9096374" cy="3754874"/>
          </a:xfrm>
          <a:prstGeom prst="rect">
            <a:avLst/>
          </a:prstGeom>
          <a:noFill/>
          <a:ln w="9525">
            <a:noFill/>
            <a:miter lim="800000"/>
            <a:headEnd/>
            <a:tailEnd/>
          </a:ln>
        </p:spPr>
        <p:txBody>
          <a:bodyPr wrap="square">
            <a:spAutoFit/>
          </a:bodyPr>
          <a:lstStyle/>
          <a:p>
            <a:r>
              <a:rPr lang="en-GB" dirty="0"/>
              <a:t>Please note that this module does not constitute advice, nor is it a recommendation to invest in any plan.</a:t>
            </a:r>
            <a:r>
              <a:rPr lang="en-GB" dirty="0">
                <a:solidFill>
                  <a:schemeClr val="tx2"/>
                </a:solidFill>
                <a:ea typeface="Calibri"/>
                <a:cs typeface="Times New Roman"/>
              </a:rPr>
              <a:t> Investor access is provided to it through Best Price FS, as a general service.</a:t>
            </a:r>
          </a:p>
          <a:p>
            <a:endParaRPr lang="en-GB" b="1" dirty="0"/>
          </a:p>
          <a:p>
            <a:r>
              <a:rPr lang="en-GB" dirty="0"/>
              <a:t>It should always be understood that: structured products are not suitable for everyone; past performance is not a reliable indicator of or guide to future performance and should not be relied upon, particularly in isolation; the value of investments and the income from them can go down as well as up; the value of structured products may be affected by the price of the underlying investments; capital is at risk and investors could lose some or all of their capital. </a:t>
            </a:r>
          </a:p>
          <a:p>
            <a:endParaRPr lang="en-GB" dirty="0"/>
          </a:p>
          <a:p>
            <a:r>
              <a:rPr lang="en-GB" dirty="0"/>
              <a:t>Investors should always read the relevant plan documents relating to any structured product plan of interest, in particular: the plan brochure; plan application pack, including, the terms and conditions of the plan; and consider the issuer’s key information document (KID), securities prospectus and final terms sheet, for full details of any plan, including the features and information on the risks associated with an investment in the plan, before making a decision to invest in any plan. Investors should not invest in any investment product unless they understand it, in particular the relevant risks.</a:t>
            </a:r>
          </a:p>
          <a:p>
            <a:endParaRPr lang="en-GB" dirty="0"/>
          </a:p>
          <a:p>
            <a:r>
              <a:rPr lang="en-GB" dirty="0"/>
              <a:t>This module was prepared in 2017.</a:t>
            </a:r>
          </a:p>
        </p:txBody>
      </p:sp>
    </p:spTree>
    <p:extLst>
      <p:ext uri="{BB962C8B-B14F-4D97-AF65-F5344CB8AC3E}">
        <p14:creationId xmlns:p14="http://schemas.microsoft.com/office/powerpoint/2010/main" val="2283114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Meeting investors interests and requirements …</a:t>
            </a:r>
          </a:p>
        </p:txBody>
      </p:sp>
      <p:sp>
        <p:nvSpPr>
          <p:cNvPr id="2" name="Rectangle 1"/>
          <p:cNvSpPr/>
          <p:nvPr/>
        </p:nvSpPr>
        <p:spPr>
          <a:xfrm>
            <a:off x="313418" y="1150829"/>
            <a:ext cx="9138557" cy="2188291"/>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Savers and investors need ‘real returns’: over and above inflation and ‘risk free’ cash</a:t>
            </a:r>
          </a:p>
          <a:p>
            <a:pPr marL="285750" indent="-285750">
              <a:spcBef>
                <a:spcPts val="1200"/>
              </a:spcBef>
              <a:spcAft>
                <a:spcPts val="600"/>
              </a:spcAft>
              <a:buFont typeface="Wingdings" panose="05000000000000000000" pitchFamily="2" charset="2"/>
              <a:buChar char="§"/>
            </a:pPr>
            <a:r>
              <a:rPr lang="en-GB" b="1" dirty="0">
                <a:ea typeface="Calibri"/>
                <a:cs typeface="Times New Roman"/>
              </a:rPr>
              <a:t>Savers and investors therefore need ‘asset-based’ returns</a:t>
            </a:r>
          </a:p>
          <a:p>
            <a:pPr marL="285750" indent="-285750">
              <a:spcBef>
                <a:spcPts val="1200"/>
              </a:spcBef>
              <a:spcAft>
                <a:spcPts val="600"/>
              </a:spcAft>
              <a:buFont typeface="Wingdings" panose="05000000000000000000" pitchFamily="2" charset="2"/>
              <a:buChar char="§"/>
            </a:pPr>
            <a:r>
              <a:rPr lang="en-GB" b="1" dirty="0">
                <a:ea typeface="Calibri"/>
                <a:cs typeface="Times New Roman"/>
              </a:rPr>
              <a:t>However, most savers / investors naturally describe themselves as cautious to balanced:</a:t>
            </a:r>
          </a:p>
          <a:p>
            <a:pPr marL="403225" lvl="1" indent="-92075">
              <a:lnSpc>
                <a:spcPct val="90000"/>
              </a:lnSpc>
              <a:spcBef>
                <a:spcPts val="0"/>
              </a:spcBef>
              <a:spcAft>
                <a:spcPts val="600"/>
              </a:spcAft>
              <a:buFont typeface=".AppleSystemUIFont"/>
              <a:buChar char="-"/>
            </a:pPr>
            <a:r>
              <a:rPr lang="en-GB" dirty="0">
                <a:cs typeface="Times New Roman"/>
              </a:rPr>
              <a:t> savers and investors want and need: </a:t>
            </a:r>
            <a:r>
              <a:rPr lang="en-GB" i="1" dirty="0">
                <a:cs typeface="Times New Roman"/>
              </a:rPr>
              <a:t>returns </a:t>
            </a:r>
            <a:r>
              <a:rPr lang="en-GB" i="1" u="sng" dirty="0">
                <a:cs typeface="Times New Roman"/>
              </a:rPr>
              <a:t>on</a:t>
            </a:r>
            <a:r>
              <a:rPr lang="en-GB" i="1" dirty="0">
                <a:cs typeface="Times New Roman"/>
              </a:rPr>
              <a:t> their capital</a:t>
            </a:r>
          </a:p>
          <a:p>
            <a:pPr marL="403225" lvl="1" indent="-92075">
              <a:lnSpc>
                <a:spcPct val="90000"/>
              </a:lnSpc>
              <a:spcBef>
                <a:spcPts val="0"/>
              </a:spcBef>
              <a:spcAft>
                <a:spcPts val="600"/>
              </a:spcAft>
              <a:buFont typeface=".AppleSystemUIFont"/>
              <a:buChar char="-"/>
            </a:pPr>
            <a:r>
              <a:rPr lang="en-GB" dirty="0">
                <a:cs typeface="Times New Roman"/>
              </a:rPr>
              <a:t> but they also want and need to know they will get: </a:t>
            </a:r>
            <a:r>
              <a:rPr lang="en-GB" i="1" dirty="0">
                <a:cs typeface="Times New Roman"/>
              </a:rPr>
              <a:t>return </a:t>
            </a:r>
            <a:r>
              <a:rPr lang="en-GB" i="1" u="sng" dirty="0">
                <a:cs typeface="Times New Roman"/>
              </a:rPr>
              <a:t>of</a:t>
            </a:r>
            <a:r>
              <a:rPr lang="en-GB" i="1" dirty="0">
                <a:cs typeface="Times New Roman"/>
              </a:rPr>
              <a:t> their capital</a:t>
            </a:r>
          </a:p>
          <a:p>
            <a:pPr marL="285750" indent="-285750">
              <a:spcBef>
                <a:spcPts val="1200"/>
              </a:spcBef>
              <a:spcAft>
                <a:spcPts val="600"/>
              </a:spcAft>
              <a:buFont typeface="Wingdings" panose="05000000000000000000" pitchFamily="2" charset="2"/>
              <a:buChar char="§"/>
            </a:pPr>
            <a:r>
              <a:rPr lang="en-GB" b="1" dirty="0">
                <a:ea typeface="Calibri"/>
                <a:cs typeface="Times New Roman"/>
              </a:rPr>
              <a:t>Providers and advisers need to empathise with the genuine and intrinsic interests of savers / investors</a:t>
            </a:r>
          </a:p>
        </p:txBody>
      </p:sp>
      <p:sp>
        <p:nvSpPr>
          <p:cNvPr id="6" name="Rectangle 5"/>
          <p:cNvSpPr/>
          <p:nvPr/>
        </p:nvSpPr>
        <p:spPr>
          <a:xfrm>
            <a:off x="337589" y="3576908"/>
            <a:ext cx="9230821" cy="954107"/>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Providers and advisers need to empathise with the genuine / intrinsic interests of savers / investors</a:t>
            </a:r>
          </a:p>
          <a:p>
            <a:pPr lvl="0" algn="ctr"/>
            <a:r>
              <a:rPr lang="en-US" b="1" dirty="0">
                <a:solidFill>
                  <a:schemeClr val="bg1"/>
                </a:solidFill>
                <a:ea typeface="Calibri"/>
                <a:cs typeface="Times New Roman"/>
              </a:rPr>
              <a:t>-------------------------------------------------------------------------------------------------------------------</a:t>
            </a:r>
          </a:p>
          <a:p>
            <a:pPr algn="ctr"/>
            <a:r>
              <a:rPr lang="en-GB" b="1" i="1" dirty="0">
                <a:solidFill>
                  <a:schemeClr val="bg1"/>
                </a:solidFill>
                <a:ea typeface="Calibri"/>
                <a:cs typeface="Times New Roman"/>
              </a:rPr>
              <a:t>Savers and investors </a:t>
            </a:r>
            <a:r>
              <a:rPr lang="en-GB" b="1" i="1" dirty="0">
                <a:solidFill>
                  <a:schemeClr val="bg1"/>
                </a:solidFill>
                <a:cs typeface="ＭＳ Ｐゴシック" pitchFamily="-110" charset="-128"/>
              </a:rPr>
              <a:t>want and need returns </a:t>
            </a:r>
            <a:r>
              <a:rPr lang="en-GB" b="1" i="1" u="sng" dirty="0">
                <a:solidFill>
                  <a:schemeClr val="bg1"/>
                </a:solidFill>
                <a:cs typeface="ＭＳ Ｐゴシック" pitchFamily="-110" charset="-128"/>
              </a:rPr>
              <a:t>on</a:t>
            </a:r>
            <a:r>
              <a:rPr lang="en-GB" b="1" i="1" dirty="0">
                <a:solidFill>
                  <a:schemeClr val="bg1"/>
                </a:solidFill>
                <a:cs typeface="ＭＳ Ｐゴシック" pitchFamily="-110" charset="-128"/>
              </a:rPr>
              <a:t> their capital </a:t>
            </a:r>
          </a:p>
          <a:p>
            <a:pPr algn="ctr"/>
            <a:r>
              <a:rPr lang="en-GB" b="1" i="1" dirty="0">
                <a:solidFill>
                  <a:schemeClr val="bg1"/>
                </a:solidFill>
                <a:cs typeface="ＭＳ Ｐゴシック" pitchFamily="-110" charset="-128"/>
              </a:rPr>
              <a:t>… but they also want and need return </a:t>
            </a:r>
            <a:r>
              <a:rPr lang="en-GB" b="1" i="1" u="sng" dirty="0">
                <a:solidFill>
                  <a:schemeClr val="bg1"/>
                </a:solidFill>
                <a:cs typeface="ＭＳ Ｐゴシック" pitchFamily="-110" charset="-128"/>
              </a:rPr>
              <a:t>of</a:t>
            </a:r>
            <a:r>
              <a:rPr lang="en-GB" b="1" i="1" dirty="0">
                <a:solidFill>
                  <a:schemeClr val="bg1"/>
                </a:solidFill>
                <a:cs typeface="ＭＳ Ｐゴシック" pitchFamily="-110" charset="-128"/>
              </a:rPr>
              <a:t> their capital </a:t>
            </a: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898601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6</a:t>
            </a:fld>
            <a:endParaRPr lang="en-US" dirty="0"/>
          </a:p>
        </p:txBody>
      </p:sp>
      <p:sp>
        <p:nvSpPr>
          <p:cNvPr id="5" name="Rectangle 8"/>
          <p:cNvSpPr txBox="1">
            <a:spLocks noChangeArrowheads="1"/>
          </p:cNvSpPr>
          <p:nvPr/>
        </p:nvSpPr>
        <p:spPr bwMode="auto">
          <a:xfrm>
            <a:off x="359133" y="1108307"/>
            <a:ext cx="9380090" cy="52584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Let’s start with the basics: </a:t>
            </a:r>
            <a:r>
              <a:rPr lang="en-US" b="1" dirty="0">
                <a:ea typeface="Calibri"/>
                <a:cs typeface="Times New Roman"/>
              </a:rPr>
              <a:t>if not told by the investment industry that they can’t have what they would naturally want, what would investors design for themselves, if they could design their own investments?</a:t>
            </a:r>
          </a:p>
          <a:p>
            <a:pPr>
              <a:spcBef>
                <a:spcPts val="1200"/>
              </a:spcBef>
              <a:spcAft>
                <a:spcPts val="600"/>
              </a:spcAft>
            </a:pPr>
            <a:r>
              <a:rPr lang="en-US" b="1" dirty="0">
                <a:ea typeface="Calibri"/>
                <a:cs typeface="Times New Roman"/>
              </a:rPr>
              <a:t>      Most investors (no matter how cautious or sophisticated) would:-</a:t>
            </a:r>
          </a:p>
          <a:p>
            <a:pPr>
              <a:spcBef>
                <a:spcPts val="1200"/>
              </a:spcBef>
              <a:spcAft>
                <a:spcPts val="600"/>
              </a:spcAft>
            </a:pPr>
            <a:endParaRPr lang="en-US" b="1" dirty="0">
              <a:ea typeface="Calibri"/>
              <a:cs typeface="Times New Roman"/>
            </a:endParaRPr>
          </a:p>
          <a:p>
            <a:pPr marL="403225" lvl="1" indent="-92075">
              <a:spcBef>
                <a:spcPts val="0"/>
              </a:spcBef>
              <a:spcAft>
                <a:spcPts val="600"/>
              </a:spcAft>
              <a:buFont typeface=".AppleSystemUIFont"/>
              <a:buChar char="-"/>
            </a:pPr>
            <a:r>
              <a:rPr lang="en-US" dirty="0">
                <a:ea typeface="Calibri"/>
                <a:cs typeface="Times New Roman"/>
              </a:rPr>
              <a:t>structured products can remove, reduce or at least pre-define (levels and type of) exposure to market risk</a:t>
            </a:r>
          </a:p>
          <a:p>
            <a:pPr marL="403225" lvl="1" indent="-92075">
              <a:spcBef>
                <a:spcPts val="0"/>
              </a:spcBef>
              <a:spcAft>
                <a:spcPts val="600"/>
              </a:spcAft>
              <a:buFont typeface=".AppleSystemUIFont"/>
              <a:buChar char="-"/>
            </a:pPr>
            <a:r>
              <a:rPr lang="en-US" dirty="0">
                <a:ea typeface="Calibri"/>
                <a:cs typeface="Times New Roman"/>
              </a:rPr>
              <a:t>risk is defined ‘by contract’: and is not a factor of active (or passive) fund management</a:t>
            </a:r>
          </a:p>
          <a:p>
            <a:pPr marL="609600" indent="-609600">
              <a:spcAft>
                <a:spcPts val="600"/>
              </a:spcAft>
              <a:buFont typeface="Times" pitchFamily="18" charset="0"/>
              <a:buNone/>
            </a:pPr>
            <a:r>
              <a:rPr lang="en-US" dirty="0">
                <a:ea typeface="Calibri"/>
                <a:cs typeface="Times New Roman"/>
              </a:rPr>
              <a:t>        </a:t>
            </a:r>
            <a:r>
              <a:rPr lang="en-US" i="1" dirty="0">
                <a:ea typeface="Calibri"/>
                <a:cs typeface="Times New Roman"/>
              </a:rPr>
              <a:t>… however structured products are usually subject to issuer / counterparty risk</a:t>
            </a:r>
          </a:p>
          <a:p>
            <a:pPr marL="609600" indent="-609600">
              <a:lnSpc>
                <a:spcPct val="80000"/>
              </a:lnSpc>
              <a:buFont typeface="Times" pitchFamily="18" charset="0"/>
              <a:buNone/>
            </a:pPr>
            <a:endParaRPr lang="en-US" i="1" dirty="0">
              <a:ea typeface="Calibri"/>
              <a:cs typeface="Times New Roman"/>
            </a:endParaRPr>
          </a:p>
          <a:p>
            <a:pPr marL="609600" indent="-609600">
              <a:lnSpc>
                <a:spcPct val="80000"/>
              </a:lnSpc>
              <a:buFont typeface="Times" pitchFamily="18" charset="0"/>
              <a:buNone/>
            </a:pPr>
            <a:endParaRPr lang="en-US" dirty="0">
              <a:ea typeface="Calibri"/>
              <a:cs typeface="Times New Roman"/>
            </a:endParaRPr>
          </a:p>
          <a:p>
            <a:pPr marL="609600" indent="-609600">
              <a:lnSpc>
                <a:spcPct val="80000"/>
              </a:lnSpc>
              <a:buFont typeface="Times" pitchFamily="18" charset="0"/>
              <a:buNone/>
            </a:pPr>
            <a:r>
              <a:rPr lang="en-US" b="1" dirty="0">
                <a:ea typeface="Calibri"/>
                <a:cs typeface="Times New Roman"/>
              </a:rPr>
              <a:t>      </a:t>
            </a:r>
            <a:r>
              <a:rPr lang="en-US" dirty="0">
                <a:ea typeface="Calibri"/>
                <a:cs typeface="Times New Roman"/>
              </a:rPr>
              <a:t>      </a:t>
            </a:r>
          </a:p>
          <a:p>
            <a:pPr marL="403225" lvl="1" indent="-92075">
              <a:lnSpc>
                <a:spcPct val="90000"/>
              </a:lnSpc>
              <a:spcBef>
                <a:spcPts val="0"/>
              </a:spcBef>
              <a:spcAft>
                <a:spcPts val="600"/>
              </a:spcAft>
              <a:buFont typeface=".AppleSystemUIFont"/>
              <a:buChar char="-"/>
            </a:pPr>
            <a:r>
              <a:rPr lang="en-US" dirty="0">
                <a:cs typeface="Times New Roman"/>
              </a:rPr>
              <a:t>structured products can also pre-define investment returns (on either a fixed / non-conditional or conditional basis), including providing returns that require no market growth</a:t>
            </a:r>
          </a:p>
          <a:p>
            <a:pPr marL="403225" lvl="1" indent="-92075">
              <a:lnSpc>
                <a:spcPct val="90000"/>
              </a:lnSpc>
              <a:spcBef>
                <a:spcPts val="0"/>
              </a:spcBef>
              <a:spcAft>
                <a:spcPts val="600"/>
              </a:spcAft>
              <a:buFont typeface=".AppleSystemUIFont"/>
              <a:buChar char="-"/>
            </a:pPr>
            <a:r>
              <a:rPr lang="en-US" dirty="0">
                <a:cs typeface="Times New Roman"/>
              </a:rPr>
              <a:t>returns are also defined ‘by contract’: and are not determined by active fund management process</a:t>
            </a:r>
          </a:p>
          <a:p>
            <a:pPr marL="630238" indent="-630238">
              <a:lnSpc>
                <a:spcPct val="90000"/>
              </a:lnSpc>
              <a:spcBef>
                <a:spcPct val="20000"/>
              </a:spcBef>
            </a:pPr>
            <a:r>
              <a:rPr lang="en-US" i="1" dirty="0">
                <a:ea typeface="Calibri"/>
                <a:cs typeface="Times New Roman"/>
              </a:rPr>
              <a:t>        … in fact the process / performance risks of structured products are borne by the issuer / counterparty</a:t>
            </a:r>
          </a:p>
          <a:p>
            <a:pPr>
              <a:lnSpc>
                <a:spcPct val="90000"/>
              </a:lnSpc>
              <a:spcBef>
                <a:spcPct val="20000"/>
              </a:spcBef>
            </a:pPr>
            <a:r>
              <a:rPr lang="en-US" i="1" dirty="0">
                <a:ea typeface="Calibri"/>
                <a:cs typeface="Times New Roman"/>
              </a:rPr>
              <a:t>                   (investors delegate this risk to the issuer, in a way that cannot be achieve with other investment products) </a:t>
            </a:r>
          </a:p>
          <a:p>
            <a:pPr marL="609600" indent="-609600">
              <a:lnSpc>
                <a:spcPct val="80000"/>
              </a:lnSpc>
              <a:buFont typeface="Times" pitchFamily="18" charset="0"/>
              <a:buNone/>
            </a:pPr>
            <a:endParaRPr lang="en-US" dirty="0">
              <a:ea typeface="Calibri"/>
              <a:cs typeface="Times New Roman"/>
            </a:endParaRPr>
          </a:p>
          <a:p>
            <a:pPr marL="609600" indent="-609600">
              <a:lnSpc>
                <a:spcPct val="80000"/>
              </a:lnSpc>
              <a:buFont typeface="Times" pitchFamily="18" charset="0"/>
              <a:buNone/>
            </a:pPr>
            <a:endParaRPr lang="en-US" dirty="0">
              <a:ea typeface="Calibri"/>
              <a:cs typeface="Times New Roman"/>
            </a:endParaRPr>
          </a:p>
          <a:p>
            <a:pPr marL="609600" indent="-609600">
              <a:lnSpc>
                <a:spcPct val="80000"/>
              </a:lnSpc>
              <a:buFont typeface="Times" pitchFamily="18" charset="0"/>
              <a:buNone/>
            </a:pPr>
            <a:endParaRPr lang="en-US" dirty="0">
              <a:ea typeface="Calibri"/>
              <a:cs typeface="Times New Roman"/>
            </a:endParaRPr>
          </a:p>
          <a:p>
            <a:pPr marL="609600" indent="-609600">
              <a:lnSpc>
                <a:spcPct val="80000"/>
              </a:lnSpc>
              <a:buFont typeface="Times" pitchFamily="18" charset="0"/>
              <a:buNone/>
            </a:pPr>
            <a:r>
              <a:rPr lang="en-US" b="1" dirty="0">
                <a:ea typeface="Calibri"/>
                <a:cs typeface="Times New Roman"/>
              </a:rPr>
              <a:t>      </a:t>
            </a:r>
            <a:r>
              <a:rPr lang="en-US" dirty="0">
                <a:ea typeface="Calibri"/>
                <a:cs typeface="Times New Roman"/>
              </a:rPr>
              <a:t>       </a:t>
            </a:r>
          </a:p>
          <a:p>
            <a:pPr marL="403225" lvl="1" indent="-92075">
              <a:lnSpc>
                <a:spcPct val="90000"/>
              </a:lnSpc>
              <a:spcBef>
                <a:spcPts val="0"/>
              </a:spcBef>
              <a:spcAft>
                <a:spcPts val="600"/>
              </a:spcAft>
              <a:buFont typeface=".AppleSystemUIFont"/>
              <a:buChar char="-"/>
            </a:pPr>
            <a:r>
              <a:rPr lang="en-US" dirty="0">
                <a:cs typeface="Times New Roman"/>
              </a:rPr>
              <a:t>structured products generally state and deliver any returns ‘net’ of charges: without direct deductions</a:t>
            </a:r>
          </a:p>
          <a:p>
            <a:pPr marL="609600" indent="-609600">
              <a:buFont typeface="Times" pitchFamily="18" charset="0"/>
              <a:buNone/>
            </a:pPr>
            <a:r>
              <a:rPr lang="en-US" dirty="0">
                <a:ea typeface="Calibri"/>
                <a:cs typeface="Times New Roman"/>
              </a:rPr>
              <a:t>        </a:t>
            </a:r>
            <a:r>
              <a:rPr lang="en-US" i="1" dirty="0">
                <a:ea typeface="Calibri"/>
                <a:cs typeface="Times New Roman"/>
              </a:rPr>
              <a:t>… though there are, of course, implicit / internal charges</a:t>
            </a:r>
          </a:p>
        </p:txBody>
      </p:sp>
      <p:sp>
        <p:nvSpPr>
          <p:cNvPr id="6" name="Text Box 10"/>
          <p:cNvSpPr txBox="1">
            <a:spLocks noChangeArrowheads="1"/>
          </p:cNvSpPr>
          <p:nvPr/>
        </p:nvSpPr>
        <p:spPr bwMode="auto">
          <a:xfrm>
            <a:off x="390308" y="540650"/>
            <a:ext cx="8496871" cy="274637"/>
          </a:xfrm>
          <a:prstGeom prst="rect">
            <a:avLst/>
          </a:prstGeom>
          <a:noFill/>
          <a:ln w="9525">
            <a:noFill/>
            <a:miter lim="800000"/>
            <a:headEnd/>
            <a:tailEnd/>
          </a:ln>
        </p:spPr>
        <p:txBody>
          <a:bodyPr wrap="square" lIns="0" tIns="0" rIns="0" bIns="0">
            <a:spAutoFit/>
          </a:bodyPr>
          <a:lstStyle/>
          <a:p>
            <a:pPr>
              <a:spcBef>
                <a:spcPct val="50000"/>
              </a:spcBef>
            </a:pPr>
            <a:r>
              <a:rPr lang="en-GB" sz="1800" b="1" dirty="0">
                <a:solidFill>
                  <a:srgbClr val="A3383B"/>
                </a:solidFill>
                <a:latin typeface="Arial" charset="0"/>
              </a:rPr>
              <a:t> </a:t>
            </a:r>
            <a:r>
              <a:rPr lang="en-GB" sz="1800" b="1" dirty="0">
                <a:latin typeface="Arial" pitchFamily="34" charset="0"/>
                <a:ea typeface="+mj-ea"/>
                <a:cs typeface="Arial" pitchFamily="34" charset="0"/>
              </a:rPr>
              <a:t>What would investors design for themselves, if they could … </a:t>
            </a:r>
            <a:endParaRPr lang="en-US" sz="1800" b="1" dirty="0">
              <a:latin typeface="Arial" pitchFamily="34" charset="0"/>
              <a:ea typeface="+mj-ea"/>
              <a:cs typeface="Arial" pitchFamily="34" charset="0"/>
            </a:endParaRPr>
          </a:p>
        </p:txBody>
      </p:sp>
      <p:sp>
        <p:nvSpPr>
          <p:cNvPr id="7" name="Rectangle 6"/>
          <p:cNvSpPr/>
          <p:nvPr/>
        </p:nvSpPr>
        <p:spPr>
          <a:xfrm>
            <a:off x="724093" y="2192737"/>
            <a:ext cx="8727882" cy="264688"/>
          </a:xfrm>
          <a:prstGeom prst="rect">
            <a:avLst/>
          </a:prstGeom>
          <a:solidFill>
            <a:schemeClr val="tx1"/>
          </a:solidFill>
        </p:spPr>
        <p:txBody>
          <a:bodyPr wrap="square">
            <a:spAutoFit/>
          </a:bodyPr>
          <a:lstStyle/>
          <a:p>
            <a:pPr>
              <a:lnSpc>
                <a:spcPct val="80000"/>
              </a:lnSpc>
            </a:pPr>
            <a:r>
              <a:rPr lang="en-US" b="1" dirty="0">
                <a:solidFill>
                  <a:schemeClr val="bg1"/>
                </a:solidFill>
                <a:ea typeface="Calibri"/>
                <a:cs typeface="Times New Roman"/>
              </a:rPr>
              <a:t>1.  Control (and ideally remove / reduce) exposure to risk: because no-one takes risk for the sake of it</a:t>
            </a:r>
          </a:p>
        </p:txBody>
      </p:sp>
      <p:sp>
        <p:nvSpPr>
          <p:cNvPr id="8" name="Rectangle 7"/>
          <p:cNvSpPr/>
          <p:nvPr/>
        </p:nvSpPr>
        <p:spPr>
          <a:xfrm>
            <a:off x="724093" y="3490587"/>
            <a:ext cx="8727882" cy="264688"/>
          </a:xfrm>
          <a:prstGeom prst="rect">
            <a:avLst/>
          </a:prstGeom>
          <a:solidFill>
            <a:schemeClr val="tx1"/>
          </a:solidFill>
        </p:spPr>
        <p:txBody>
          <a:bodyPr wrap="square">
            <a:spAutoFit/>
          </a:bodyPr>
          <a:lstStyle/>
          <a:p>
            <a:pPr marL="609600" indent="-609600">
              <a:lnSpc>
                <a:spcPct val="80000"/>
              </a:lnSpc>
              <a:buFont typeface="Times" pitchFamily="18" charset="0"/>
              <a:buNone/>
            </a:pPr>
            <a:r>
              <a:rPr lang="en-US" b="1" dirty="0">
                <a:solidFill>
                  <a:schemeClr val="bg1"/>
                </a:solidFill>
                <a:ea typeface="Calibri"/>
                <a:cs typeface="Times New Roman"/>
              </a:rPr>
              <a:t>2.  Pre-arrange (and maximise) investment returns: investors ideally want to have and eat their cake!</a:t>
            </a:r>
          </a:p>
        </p:txBody>
      </p:sp>
      <p:sp>
        <p:nvSpPr>
          <p:cNvPr id="9" name="Rectangle 8"/>
          <p:cNvSpPr/>
          <p:nvPr/>
        </p:nvSpPr>
        <p:spPr>
          <a:xfrm>
            <a:off x="724093" y="5396977"/>
            <a:ext cx="8727882" cy="264688"/>
          </a:xfrm>
          <a:prstGeom prst="rect">
            <a:avLst/>
          </a:prstGeom>
          <a:solidFill>
            <a:schemeClr val="tx1"/>
          </a:solidFill>
        </p:spPr>
        <p:txBody>
          <a:bodyPr wrap="square">
            <a:spAutoFit/>
          </a:bodyPr>
          <a:lstStyle/>
          <a:p>
            <a:pPr marL="609600" indent="-609600">
              <a:lnSpc>
                <a:spcPct val="80000"/>
              </a:lnSpc>
              <a:buFont typeface="Times" pitchFamily="18" charset="0"/>
              <a:buNone/>
            </a:pPr>
            <a:r>
              <a:rPr lang="en-US" b="1" dirty="0">
                <a:solidFill>
                  <a:schemeClr val="bg1"/>
                </a:solidFill>
                <a:ea typeface="Calibri"/>
                <a:cs typeface="Times New Roman"/>
              </a:rPr>
              <a:t>3.  Ensure low (or even no) charges …</a:t>
            </a:r>
          </a:p>
        </p:txBody>
      </p:sp>
      <p:sp>
        <p:nvSpPr>
          <p:cNvPr id="10" name="Rectangle 9"/>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8458524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7</a:t>
            </a:fld>
            <a:endParaRPr lang="en-US" dirty="0"/>
          </a:p>
        </p:txBody>
      </p:sp>
      <p:sp>
        <p:nvSpPr>
          <p:cNvPr id="5" name="Rectangle 8"/>
          <p:cNvSpPr txBox="1">
            <a:spLocks noChangeArrowheads="1"/>
          </p:cNvSpPr>
          <p:nvPr/>
        </p:nvSpPr>
        <p:spPr bwMode="auto">
          <a:xfrm>
            <a:off x="4467746" y="1190446"/>
            <a:ext cx="5169235" cy="463482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itchFamily="2" charset="2"/>
              <a:buChar char="§"/>
            </a:pPr>
            <a:r>
              <a:rPr lang="en-US" b="1" dirty="0">
                <a:ea typeface="Calibri"/>
                <a:cs typeface="Times New Roman"/>
              </a:rPr>
              <a:t>It is probably fair to say that if investors designed their own investments, they would be unlikely to design anything that looks and feels much like a mutual fund!!</a:t>
            </a:r>
          </a:p>
          <a:p>
            <a:pPr marL="285750" indent="-285750">
              <a:spcBef>
                <a:spcPts val="1200"/>
              </a:spcBef>
              <a:spcAft>
                <a:spcPts val="600"/>
              </a:spcAft>
              <a:buFont typeface="Wingdings" pitchFamily="2" charset="2"/>
              <a:buChar char="§"/>
            </a:pPr>
            <a:r>
              <a:rPr lang="en-US" b="1" dirty="0">
                <a:ea typeface="Calibri"/>
                <a:cs typeface="Times New Roman"/>
              </a:rPr>
              <a:t>However, many of the key and fundamental features of an investor-designed investment might look and feel much like a structured product:</a:t>
            </a:r>
          </a:p>
          <a:p>
            <a:pPr marL="403225" lvl="1" indent="-92075">
              <a:spcBef>
                <a:spcPts val="0"/>
              </a:spcBef>
              <a:spcAft>
                <a:spcPts val="600"/>
              </a:spcAft>
              <a:buFont typeface=".AppleSystemUIFont"/>
              <a:buChar char="-"/>
            </a:pPr>
            <a:r>
              <a:rPr lang="en-US" dirty="0">
                <a:cs typeface="Times New Roman"/>
              </a:rPr>
              <a:t>with less likelihood of capital losses being experienced as the result of market downside;</a:t>
            </a:r>
          </a:p>
          <a:p>
            <a:pPr marL="403225" lvl="1" indent="-92075">
              <a:spcBef>
                <a:spcPts val="0"/>
              </a:spcBef>
              <a:spcAft>
                <a:spcPts val="600"/>
              </a:spcAft>
              <a:buFont typeface=".AppleSystemUIFont"/>
              <a:buChar char="-"/>
            </a:pPr>
            <a:r>
              <a:rPr lang="en-US" dirty="0">
                <a:cs typeface="Times New Roman"/>
              </a:rPr>
              <a:t>with more likelihood of positive returns being generated, even in challenging market environments;</a:t>
            </a:r>
          </a:p>
          <a:p>
            <a:pPr marL="403225" lvl="1" indent="-92075">
              <a:spcBef>
                <a:spcPts val="0"/>
              </a:spcBef>
              <a:spcAft>
                <a:spcPts val="600"/>
              </a:spcAft>
              <a:buFont typeface=".AppleSystemUIFont"/>
              <a:buChar char="-"/>
            </a:pPr>
            <a:r>
              <a:rPr lang="en-US" dirty="0">
                <a:cs typeface="Times New Roman"/>
              </a:rPr>
              <a:t>with charges that impact less on capital and any returns generated;</a:t>
            </a:r>
          </a:p>
          <a:p>
            <a:pPr marL="403225" lvl="1" indent="-92075">
              <a:spcBef>
                <a:spcPts val="0"/>
              </a:spcBef>
              <a:spcAft>
                <a:spcPts val="600"/>
              </a:spcAft>
              <a:buFont typeface=".AppleSystemUIFont"/>
              <a:buChar char="-"/>
            </a:pPr>
            <a:r>
              <a:rPr lang="en-US" dirty="0">
                <a:cs typeface="Times New Roman"/>
              </a:rPr>
              <a:t>and with providers obligated to deliver what they promise</a:t>
            </a:r>
          </a:p>
        </p:txBody>
      </p:sp>
      <p:sp>
        <p:nvSpPr>
          <p:cNvPr id="6" name="Text Box 10"/>
          <p:cNvSpPr txBox="1">
            <a:spLocks noChangeArrowheads="1"/>
          </p:cNvSpPr>
          <p:nvPr/>
        </p:nvSpPr>
        <p:spPr bwMode="auto">
          <a:xfrm>
            <a:off x="390308" y="540650"/>
            <a:ext cx="8496871" cy="274637"/>
          </a:xfrm>
          <a:prstGeom prst="rect">
            <a:avLst/>
          </a:prstGeom>
          <a:noFill/>
          <a:ln w="9525">
            <a:noFill/>
            <a:miter lim="800000"/>
            <a:headEnd/>
            <a:tailEnd/>
          </a:ln>
        </p:spPr>
        <p:txBody>
          <a:bodyPr wrap="square" lIns="0" tIns="0" rIns="0" bIns="0">
            <a:spAutoFit/>
          </a:bodyPr>
          <a:lstStyle/>
          <a:p>
            <a:pPr>
              <a:spcBef>
                <a:spcPct val="50000"/>
              </a:spcBef>
            </a:pPr>
            <a:r>
              <a:rPr lang="en-GB" sz="1800" b="1" dirty="0">
                <a:solidFill>
                  <a:srgbClr val="A3383B"/>
                </a:solidFill>
                <a:latin typeface="Arial" charset="0"/>
              </a:rPr>
              <a:t> </a:t>
            </a:r>
            <a:r>
              <a:rPr lang="en-GB" sz="1800" b="1" dirty="0">
                <a:latin typeface="Arial" pitchFamily="34" charset="0"/>
                <a:ea typeface="+mj-ea"/>
                <a:cs typeface="Arial" pitchFamily="34" charset="0"/>
              </a:rPr>
              <a:t>What would investors design for themselves, if they could … </a:t>
            </a:r>
            <a:endParaRPr lang="en-US" sz="1800" b="1" dirty="0">
              <a:latin typeface="Arial" pitchFamily="34" charset="0"/>
              <a:ea typeface="+mj-ea"/>
              <a:cs typeface="Arial" pitchFamily="34" charset="0"/>
            </a:endParaRPr>
          </a:p>
        </p:txBody>
      </p:sp>
      <p:pic>
        <p:nvPicPr>
          <p:cNvPr id="7" name="Picture 6"/>
          <p:cNvPicPr/>
          <p:nvPr/>
        </p:nvPicPr>
        <p:blipFill>
          <a:blip r:embed="rId2"/>
          <a:srcRect/>
          <a:stretch>
            <a:fillRect/>
          </a:stretch>
        </p:blipFill>
        <p:spPr bwMode="auto">
          <a:xfrm>
            <a:off x="483079" y="1190445"/>
            <a:ext cx="3812592" cy="4994695"/>
          </a:xfrm>
          <a:prstGeom prst="rect">
            <a:avLst/>
          </a:prstGeom>
          <a:noFill/>
          <a:ln w="9525" cmpd="sng">
            <a:solidFill>
              <a:srgbClr val="7F7F7F"/>
            </a:solidFill>
            <a:miter lim="800000"/>
            <a:headEnd/>
            <a:tailEnd/>
          </a:ln>
          <a:effectLst/>
        </p:spPr>
      </p:pic>
      <p:sp>
        <p:nvSpPr>
          <p:cNvPr id="9" name="Rectangle 8"/>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63334430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8</a:t>
            </a:fld>
            <a:endParaRPr lang="en-US" dirty="0"/>
          </a:p>
        </p:txBody>
      </p:sp>
      <p:sp>
        <p:nvSpPr>
          <p:cNvPr id="8" name="Text Box 5"/>
          <p:cNvSpPr txBox="1">
            <a:spLocks noChangeArrowheads="1"/>
          </p:cNvSpPr>
          <p:nvPr/>
        </p:nvSpPr>
        <p:spPr bwMode="auto">
          <a:xfrm>
            <a:off x="445988" y="544488"/>
            <a:ext cx="7705725"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Introducing structured products: the basics …</a:t>
            </a:r>
          </a:p>
        </p:txBody>
      </p:sp>
      <p:sp>
        <p:nvSpPr>
          <p:cNvPr id="13" name="Rectangle 17"/>
          <p:cNvSpPr>
            <a:spLocks noChangeArrowheads="1"/>
          </p:cNvSpPr>
          <p:nvPr/>
        </p:nvSpPr>
        <p:spPr bwMode="auto">
          <a:xfrm>
            <a:off x="332014" y="1126842"/>
            <a:ext cx="9277812" cy="2459135"/>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t>A definition: </a:t>
            </a:r>
            <a:r>
              <a:rPr lang="en-GB" dirty="0"/>
              <a:t>there’s no universally recognised definition of a structured product, but the following offers a relatively succinct explanation and some important considerations:</a:t>
            </a:r>
          </a:p>
          <a:p>
            <a:pPr marL="403225" lvl="1" indent="-92075">
              <a:lnSpc>
                <a:spcPct val="90000"/>
              </a:lnSpc>
              <a:spcBef>
                <a:spcPts val="0"/>
              </a:spcBef>
              <a:spcAft>
                <a:spcPts val="600"/>
              </a:spcAft>
              <a:buFont typeface=".AppleSystemUIFont"/>
              <a:buChar char="-"/>
            </a:pPr>
            <a:r>
              <a:rPr lang="en-GB" dirty="0">
                <a:cs typeface="Times New Roman"/>
              </a:rPr>
              <a:t>structured products are investments issued by investment banks, known as issuers / counterparties;</a:t>
            </a:r>
          </a:p>
          <a:p>
            <a:pPr marL="403225" lvl="1" indent="-92075">
              <a:lnSpc>
                <a:spcPct val="90000"/>
              </a:lnSpc>
              <a:spcBef>
                <a:spcPts val="0"/>
              </a:spcBef>
              <a:spcAft>
                <a:spcPts val="600"/>
              </a:spcAft>
              <a:buFont typeface=".AppleSystemUIFont"/>
              <a:buChar char="-"/>
            </a:pPr>
            <a:r>
              <a:rPr lang="en-GB" dirty="0">
                <a:cs typeface="Times New Roman"/>
              </a:rPr>
              <a:t>they are usually designed to run for an investment term of c.5-6 years (but it could be 1 month to 10 years);</a:t>
            </a:r>
          </a:p>
          <a:p>
            <a:pPr marL="403225" lvl="1" indent="-92075">
              <a:lnSpc>
                <a:spcPct val="90000"/>
              </a:lnSpc>
              <a:spcBef>
                <a:spcPts val="0"/>
              </a:spcBef>
              <a:spcAft>
                <a:spcPts val="600"/>
              </a:spcAft>
              <a:buFont typeface=".AppleSystemUIFont"/>
              <a:buChar char="-"/>
            </a:pPr>
            <a:r>
              <a:rPr lang="en-GB" dirty="0">
                <a:cs typeface="Times New Roman"/>
              </a:rPr>
              <a:t>they offer investors stock market (or other asset class) linked investments, with the benefit of defined and usually reduced exposure to market risk (including the potential for complete removal of downside market risk)</a:t>
            </a:r>
          </a:p>
          <a:p>
            <a:pPr marL="403225" lvl="1" indent="-92075">
              <a:lnSpc>
                <a:spcPct val="90000"/>
              </a:lnSpc>
              <a:spcBef>
                <a:spcPts val="0"/>
              </a:spcBef>
              <a:spcAft>
                <a:spcPts val="600"/>
              </a:spcAft>
              <a:buFont typeface=".AppleSystemUIFont"/>
              <a:buChar char="-"/>
            </a:pPr>
            <a:r>
              <a:rPr lang="en-GB" dirty="0">
                <a:cs typeface="Times New Roman"/>
              </a:rPr>
              <a:t>combined with defined potential returns (including fixed and non-conditional returns and / or products that can generate positive returns without requiring the stock market to rise);</a:t>
            </a:r>
          </a:p>
          <a:p>
            <a:pPr marL="403225" lvl="1" indent="-92075">
              <a:lnSpc>
                <a:spcPct val="90000"/>
              </a:lnSpc>
              <a:spcBef>
                <a:spcPts val="0"/>
              </a:spcBef>
              <a:spcAft>
                <a:spcPts val="600"/>
              </a:spcAft>
              <a:buFont typeface=".AppleSystemUIFont"/>
              <a:buChar char="-"/>
            </a:pPr>
            <a:r>
              <a:rPr lang="en-GB" dirty="0">
                <a:cs typeface="Times New Roman"/>
              </a:rPr>
              <a:t>capital invested and any potential returns are usually dependent upon the solvency of the issuer / counterparty  throughout the investment term, i.e. the bank mustn’t ‘go bust’ (which is known as ‘issuer / counterparty risk’)</a:t>
            </a:r>
          </a:p>
        </p:txBody>
      </p:sp>
      <p:sp>
        <p:nvSpPr>
          <p:cNvPr id="5" name="Rectangle 4"/>
          <p:cNvSpPr/>
          <p:nvPr/>
        </p:nvSpPr>
        <p:spPr>
          <a:xfrm>
            <a:off x="355509" y="3785334"/>
            <a:ext cx="9230821" cy="1471172"/>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rPr>
              <a:t>Structured products are typically fixed term investments, that are issued by investment banks, </a:t>
            </a:r>
          </a:p>
          <a:p>
            <a:pPr algn="ctr">
              <a:lnSpc>
                <a:spcPct val="90000"/>
              </a:lnSpc>
              <a:spcBef>
                <a:spcPct val="20000"/>
              </a:spcBef>
            </a:pPr>
            <a:r>
              <a:rPr lang="en-GB" b="1" dirty="0">
                <a:solidFill>
                  <a:schemeClr val="bg1"/>
                </a:solidFill>
              </a:rPr>
              <a:t>known as issuers / counterparties, that offer investors stock market linked investments with the benefit of</a:t>
            </a:r>
          </a:p>
          <a:p>
            <a:pPr algn="ctr">
              <a:lnSpc>
                <a:spcPct val="90000"/>
              </a:lnSpc>
              <a:spcBef>
                <a:spcPct val="20000"/>
              </a:spcBef>
            </a:pPr>
            <a:r>
              <a:rPr lang="en-GB" b="1" dirty="0">
                <a:solidFill>
                  <a:schemeClr val="bg1"/>
                </a:solidFill>
              </a:rPr>
              <a:t> potentially pre-defined and usually reduced levels of risk, combined with pre-defined potential returns </a:t>
            </a:r>
          </a:p>
          <a:p>
            <a:pPr algn="ctr">
              <a:lnSpc>
                <a:spcPct val="90000"/>
              </a:lnSpc>
              <a:spcBef>
                <a:spcPct val="20000"/>
              </a:spcBef>
            </a:pPr>
            <a:r>
              <a:rPr lang="en-GB" b="1" dirty="0">
                <a:solidFill>
                  <a:schemeClr val="bg1"/>
                </a:solidFill>
              </a:rPr>
              <a:t>----------------------------------------------------------------------------------------------------------------------------------------</a:t>
            </a:r>
          </a:p>
          <a:p>
            <a:pPr algn="ctr">
              <a:lnSpc>
                <a:spcPct val="90000"/>
              </a:lnSpc>
              <a:spcBef>
                <a:spcPct val="20000"/>
              </a:spcBef>
            </a:pPr>
            <a:r>
              <a:rPr lang="en-GB" b="1" dirty="0">
                <a:solidFill>
                  <a:schemeClr val="bg1"/>
                </a:solidFill>
              </a:rPr>
              <a:t>Both the potential returns and repayment of money invested are usually dependent upon the issuer /</a:t>
            </a:r>
          </a:p>
          <a:p>
            <a:pPr algn="ctr">
              <a:lnSpc>
                <a:spcPct val="90000"/>
              </a:lnSpc>
              <a:spcBef>
                <a:spcPct val="20000"/>
              </a:spcBef>
            </a:pPr>
            <a:r>
              <a:rPr lang="en-GB" b="1" dirty="0">
                <a:solidFill>
                  <a:schemeClr val="bg1"/>
                </a:solidFill>
              </a:rPr>
              <a:t>counterparty bank remaining solvent throughout the investment term, i.e. the bank mustn’t ‘go bust’</a:t>
            </a:r>
          </a:p>
        </p:txBody>
      </p:sp>
      <p:sp>
        <p:nvSpPr>
          <p:cNvPr id="7" name="Rectangle 6"/>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34569911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9</a:t>
            </a:fld>
            <a:endParaRPr lang="en-US" dirty="0"/>
          </a:p>
        </p:txBody>
      </p:sp>
      <p:sp>
        <p:nvSpPr>
          <p:cNvPr id="4" name="Text Box 18"/>
          <p:cNvSpPr txBox="1">
            <a:spLocks noChangeArrowheads="1"/>
          </p:cNvSpPr>
          <p:nvPr/>
        </p:nvSpPr>
        <p:spPr bwMode="auto">
          <a:xfrm>
            <a:off x="462316" y="555374"/>
            <a:ext cx="7634288" cy="276999"/>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Some important initial points to think about …</a:t>
            </a:r>
            <a:endParaRPr lang="en-US" sz="1800" b="1" dirty="0">
              <a:latin typeface="Arial" pitchFamily="34" charset="0"/>
              <a:ea typeface="+mj-ea"/>
              <a:cs typeface="Arial" pitchFamily="34" charset="0"/>
            </a:endParaRPr>
          </a:p>
        </p:txBody>
      </p:sp>
      <p:sp>
        <p:nvSpPr>
          <p:cNvPr id="6" name="Rectangle 18"/>
          <p:cNvSpPr>
            <a:spLocks noChangeArrowheads="1"/>
          </p:cNvSpPr>
          <p:nvPr/>
        </p:nvSpPr>
        <p:spPr bwMode="auto">
          <a:xfrm>
            <a:off x="348342" y="1116173"/>
            <a:ext cx="9329058" cy="3086999"/>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products can bend or break the relationship between risk and returns that usually exists in      stock market linked investments, in ways that active and passive fund management don’t and can’t:</a:t>
            </a:r>
          </a:p>
          <a:p>
            <a:pPr marL="403225" lvl="1" indent="-92075">
              <a:lnSpc>
                <a:spcPct val="90000"/>
              </a:lnSpc>
              <a:spcBef>
                <a:spcPts val="0"/>
              </a:spcBef>
              <a:spcAft>
                <a:spcPts val="600"/>
              </a:spcAft>
              <a:buFont typeface=".AppleSystemUIFont"/>
              <a:buChar char="-"/>
            </a:pPr>
            <a:r>
              <a:rPr lang="en-GB" dirty="0">
                <a:cs typeface="Times New Roman"/>
              </a:rPr>
              <a:t>exposure to stock market downside risk can be removed, reduced or at least defined</a:t>
            </a:r>
          </a:p>
          <a:p>
            <a:pPr marL="403225" lvl="1" indent="-92075">
              <a:lnSpc>
                <a:spcPct val="90000"/>
              </a:lnSpc>
              <a:spcBef>
                <a:spcPts val="0"/>
              </a:spcBef>
              <a:spcAft>
                <a:spcPts val="600"/>
              </a:spcAft>
              <a:buFont typeface=".AppleSystemUIFont"/>
              <a:buChar char="-"/>
            </a:pPr>
            <a:r>
              <a:rPr lang="en-GB" dirty="0">
                <a:cs typeface="Times New Roman"/>
              </a:rPr>
              <a:t>performance can be pre-defined, and positive performance can be generated even if markets trade sideways or go down (it is important to remember that there is ‘upside risk’ as well as downside risk in investing, i.e. the risk that markets do not rise) </a:t>
            </a:r>
          </a:p>
          <a:p>
            <a:pPr marL="403225" lvl="1" indent="-92075">
              <a:lnSpc>
                <a:spcPct val="90000"/>
              </a:lnSpc>
              <a:spcBef>
                <a:spcPts val="0"/>
              </a:spcBef>
              <a:spcAft>
                <a:spcPts val="600"/>
              </a:spcAft>
              <a:buFont typeface=".AppleSystemUIFont"/>
              <a:buChar char="-"/>
            </a:pPr>
            <a:r>
              <a:rPr lang="en-GB" dirty="0">
                <a:cs typeface="Times New Roman"/>
              </a:rPr>
              <a:t>delivery of stated performance is a contractual obligation for the provider, which transforms the risks that are usually inherent in investing with active and / or passive mutual funds</a:t>
            </a:r>
          </a:p>
          <a:p>
            <a:pPr marL="285750" indent="-285750">
              <a:spcBef>
                <a:spcPts val="1200"/>
              </a:spcBef>
              <a:spcAft>
                <a:spcPts val="600"/>
              </a:spcAft>
              <a:buFont typeface="Wingdings" panose="05000000000000000000" pitchFamily="2" charset="2"/>
              <a:buChar char="§"/>
            </a:pPr>
            <a:r>
              <a:rPr lang="en-GB" b="1" dirty="0"/>
              <a:t>While market risk can be removed, reduced or at least defined, it is usually replaced by ‘credit risk’, i.e. the issuer / counterparty bank must remain solvent throughout the product’s investment term:</a:t>
            </a:r>
          </a:p>
          <a:p>
            <a:pPr marL="403225" lvl="1" indent="-92075">
              <a:lnSpc>
                <a:spcPct val="90000"/>
              </a:lnSpc>
              <a:spcBef>
                <a:spcPts val="0"/>
              </a:spcBef>
              <a:spcAft>
                <a:spcPts val="600"/>
              </a:spcAft>
              <a:buFont typeface=".AppleSystemUIFont"/>
              <a:buChar char="-"/>
            </a:pPr>
            <a:r>
              <a:rPr lang="en-GB" dirty="0">
                <a:cs typeface="Times New Roman"/>
              </a:rPr>
              <a:t>it’s very important that this is understood: structured products can transform many of the risks usually inherent in investing, but they are not alchemy: they don’t make all risk disappear!</a:t>
            </a:r>
          </a:p>
        </p:txBody>
      </p:sp>
      <p:sp>
        <p:nvSpPr>
          <p:cNvPr id="5" name="Rectangle 4"/>
          <p:cNvSpPr/>
          <p:nvPr/>
        </p:nvSpPr>
        <p:spPr>
          <a:xfrm>
            <a:off x="350420" y="4312225"/>
            <a:ext cx="9230821" cy="1234184"/>
          </a:xfrm>
          <a:prstGeom prst="rect">
            <a:avLst/>
          </a:prstGeom>
          <a:solidFill>
            <a:schemeClr val="tx1"/>
          </a:solidFill>
        </p:spPr>
        <p:txBody>
          <a:bodyPr wrap="square">
            <a:spAutoFit/>
          </a:bodyPr>
          <a:lstStyle/>
          <a:p>
            <a:pPr algn="ctr">
              <a:lnSpc>
                <a:spcPct val="90000"/>
              </a:lnSpc>
              <a:spcBef>
                <a:spcPct val="20000"/>
              </a:spcBef>
            </a:pPr>
            <a:r>
              <a:rPr lang="en-GB" b="1" dirty="0">
                <a:solidFill>
                  <a:schemeClr val="bg1"/>
                </a:solidFill>
                <a:ea typeface="Calibri"/>
                <a:cs typeface="Times New Roman"/>
              </a:rPr>
              <a:t>Structured products can bend or break the relationship between risk and returns, that usually exists in</a:t>
            </a:r>
          </a:p>
          <a:p>
            <a:pPr algn="ctr">
              <a:lnSpc>
                <a:spcPct val="90000"/>
              </a:lnSpc>
              <a:spcBef>
                <a:spcPct val="20000"/>
              </a:spcBef>
            </a:pPr>
            <a:r>
              <a:rPr lang="en-GB" b="1" dirty="0">
                <a:solidFill>
                  <a:schemeClr val="bg1"/>
                </a:solidFill>
                <a:ea typeface="Calibri"/>
                <a:cs typeface="Times New Roman"/>
              </a:rPr>
              <a:t>      stock market linked investments, in ways that active and passive fund management don’t and can’t</a:t>
            </a:r>
          </a:p>
          <a:p>
            <a:pPr algn="ctr">
              <a:lnSpc>
                <a:spcPct val="90000"/>
              </a:lnSpc>
              <a:spcBef>
                <a:spcPct val="20000"/>
              </a:spcBef>
            </a:pPr>
            <a:r>
              <a:rPr lang="en-GB" b="1" dirty="0">
                <a:solidFill>
                  <a:schemeClr val="bg1"/>
                </a:solidFill>
              </a:rPr>
              <a:t>-----------------------------------------------------------------------------------------------------------------------------------------------</a:t>
            </a:r>
          </a:p>
          <a:p>
            <a:pPr algn="ctr">
              <a:lnSpc>
                <a:spcPct val="90000"/>
              </a:lnSpc>
              <a:spcBef>
                <a:spcPct val="20000"/>
              </a:spcBef>
            </a:pPr>
            <a:r>
              <a:rPr lang="en-GB" b="1" dirty="0">
                <a:solidFill>
                  <a:schemeClr val="bg1"/>
                </a:solidFill>
              </a:rPr>
              <a:t>While market risk can be removed, reduced or at least defined, it is usually replaced by ‘credit risk’, </a:t>
            </a:r>
          </a:p>
          <a:p>
            <a:pPr algn="ctr">
              <a:lnSpc>
                <a:spcPct val="90000"/>
              </a:lnSpc>
              <a:spcBef>
                <a:spcPct val="20000"/>
              </a:spcBef>
            </a:pPr>
            <a:r>
              <a:rPr lang="en-GB" b="1" dirty="0">
                <a:solidFill>
                  <a:schemeClr val="bg1"/>
                </a:solidFill>
              </a:rPr>
              <a:t>i.e. the issuer / counterparty bank must remain solvent throughout the product’s investment term</a:t>
            </a:r>
          </a:p>
        </p:txBody>
      </p:sp>
      <p:sp>
        <p:nvSpPr>
          <p:cNvPr id="8" name="Rectangle 7"/>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334045237"/>
      </p:ext>
    </p:extLst>
  </p:cSld>
  <p:clrMapOvr>
    <a:masterClrMapping/>
  </p:clrMapOvr>
  <p:transition>
    <p:fade/>
  </p:transition>
</p:sld>
</file>

<file path=ppt/theme/theme1.xml><?xml version="1.0" encoding="utf-8"?>
<a:theme xmlns:a="http://schemas.openxmlformats.org/drawingml/2006/main" name="Alpha Theme2">
  <a:themeElements>
    <a:clrScheme name="Custom 5">
      <a:dk1>
        <a:srgbClr val="09527B"/>
      </a:dk1>
      <a:lt1>
        <a:srgbClr val="FFFFFF"/>
      </a:lt1>
      <a:dk2>
        <a:srgbClr val="336499"/>
      </a:dk2>
      <a:lt2>
        <a:srgbClr val="EEF5FC"/>
      </a:lt2>
      <a:accent1>
        <a:srgbClr val="C7DBF1"/>
      </a:accent1>
      <a:accent2>
        <a:srgbClr val="009900"/>
      </a:accent2>
      <a:accent3>
        <a:srgbClr val="7030A0"/>
      </a:accent3>
      <a:accent4>
        <a:srgbClr val="FF6600"/>
      </a:accent4>
      <a:accent5>
        <a:srgbClr val="FFCC00"/>
      </a:accent5>
      <a:accent6>
        <a:srgbClr val="9966FF"/>
      </a:accent6>
      <a:hlink>
        <a:srgbClr val="3399FF"/>
      </a:hlink>
      <a:folHlink>
        <a:srgbClr val="0099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a:noFill/>
          <a:miter lim="800000"/>
          <a:headEnd/>
          <a:tailEnd/>
        </a:ln>
        <a:effectLst>
          <a:outerShdw blurRad="50800" dist="38100" dir="2700000" algn="tl" rotWithShape="0">
            <a:prstClr val="black">
              <a:alpha val="40000"/>
            </a:prstClr>
          </a:outerShdw>
        </a:effectLst>
      </a:spPr>
      <a:bodyPr lIns="0" tIns="0" rIns="0" bIns="0" rtlCol="0" anchor="ctr"/>
      <a:lstStyle>
        <a:defPPr marL="182563" indent="-3175" algn="ctr" eaLnBrk="0" hangingPunct="0">
          <a:spcBef>
            <a:spcPct val="35000"/>
          </a:spcBef>
          <a:buClr>
            <a:srgbClr val="355997"/>
          </a:buClr>
          <a:defRPr sz="1000" b="1" dirty="0"/>
        </a:defPPr>
      </a:lstStyle>
    </a:spDef>
    <a:txDef>
      <a:spPr>
        <a:noFill/>
      </a:spPr>
      <a:bodyPr wrap="square" lIns="0" tIns="0" rIns="0" bIns="0"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51129</TotalTime>
  <Words>5783</Words>
  <Application>Microsoft Office PowerPoint</Application>
  <PresentationFormat>A4 Paper (210x297 mm)</PresentationFormat>
  <Paragraphs>389</Paragraphs>
  <Slides>28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.AppleSystemUIFont</vt:lpstr>
      <vt:lpstr>Arial</vt:lpstr>
      <vt:lpstr>Calibri</vt:lpstr>
      <vt:lpstr>Times</vt:lpstr>
      <vt:lpstr>Times New Roman</vt:lpstr>
      <vt:lpstr>Wingdings</vt:lpstr>
      <vt:lpstr>Alpha Theme2</vt:lpstr>
      <vt:lpstr>PROFESSIONAL ADVISER ACADEMY: MODULE 1  ------------------------------------------------------------------------ ‘AN INTRODUCTION TO STRUCTURED PRODUCTS’ ----------------------------------------------------------------- DESIGNED FOR PROFESSIONAL ADVISER USE - MADE AVAIILABLE TO BEST PRICE FS CLIENTS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Shae Versteegh</dc:creator>
  <cp:lastModifiedBy>Mark Jones</cp:lastModifiedBy>
  <cp:revision>2072</cp:revision>
  <cp:lastPrinted>2017-05-30T10:07:53Z</cp:lastPrinted>
  <dcterms:created xsi:type="dcterms:W3CDTF">2016-11-15T10:57:28Z</dcterms:created>
  <dcterms:modified xsi:type="dcterms:W3CDTF">2018-10-25T20:42:18Z</dcterms:modified>
</cp:coreProperties>
</file>