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theme/themeOverride1.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8"/>
  </p:notesMasterIdLst>
  <p:handoutMasterIdLst>
    <p:handoutMasterId r:id="rId29"/>
  </p:handoutMasterIdLst>
  <p:sldIdLst>
    <p:sldId id="430" r:id="rId2"/>
    <p:sldId id="420" r:id="rId3"/>
    <p:sldId id="455" r:id="rId4"/>
    <p:sldId id="432" r:id="rId5"/>
    <p:sldId id="332" r:id="rId6"/>
    <p:sldId id="355" r:id="rId7"/>
    <p:sldId id="431" r:id="rId8"/>
    <p:sldId id="433" r:id="rId9"/>
    <p:sldId id="390" r:id="rId10"/>
    <p:sldId id="393" r:id="rId11"/>
    <p:sldId id="407" r:id="rId12"/>
    <p:sldId id="394" r:id="rId13"/>
    <p:sldId id="419" r:id="rId14"/>
    <p:sldId id="408" r:id="rId15"/>
    <p:sldId id="401" r:id="rId16"/>
    <p:sldId id="415" r:id="rId17"/>
    <p:sldId id="439" r:id="rId18"/>
    <p:sldId id="435" r:id="rId19"/>
    <p:sldId id="436" r:id="rId20"/>
    <p:sldId id="371" r:id="rId21"/>
    <p:sldId id="376" r:id="rId22"/>
    <p:sldId id="391" r:id="rId23"/>
    <p:sldId id="392" r:id="rId24"/>
    <p:sldId id="381" r:id="rId25"/>
    <p:sldId id="437" r:id="rId26"/>
    <p:sldId id="523" r:id="rId27"/>
  </p:sldIdLst>
  <p:sldSz cx="9906000" cy="6858000" type="A4"/>
  <p:notesSz cx="6797675" cy="9926638"/>
  <p:defaultTextStyle>
    <a:defPPr>
      <a:defRPr lang="en-US"/>
    </a:defPPr>
    <a:lvl1pPr algn="l" rtl="0" fontAlgn="base">
      <a:spcBef>
        <a:spcPct val="0"/>
      </a:spcBef>
      <a:spcAft>
        <a:spcPct val="0"/>
      </a:spcAft>
      <a:defRPr sz="1400" kern="1200">
        <a:solidFill>
          <a:schemeClr val="tx1"/>
        </a:solidFill>
        <a:latin typeface="Arial" charset="0"/>
        <a:ea typeface="+mn-ea"/>
        <a:cs typeface="+mn-cs"/>
      </a:defRPr>
    </a:lvl1pPr>
    <a:lvl2pPr marL="457200" algn="l" rtl="0" fontAlgn="base">
      <a:spcBef>
        <a:spcPct val="0"/>
      </a:spcBef>
      <a:spcAft>
        <a:spcPct val="0"/>
      </a:spcAft>
      <a:defRPr sz="1400" kern="1200">
        <a:solidFill>
          <a:schemeClr val="tx1"/>
        </a:solidFill>
        <a:latin typeface="Arial" charset="0"/>
        <a:ea typeface="+mn-ea"/>
        <a:cs typeface="+mn-cs"/>
      </a:defRPr>
    </a:lvl2pPr>
    <a:lvl3pPr marL="914400" algn="l" rtl="0" fontAlgn="base">
      <a:spcBef>
        <a:spcPct val="0"/>
      </a:spcBef>
      <a:spcAft>
        <a:spcPct val="0"/>
      </a:spcAft>
      <a:defRPr sz="1400" kern="1200">
        <a:solidFill>
          <a:schemeClr val="tx1"/>
        </a:solidFill>
        <a:latin typeface="Arial" charset="0"/>
        <a:ea typeface="+mn-ea"/>
        <a:cs typeface="+mn-cs"/>
      </a:defRPr>
    </a:lvl3pPr>
    <a:lvl4pPr marL="1371600" algn="l" rtl="0" fontAlgn="base">
      <a:spcBef>
        <a:spcPct val="0"/>
      </a:spcBef>
      <a:spcAft>
        <a:spcPct val="0"/>
      </a:spcAft>
      <a:defRPr sz="1400" kern="1200">
        <a:solidFill>
          <a:schemeClr val="tx1"/>
        </a:solidFill>
        <a:latin typeface="Arial" charset="0"/>
        <a:ea typeface="+mn-ea"/>
        <a:cs typeface="+mn-cs"/>
      </a:defRPr>
    </a:lvl4pPr>
    <a:lvl5pPr marL="1828800" algn="l" rtl="0" fontAlgn="base">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3975">
          <p15:clr>
            <a:srgbClr val="A4A3A4"/>
          </p15:clr>
        </p15:guide>
        <p15:guide id="2" orient="horz" pos="2432">
          <p15:clr>
            <a:srgbClr val="A4A3A4"/>
          </p15:clr>
        </p15:guide>
        <p15:guide id="3" orient="horz" pos="799">
          <p15:clr>
            <a:srgbClr val="A4A3A4"/>
          </p15:clr>
        </p15:guide>
        <p15:guide id="4" orient="horz" pos="572">
          <p15:clr>
            <a:srgbClr val="A4A3A4"/>
          </p15:clr>
        </p15:guide>
        <p15:guide id="5" orient="horz" pos="4091">
          <p15:clr>
            <a:srgbClr val="A4A3A4"/>
          </p15:clr>
        </p15:guide>
        <p15:guide id="6" orient="horz" pos="2341">
          <p15:clr>
            <a:srgbClr val="A4A3A4"/>
          </p15:clr>
        </p15:guide>
        <p15:guide id="7" orient="horz" pos="2387">
          <p15:clr>
            <a:srgbClr val="A4A3A4"/>
          </p15:clr>
        </p15:guide>
        <p15:guide id="8" orient="horz" pos="2438">
          <p15:clr>
            <a:srgbClr val="A4A3A4"/>
          </p15:clr>
        </p15:guide>
        <p15:guide id="9" pos="4141">
          <p15:clr>
            <a:srgbClr val="A4A3A4"/>
          </p15:clr>
        </p15:guide>
        <p15:guide id="10" pos="3177">
          <p15:clr>
            <a:srgbClr val="A4A3A4"/>
          </p15:clr>
        </p15:guide>
        <p15:guide id="11" pos="3064">
          <p15:clr>
            <a:srgbClr val="A4A3A4"/>
          </p15:clr>
        </p15:guide>
        <p15:guide id="12" pos="2212">
          <p15:clr>
            <a:srgbClr val="A4A3A4"/>
          </p15:clr>
        </p15:guide>
        <p15:guide id="13" pos="2100">
          <p15:clr>
            <a:srgbClr val="A4A3A4"/>
          </p15:clr>
        </p15:guide>
        <p15:guide id="14" pos="4028">
          <p15:clr>
            <a:srgbClr val="A4A3A4"/>
          </p15:clr>
        </p15:guide>
        <p15:guide id="15" pos="5955">
          <p15:clr>
            <a:srgbClr val="A4A3A4"/>
          </p15:clr>
        </p15:guide>
        <p15:guide id="16" pos="286">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3A6B"/>
    <a:srgbClr val="1A3C7B"/>
    <a:srgbClr val="FFFFFF"/>
    <a:srgbClr val="7030A0"/>
    <a:srgbClr val="9966FF"/>
    <a:srgbClr val="FFCC00"/>
    <a:srgbClr val="FC7930"/>
    <a:srgbClr val="00FF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FD0F851-EC5A-4D38-B0AD-8093EC10F338}">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499" autoAdjust="0"/>
    <p:restoredTop sz="93615" autoAdjust="0"/>
  </p:normalViewPr>
  <p:slideViewPr>
    <p:cSldViewPr snapToGrid="0" snapToObjects="1" showGuides="1">
      <p:cViewPr varScale="1">
        <p:scale>
          <a:sx n="85" d="100"/>
          <a:sy n="85" d="100"/>
        </p:scale>
        <p:origin x="1446" y="54"/>
      </p:cViewPr>
      <p:guideLst>
        <p:guide orient="horz" pos="3975"/>
        <p:guide orient="horz" pos="2432"/>
        <p:guide orient="horz" pos="799"/>
        <p:guide orient="horz" pos="572"/>
        <p:guide orient="horz" pos="4091"/>
        <p:guide orient="horz" pos="2341"/>
        <p:guide orient="horz" pos="2387"/>
        <p:guide orient="horz" pos="2438"/>
        <p:guide pos="4141"/>
        <p:guide pos="3177"/>
        <p:guide pos="3064"/>
        <p:guide pos="2212"/>
        <p:guide pos="2100"/>
        <p:guide pos="4028"/>
        <p:guide pos="5955"/>
        <p:guide pos="286"/>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napToObjects="1" showGuides="1">
      <p:cViewPr varScale="1">
        <p:scale>
          <a:sx n="76" d="100"/>
          <a:sy n="76" d="100"/>
        </p:scale>
        <p:origin x="-2130" y="-11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csampath\AppData\Local\Microsoft\Windows\INetCache\Content.Outlook\I5P8P8XI\Copy%20of%20Chris.xlsx" TargetMode="Externa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2616194069168504E-2"/>
          <c:y val="0.21825666502052801"/>
          <c:w val="0.92161563508186695"/>
          <c:h val="0.66113391955539502"/>
        </c:manualLayout>
      </c:layout>
      <c:barChart>
        <c:barDir val="col"/>
        <c:grouping val="clustered"/>
        <c:varyColors val="0"/>
        <c:ser>
          <c:idx val="0"/>
          <c:order val="0"/>
          <c:tx>
            <c:strRef>
              <c:f>'[Copy of Chris.xlsx]Sheet1'!$C$3</c:f>
              <c:strCache>
                <c:ptCount val="1"/>
                <c:pt idx="0">
                  <c:v>Value</c:v>
                </c:pt>
              </c:strCache>
            </c:strRef>
          </c:tx>
          <c:spPr>
            <a:solidFill>
              <a:schemeClr val="tx1"/>
            </a:solidFill>
          </c:spPr>
          <c:invertIfNegative val="0"/>
          <c:cat>
            <c:numRef>
              <c:f>'[Copy of Chris.xlsx]Sheet1'!$B$4:$B$20</c:f>
              <c:numCache>
                <c:formatCode>General</c:formatCode>
                <c:ptCount val="17"/>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numCache>
            </c:numRef>
          </c:cat>
          <c:val>
            <c:numRef>
              <c:f>'[Copy of Chris.xlsx]Sheet1'!$C$4:$C$20</c:f>
              <c:numCache>
                <c:formatCode>0</c:formatCode>
                <c:ptCount val="17"/>
                <c:pt idx="0">
                  <c:v>2.6</c:v>
                </c:pt>
                <c:pt idx="1">
                  <c:v>5.6</c:v>
                </c:pt>
                <c:pt idx="2">
                  <c:v>6.2</c:v>
                </c:pt>
                <c:pt idx="3">
                  <c:v>5.3</c:v>
                </c:pt>
                <c:pt idx="4">
                  <c:v>5.3</c:v>
                </c:pt>
                <c:pt idx="5">
                  <c:v>5.6</c:v>
                </c:pt>
                <c:pt idx="6">
                  <c:v>6.4</c:v>
                </c:pt>
                <c:pt idx="7">
                  <c:v>7.4</c:v>
                </c:pt>
                <c:pt idx="8">
                  <c:v>9.4</c:v>
                </c:pt>
                <c:pt idx="9">
                  <c:v>14</c:v>
                </c:pt>
                <c:pt idx="10">
                  <c:v>12</c:v>
                </c:pt>
                <c:pt idx="11">
                  <c:v>8</c:v>
                </c:pt>
                <c:pt idx="12">
                  <c:v>6</c:v>
                </c:pt>
                <c:pt idx="13">
                  <c:v>3</c:v>
                </c:pt>
                <c:pt idx="14">
                  <c:v>2</c:v>
                </c:pt>
                <c:pt idx="15">
                  <c:v>2</c:v>
                </c:pt>
                <c:pt idx="16">
                  <c:v>2</c:v>
                </c:pt>
              </c:numCache>
            </c:numRef>
          </c:val>
          <c:extLst>
            <c:ext xmlns:c16="http://schemas.microsoft.com/office/drawing/2014/chart" uri="{C3380CC4-5D6E-409C-BE32-E72D297353CC}">
              <c16:uniqueId val="{00000000-3A18-4A22-8821-8E37B8EA3079}"/>
            </c:ext>
          </c:extLst>
        </c:ser>
        <c:dLbls>
          <c:showLegendKey val="0"/>
          <c:showVal val="0"/>
          <c:showCatName val="0"/>
          <c:showSerName val="0"/>
          <c:showPercent val="0"/>
          <c:showBubbleSize val="0"/>
        </c:dLbls>
        <c:gapWidth val="12"/>
        <c:axId val="62181376"/>
        <c:axId val="62182912"/>
      </c:barChart>
      <c:catAx>
        <c:axId val="62181376"/>
        <c:scaling>
          <c:orientation val="minMax"/>
        </c:scaling>
        <c:delete val="0"/>
        <c:axPos val="b"/>
        <c:numFmt formatCode="General" sourceLinked="1"/>
        <c:majorTickMark val="out"/>
        <c:minorTickMark val="none"/>
        <c:tickLblPos val="nextTo"/>
        <c:crossAx val="62182912"/>
        <c:crosses val="autoZero"/>
        <c:auto val="1"/>
        <c:lblAlgn val="ctr"/>
        <c:lblOffset val="100"/>
        <c:noMultiLvlLbl val="0"/>
      </c:catAx>
      <c:valAx>
        <c:axId val="62182912"/>
        <c:scaling>
          <c:orientation val="minMax"/>
        </c:scaling>
        <c:delete val="0"/>
        <c:axPos val="l"/>
        <c:majorGridlines>
          <c:spPr>
            <a:ln>
              <a:noFill/>
            </a:ln>
          </c:spPr>
        </c:majorGridlines>
        <c:numFmt formatCode="0" sourceLinked="1"/>
        <c:majorTickMark val="out"/>
        <c:minorTickMark val="none"/>
        <c:tickLblPos val="nextTo"/>
        <c:txPr>
          <a:bodyPr/>
          <a:lstStyle/>
          <a:p>
            <a:pPr>
              <a:defRPr b="1">
                <a:solidFill>
                  <a:schemeClr val="tx1"/>
                </a:solidFill>
              </a:defRPr>
            </a:pPr>
            <a:endParaRPr lang="en-US"/>
          </a:p>
        </c:txPr>
        <c:crossAx val="62181376"/>
        <c:crosses val="autoZero"/>
        <c:crossBetween val="between"/>
      </c:valAx>
    </c:plotArea>
    <c:plotVisOnly val="1"/>
    <c:dispBlanksAs val="gap"/>
    <c:showDLblsOverMax val="0"/>
  </c:chart>
  <c:spPr>
    <a:ln w="3175"/>
  </c:sp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3720956940546502E-2"/>
          <c:y val="0.27207505518763803"/>
          <c:w val="0.92956679754137395"/>
          <c:h val="0.63410596026490096"/>
        </c:manualLayout>
      </c:layout>
      <c:barChart>
        <c:barDir val="col"/>
        <c:grouping val="clustered"/>
        <c:varyColors val="0"/>
        <c:ser>
          <c:idx val="0"/>
          <c:order val="0"/>
          <c:tx>
            <c:strRef>
              <c:f>Sheet3!$A$2</c:f>
              <c:strCache>
                <c:ptCount val="1"/>
                <c:pt idx="0">
                  <c:v>UK</c:v>
                </c:pt>
              </c:strCache>
            </c:strRef>
          </c:tx>
          <c:spPr>
            <a:solidFill>
              <a:srgbClr val="09527B"/>
            </a:solidFill>
            <a:ln>
              <a:noFill/>
            </a:ln>
            <a:effectLst/>
          </c:spPr>
          <c:invertIfNegative val="0"/>
          <c:cat>
            <c:strRef>
              <c:f>Sheet3!$B$1:$D$1</c:f>
              <c:strCache>
                <c:ptCount val="3"/>
                <c:pt idx="0">
                  <c:v>  Total Market   (Tranche products)</c:v>
                </c:pt>
                <c:pt idx="1">
                  <c:v>Total Market (Continuous products)</c:v>
                </c:pt>
                <c:pt idx="2">
                  <c:v>Total Market</c:v>
                </c:pt>
              </c:strCache>
            </c:strRef>
          </c:cat>
          <c:val>
            <c:numRef>
              <c:f>Sheet3!$B$2:$D$2</c:f>
              <c:numCache>
                <c:formatCode>#,##0.0</c:formatCode>
                <c:ptCount val="3"/>
                <c:pt idx="0">
                  <c:v>16.16</c:v>
                </c:pt>
                <c:pt idx="1">
                  <c:v>6.2830000000000004</c:v>
                </c:pt>
                <c:pt idx="2">
                  <c:v>22.443000000000001</c:v>
                </c:pt>
              </c:numCache>
            </c:numRef>
          </c:val>
          <c:extLst>
            <c:ext xmlns:c16="http://schemas.microsoft.com/office/drawing/2014/chart" uri="{C3380CC4-5D6E-409C-BE32-E72D297353CC}">
              <c16:uniqueId val="{00000000-668B-42A7-9234-31C3A5F36D18}"/>
            </c:ext>
          </c:extLst>
        </c:ser>
        <c:ser>
          <c:idx val="1"/>
          <c:order val="1"/>
          <c:tx>
            <c:strRef>
              <c:f>Sheet3!$A$3</c:f>
              <c:strCache>
                <c:ptCount val="1"/>
                <c:pt idx="0">
                  <c:v>Europe (ex UK)</c:v>
                </c:pt>
              </c:strCache>
            </c:strRef>
          </c:tx>
          <c:spPr>
            <a:solidFill>
              <a:srgbClr val="336499">
                <a:lumMod val="20000"/>
                <a:lumOff val="80000"/>
              </a:srgbClr>
            </a:solidFill>
            <a:ln>
              <a:noFill/>
            </a:ln>
            <a:effectLst/>
          </c:spPr>
          <c:invertIfNegative val="0"/>
          <c:cat>
            <c:strRef>
              <c:f>Sheet3!$B$1:$D$1</c:f>
              <c:strCache>
                <c:ptCount val="3"/>
                <c:pt idx="0">
                  <c:v>  Total Market   (Tranche products)</c:v>
                </c:pt>
                <c:pt idx="1">
                  <c:v>Total Market (Continuous products)</c:v>
                </c:pt>
                <c:pt idx="2">
                  <c:v>Total Market</c:v>
                </c:pt>
              </c:strCache>
            </c:strRef>
          </c:cat>
          <c:val>
            <c:numRef>
              <c:f>Sheet3!$B$3:$D$3</c:f>
              <c:numCache>
                <c:formatCode>#,##0.0</c:formatCode>
                <c:ptCount val="3"/>
                <c:pt idx="0">
                  <c:v>367.40199999999987</c:v>
                </c:pt>
                <c:pt idx="1">
                  <c:v>87.334000000000003</c:v>
                </c:pt>
                <c:pt idx="2">
                  <c:v>454.73599999999988</c:v>
                </c:pt>
              </c:numCache>
            </c:numRef>
          </c:val>
          <c:extLst>
            <c:ext xmlns:c16="http://schemas.microsoft.com/office/drawing/2014/chart" uri="{C3380CC4-5D6E-409C-BE32-E72D297353CC}">
              <c16:uniqueId val="{00000001-668B-42A7-9234-31C3A5F36D18}"/>
            </c:ext>
          </c:extLst>
        </c:ser>
        <c:ser>
          <c:idx val="2"/>
          <c:order val="2"/>
          <c:tx>
            <c:strRef>
              <c:f>Sheet3!$A$4</c:f>
              <c:strCache>
                <c:ptCount val="1"/>
                <c:pt idx="0">
                  <c:v>US (North America)</c:v>
                </c:pt>
              </c:strCache>
            </c:strRef>
          </c:tx>
          <c:spPr>
            <a:solidFill>
              <a:srgbClr val="336499">
                <a:lumMod val="40000"/>
                <a:lumOff val="60000"/>
              </a:srgbClr>
            </a:solidFill>
            <a:ln>
              <a:noFill/>
            </a:ln>
            <a:effectLst/>
          </c:spPr>
          <c:invertIfNegative val="0"/>
          <c:cat>
            <c:strRef>
              <c:f>Sheet3!$B$1:$D$1</c:f>
              <c:strCache>
                <c:ptCount val="3"/>
                <c:pt idx="0">
                  <c:v>  Total Market   (Tranche products)</c:v>
                </c:pt>
                <c:pt idx="1">
                  <c:v>Total Market (Continuous products)</c:v>
                </c:pt>
                <c:pt idx="2">
                  <c:v>Total Market</c:v>
                </c:pt>
              </c:strCache>
            </c:strRef>
          </c:cat>
          <c:val>
            <c:numRef>
              <c:f>Sheet3!$B$4:$D$4</c:f>
              <c:numCache>
                <c:formatCode>#,##0.0</c:formatCode>
                <c:ptCount val="3"/>
                <c:pt idx="0">
                  <c:v>185.18899999999999</c:v>
                </c:pt>
                <c:pt idx="1">
                  <c:v>222.95500000000001</c:v>
                </c:pt>
                <c:pt idx="2">
                  <c:v>408.14400000000001</c:v>
                </c:pt>
              </c:numCache>
            </c:numRef>
          </c:val>
          <c:extLst>
            <c:ext xmlns:c16="http://schemas.microsoft.com/office/drawing/2014/chart" uri="{C3380CC4-5D6E-409C-BE32-E72D297353CC}">
              <c16:uniqueId val="{00000002-668B-42A7-9234-31C3A5F36D18}"/>
            </c:ext>
          </c:extLst>
        </c:ser>
        <c:ser>
          <c:idx val="3"/>
          <c:order val="3"/>
          <c:tx>
            <c:strRef>
              <c:f>Sheet3!$A$5</c:f>
              <c:strCache>
                <c:ptCount val="1"/>
                <c:pt idx="0">
                  <c:v>Asia Pacific</c:v>
                </c:pt>
              </c:strCache>
            </c:strRef>
          </c:tx>
          <c:spPr>
            <a:solidFill>
              <a:srgbClr val="336499">
                <a:lumMod val="60000"/>
                <a:lumOff val="40000"/>
              </a:srgbClr>
            </a:solidFill>
            <a:ln>
              <a:noFill/>
            </a:ln>
            <a:effectLst/>
          </c:spPr>
          <c:invertIfNegative val="0"/>
          <c:cat>
            <c:strRef>
              <c:f>Sheet3!$B$1:$D$1</c:f>
              <c:strCache>
                <c:ptCount val="3"/>
                <c:pt idx="0">
                  <c:v>  Total Market   (Tranche products)</c:v>
                </c:pt>
                <c:pt idx="1">
                  <c:v>Total Market (Continuous products)</c:v>
                </c:pt>
                <c:pt idx="2">
                  <c:v>Total Market</c:v>
                </c:pt>
              </c:strCache>
            </c:strRef>
          </c:cat>
          <c:val>
            <c:numRef>
              <c:f>Sheet3!$B$5:$D$5</c:f>
              <c:numCache>
                <c:formatCode>#,##0.0</c:formatCode>
                <c:ptCount val="3"/>
                <c:pt idx="0">
                  <c:v>203.667</c:v>
                </c:pt>
                <c:pt idx="1">
                  <c:v>423.34100000000001</c:v>
                </c:pt>
                <c:pt idx="2">
                  <c:v>627.00900000000001</c:v>
                </c:pt>
              </c:numCache>
            </c:numRef>
          </c:val>
          <c:extLst>
            <c:ext xmlns:c16="http://schemas.microsoft.com/office/drawing/2014/chart" uri="{C3380CC4-5D6E-409C-BE32-E72D297353CC}">
              <c16:uniqueId val="{00000003-668B-42A7-9234-31C3A5F36D18}"/>
            </c:ext>
          </c:extLst>
        </c:ser>
        <c:dLbls>
          <c:showLegendKey val="0"/>
          <c:showVal val="0"/>
          <c:showCatName val="0"/>
          <c:showSerName val="0"/>
          <c:showPercent val="0"/>
          <c:showBubbleSize val="0"/>
        </c:dLbls>
        <c:gapWidth val="219"/>
        <c:overlap val="-27"/>
        <c:axId val="30881280"/>
        <c:axId val="30882816"/>
        <c:extLst>
          <c:ext xmlns:c15="http://schemas.microsoft.com/office/drawing/2012/chart" uri="{02D57815-91ED-43cb-92C2-25804820EDAC}">
            <c15:filteredBarSeries>
              <c15:ser>
                <c:idx val="4"/>
                <c:order val="4"/>
                <c:tx>
                  <c:strRef>
                    <c:extLst>
                      <c:ext uri="{02D57815-91ED-43cb-92C2-25804820EDAC}">
                        <c15:formulaRef>
                          <c15:sqref>Sheet3!$A$6</c15:sqref>
                        </c15:formulaRef>
                      </c:ext>
                    </c:extLst>
                    <c:strCache>
                      <c:ptCount val="1"/>
                      <c:pt idx="0">
                        <c:v>Total</c:v>
                      </c:pt>
                    </c:strCache>
                  </c:strRef>
                </c:tx>
                <c:spPr>
                  <a:solidFill>
                    <a:schemeClr val="accent5"/>
                  </a:solidFill>
                  <a:ln>
                    <a:noFill/>
                  </a:ln>
                  <a:effectLst/>
                </c:spPr>
                <c:invertIfNegative val="0"/>
                <c:cat>
                  <c:strRef>
                    <c:extLst>
                      <c:ext uri="{02D57815-91ED-43cb-92C2-25804820EDAC}">
                        <c15:formulaRef>
                          <c15:sqref>Sheet3!$B$1:$D$1</c15:sqref>
                        </c15:formulaRef>
                      </c:ext>
                    </c:extLst>
                    <c:strCache>
                      <c:ptCount val="3"/>
                      <c:pt idx="0">
                        <c:v>  Total Market   (Tranche products)</c:v>
                      </c:pt>
                      <c:pt idx="1">
                        <c:v>Total Market (Continuous products)</c:v>
                      </c:pt>
                      <c:pt idx="2">
                        <c:v>Total Market</c:v>
                      </c:pt>
                    </c:strCache>
                  </c:strRef>
                </c:cat>
                <c:val>
                  <c:numRef>
                    <c:extLst>
                      <c:ext uri="{02D57815-91ED-43cb-92C2-25804820EDAC}">
                        <c15:formulaRef>
                          <c15:sqref>Sheet3!$B$6:$D$6</c15:sqref>
                        </c15:formulaRef>
                      </c:ext>
                    </c:extLst>
                    <c:numCache>
                      <c:formatCode>#,##0.0</c:formatCode>
                      <c:ptCount val="3"/>
                      <c:pt idx="0">
                        <c:v>772.41800000000001</c:v>
                      </c:pt>
                      <c:pt idx="1">
                        <c:v>739.91300000000001</c:v>
                      </c:pt>
                      <c:pt idx="2">
                        <c:v>1512.3320000000001</c:v>
                      </c:pt>
                    </c:numCache>
                  </c:numRef>
                </c:val>
                <c:extLst>
                  <c:ext xmlns:c16="http://schemas.microsoft.com/office/drawing/2014/chart" uri="{C3380CC4-5D6E-409C-BE32-E72D297353CC}">
                    <c16:uniqueId val="{00000004-668B-42A7-9234-31C3A5F36D18}"/>
                  </c:ext>
                </c:extLst>
              </c15:ser>
            </c15:filteredBarSeries>
          </c:ext>
        </c:extLst>
      </c:barChart>
      <c:catAx>
        <c:axId val="30881280"/>
        <c:scaling>
          <c:orientation val="minMax"/>
        </c:scaling>
        <c:delete val="1"/>
        <c:axPos val="b"/>
        <c:numFmt formatCode="General" sourceLinked="1"/>
        <c:majorTickMark val="none"/>
        <c:minorTickMark val="none"/>
        <c:tickLblPos val="nextTo"/>
        <c:crossAx val="30882816"/>
        <c:crosses val="autoZero"/>
        <c:auto val="1"/>
        <c:lblAlgn val="ctr"/>
        <c:lblOffset val="100"/>
        <c:noMultiLvlLbl val="0"/>
      </c:catAx>
      <c:valAx>
        <c:axId val="30882816"/>
        <c:scaling>
          <c:orientation val="minMax"/>
        </c:scaling>
        <c:delete val="0"/>
        <c:axPos val="l"/>
        <c:majorGridlines>
          <c:spPr>
            <a:ln w="9525" cap="flat" cmpd="sng" algn="ctr">
              <a:no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0D3A6B"/>
                </a:solidFill>
                <a:latin typeface="+mn-lt"/>
                <a:ea typeface="+mn-ea"/>
                <a:cs typeface="+mn-cs"/>
              </a:defRPr>
            </a:pPr>
            <a:endParaRPr lang="en-US"/>
          </a:p>
        </c:txPr>
        <c:crossAx val="30881280"/>
        <c:crosses val="autoZero"/>
        <c:crossBetween val="between"/>
      </c:valAx>
      <c:spPr>
        <a:noFill/>
        <a:ln>
          <a:noFill/>
        </a:ln>
        <a:effectLst/>
      </c:spPr>
    </c:plotArea>
    <c:plotVisOnly val="1"/>
    <c:dispBlanksAs val="gap"/>
    <c:showDLblsOverMax val="0"/>
  </c:chart>
  <c:spPr>
    <a:ln>
      <a:noFill/>
    </a:ln>
    <a:effectLst>
      <a:outerShdw blurRad="50800" dist="50800" dir="5400000" algn="ctr" rotWithShape="0">
        <a:srgbClr val="FFFFFF"/>
      </a:outerShdw>
    </a:effectLst>
  </c:spPr>
  <c:txPr>
    <a:bodyPr/>
    <a:lstStyle/>
    <a:p>
      <a:pPr>
        <a:defRPr/>
      </a:pPr>
      <a:endParaRPr lang="en-US"/>
    </a:p>
  </c:txPr>
  <c:externalData r:id="rId2">
    <c:autoUpdate val="0"/>
  </c:externalData>
</c:chartSpace>
</file>

<file path=ppt/drawings/drawing1.xml><?xml version="1.0" encoding="utf-8"?>
<c:userShapes xmlns:c="http://schemas.openxmlformats.org/drawingml/2006/chart">
  <cdr:relSizeAnchor xmlns:cdr="http://schemas.openxmlformats.org/drawingml/2006/chartDrawing">
    <cdr:from>
      <cdr:x>0</cdr:x>
      <cdr:y>0</cdr:y>
    </cdr:from>
    <cdr:to>
      <cdr:x>1</cdr:x>
      <cdr:y>1</cdr:y>
    </cdr:to>
    <cdr:sp macro="" textlink="">
      <cdr:nvSpPr>
        <cdr:cNvPr id="10" name="Rectangle 9"/>
        <cdr:cNvSpPr/>
      </cdr:nvSpPr>
      <cdr:spPr bwMode="auto">
        <a:xfrm xmlns:a="http://schemas.openxmlformats.org/drawingml/2006/main">
          <a:off x="-17780" y="0"/>
          <a:ext cx="8856979" cy="271342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a:outerShdw blurRad="50800" dist="38100" dir="2700000" algn="tl" rotWithShape="0">
            <a:prstClr val="black">
              <a:alpha val="40000"/>
            </a:prstClr>
          </a:outerShdw>
        </a:effectLst>
      </cdr:spPr>
      <cdr:txBody>
        <a:bodyPr xmlns:a="http://schemas.openxmlformats.org/drawingml/2006/main" vertOverflow="clip" lIns="0" tIns="0" rIns="0" bIns="0" rtlCol="0" anchor="ctr"/>
        <a:lstStyle xmlns:a="http://schemas.openxmlformats.org/drawingml/2006/main"/>
        <a:p xmlns:a="http://schemas.openxmlformats.org/drawingml/2006/main">
          <a:endParaRPr lang="en-US"/>
        </a:p>
      </cdr:txBody>
    </cdr:sp>
  </cdr:relSizeAnchor>
  <cdr:relSizeAnchor xmlns:cdr="http://schemas.openxmlformats.org/drawingml/2006/chartDrawing">
    <cdr:from>
      <cdr:x>0.66442</cdr:x>
      <cdr:y>0.39361</cdr:y>
    </cdr:from>
    <cdr:to>
      <cdr:x>0.70761</cdr:x>
      <cdr:y>0.52972</cdr:y>
    </cdr:to>
    <cdr:sp macro="" textlink="">
      <cdr:nvSpPr>
        <cdr:cNvPr id="3" name="TextBox 2"/>
        <cdr:cNvSpPr txBox="1"/>
      </cdr:nvSpPr>
      <cdr:spPr>
        <a:xfrm xmlns:a="http://schemas.openxmlformats.org/drawingml/2006/main">
          <a:off x="5872901" y="1068020"/>
          <a:ext cx="381765" cy="369323"/>
        </a:xfrm>
        <a:prstGeom xmlns:a="http://schemas.openxmlformats.org/drawingml/2006/main" prst="rect">
          <a:avLst/>
        </a:prstGeom>
        <a:noFill xmlns:a="http://schemas.openxmlformats.org/drawingml/2006/main"/>
      </cdr:spPr>
      <cdr:txBody>
        <a:bodyPr xmlns:a="http://schemas.openxmlformats.org/drawingml/2006/main" vertOverflow="clip" vert="horz" wrap="square" lIns="0" tIns="0" rIns="0" bIns="0" rtlCol="0" anchor="ctr" anchorCtr="1">
          <a:spAutoFit/>
        </a:bodyPr>
        <a:lstStyle xmlns:a="http://schemas.openxmlformats.org/drawingml/2006/main"/>
        <a:p xmlns:a="http://schemas.openxmlformats.org/drawingml/2006/main">
          <a:pPr algn="ctr"/>
          <a:r>
            <a:rPr lang="en-US" sz="600" b="1" dirty="0">
              <a:solidFill>
                <a:schemeClr val="tx1"/>
              </a:solidFill>
            </a:rPr>
            <a:t>990</a:t>
          </a:r>
        </a:p>
        <a:p xmlns:a="http://schemas.openxmlformats.org/drawingml/2006/main">
          <a:pPr algn="ctr"/>
          <a:r>
            <a:rPr lang="en-US" sz="600" b="1" dirty="0">
              <a:solidFill>
                <a:schemeClr val="tx1"/>
              </a:solidFill>
            </a:rPr>
            <a:t>Products</a:t>
          </a:r>
        </a:p>
        <a:p xmlns:a="http://schemas.openxmlformats.org/drawingml/2006/main">
          <a:pPr algn="ctr"/>
          <a:r>
            <a:rPr lang="en-US" sz="600" b="1" dirty="0">
              <a:solidFill>
                <a:schemeClr val="tx1"/>
              </a:solidFill>
            </a:rPr>
            <a:t>54</a:t>
          </a:r>
        </a:p>
        <a:p xmlns:a="http://schemas.openxmlformats.org/drawingml/2006/main">
          <a:pPr algn="ctr"/>
          <a:r>
            <a:rPr lang="en-US" sz="600" b="1" dirty="0">
              <a:solidFill>
                <a:schemeClr val="tx1"/>
              </a:solidFill>
            </a:rPr>
            <a:t>Providers</a:t>
          </a:r>
        </a:p>
      </cdr:txBody>
    </cdr:sp>
  </cdr:relSizeAnchor>
  <cdr:relSizeAnchor xmlns:cdr="http://schemas.openxmlformats.org/drawingml/2006/chartDrawing">
    <cdr:from>
      <cdr:x>0.72322</cdr:x>
      <cdr:y>0.47473</cdr:y>
    </cdr:from>
    <cdr:to>
      <cdr:x>0.76348</cdr:x>
      <cdr:y>0.61084</cdr:y>
    </cdr:to>
    <cdr:sp macro="" textlink="">
      <cdr:nvSpPr>
        <cdr:cNvPr id="4" name="TextBox 1"/>
        <cdr:cNvSpPr txBox="1"/>
      </cdr:nvSpPr>
      <cdr:spPr>
        <a:xfrm xmlns:a="http://schemas.openxmlformats.org/drawingml/2006/main">
          <a:off x="6392655" y="1288130"/>
          <a:ext cx="355866" cy="369323"/>
        </a:xfrm>
        <a:prstGeom xmlns:a="http://schemas.openxmlformats.org/drawingml/2006/main" prst="rect">
          <a:avLst/>
        </a:prstGeom>
        <a:noFill xmlns:a="http://schemas.openxmlformats.org/drawingml/2006/main"/>
      </cdr:spPr>
      <cdr:txBody>
        <a:bodyPr xmlns:a="http://schemas.openxmlformats.org/drawingml/2006/main" vert="horz" wrap="none" lIns="0" tIns="0" rIns="0" bIns="0" rtlCol="0" anchor="ctr" anchorCtr="1">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600" b="1" dirty="0">
              <a:solidFill>
                <a:schemeClr val="tx1"/>
              </a:solidFill>
            </a:rPr>
            <a:t>746</a:t>
          </a:r>
        </a:p>
        <a:p xmlns:a="http://schemas.openxmlformats.org/drawingml/2006/main">
          <a:pPr algn="ctr"/>
          <a:r>
            <a:rPr lang="en-US" sz="600" b="1" dirty="0">
              <a:solidFill>
                <a:schemeClr val="tx1"/>
              </a:solidFill>
            </a:rPr>
            <a:t>Products</a:t>
          </a:r>
        </a:p>
        <a:p xmlns:a="http://schemas.openxmlformats.org/drawingml/2006/main">
          <a:pPr algn="ctr"/>
          <a:r>
            <a:rPr lang="en-US" sz="600" b="1" dirty="0">
              <a:solidFill>
                <a:schemeClr val="tx1"/>
              </a:solidFill>
            </a:rPr>
            <a:t>47 </a:t>
          </a:r>
        </a:p>
        <a:p xmlns:a="http://schemas.openxmlformats.org/drawingml/2006/main">
          <a:pPr algn="ctr"/>
          <a:r>
            <a:rPr lang="en-US" sz="600" b="1" dirty="0">
              <a:solidFill>
                <a:schemeClr val="tx1"/>
              </a:solidFill>
            </a:rPr>
            <a:t>Providers</a:t>
          </a:r>
        </a:p>
      </cdr:txBody>
    </cdr:sp>
  </cdr:relSizeAnchor>
  <cdr:relSizeAnchor xmlns:cdr="http://schemas.openxmlformats.org/drawingml/2006/chartDrawing">
    <cdr:from>
      <cdr:x>0.8285</cdr:x>
      <cdr:y>0.65777</cdr:y>
    </cdr:from>
    <cdr:to>
      <cdr:x>0.86876</cdr:x>
      <cdr:y>0.79388</cdr:y>
    </cdr:to>
    <cdr:sp macro="" textlink="">
      <cdr:nvSpPr>
        <cdr:cNvPr id="5" name="TextBox 1"/>
        <cdr:cNvSpPr txBox="1"/>
      </cdr:nvSpPr>
      <cdr:spPr>
        <a:xfrm xmlns:a="http://schemas.openxmlformats.org/drawingml/2006/main">
          <a:off x="7323243" y="1784810"/>
          <a:ext cx="355866" cy="369323"/>
        </a:xfrm>
        <a:prstGeom xmlns:a="http://schemas.openxmlformats.org/drawingml/2006/main" prst="rect">
          <a:avLst/>
        </a:prstGeom>
        <a:noFill xmlns:a="http://schemas.openxmlformats.org/drawingml/2006/main"/>
      </cdr:spPr>
      <cdr:txBody>
        <a:bodyPr xmlns:a="http://schemas.openxmlformats.org/drawingml/2006/main" vert="horz" wrap="none" lIns="0" tIns="0" rIns="0" bIns="0" rtlCol="0" anchor="ctr" anchorCtr="1">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600" b="1" dirty="0">
              <a:solidFill>
                <a:schemeClr val="tx1"/>
              </a:solidFill>
            </a:rPr>
            <a:t>457</a:t>
          </a:r>
        </a:p>
        <a:p xmlns:a="http://schemas.openxmlformats.org/drawingml/2006/main">
          <a:pPr algn="ctr"/>
          <a:r>
            <a:rPr lang="en-US" sz="600" b="1" dirty="0">
              <a:solidFill>
                <a:schemeClr val="tx1"/>
              </a:solidFill>
            </a:rPr>
            <a:t>Products</a:t>
          </a:r>
        </a:p>
        <a:p xmlns:a="http://schemas.openxmlformats.org/drawingml/2006/main">
          <a:pPr algn="ctr"/>
          <a:r>
            <a:rPr lang="en-US" sz="600" b="1" dirty="0">
              <a:solidFill>
                <a:schemeClr val="tx1"/>
              </a:solidFill>
            </a:rPr>
            <a:t>16 </a:t>
          </a:r>
        </a:p>
        <a:p xmlns:a="http://schemas.openxmlformats.org/drawingml/2006/main">
          <a:pPr algn="ctr"/>
          <a:r>
            <a:rPr lang="en-US" sz="600" b="1" dirty="0">
              <a:solidFill>
                <a:schemeClr val="tx1"/>
              </a:solidFill>
            </a:rPr>
            <a:t>Providers</a:t>
          </a:r>
        </a:p>
      </cdr:txBody>
    </cdr:sp>
  </cdr:relSizeAnchor>
  <cdr:relSizeAnchor xmlns:cdr="http://schemas.openxmlformats.org/drawingml/2006/chartDrawing">
    <cdr:from>
      <cdr:x>0.77322</cdr:x>
      <cdr:y>0.60787</cdr:y>
    </cdr:from>
    <cdr:to>
      <cdr:x>0.81348</cdr:x>
      <cdr:y>0.74398</cdr:y>
    </cdr:to>
    <cdr:sp macro="" textlink="">
      <cdr:nvSpPr>
        <cdr:cNvPr id="6" name="TextBox 1"/>
        <cdr:cNvSpPr txBox="1"/>
      </cdr:nvSpPr>
      <cdr:spPr>
        <a:xfrm xmlns:a="http://schemas.openxmlformats.org/drawingml/2006/main">
          <a:off x="6834646" y="1649420"/>
          <a:ext cx="355866" cy="369323"/>
        </a:xfrm>
        <a:prstGeom xmlns:a="http://schemas.openxmlformats.org/drawingml/2006/main" prst="rect">
          <a:avLst/>
        </a:prstGeom>
        <a:noFill xmlns:a="http://schemas.openxmlformats.org/drawingml/2006/main"/>
      </cdr:spPr>
      <cdr:txBody>
        <a:bodyPr xmlns:a="http://schemas.openxmlformats.org/drawingml/2006/main" vert="horz" wrap="none" lIns="0" tIns="0" rIns="0" bIns="0" rtlCol="0" anchor="ctr" anchorCtr="1">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600" b="1" dirty="0">
              <a:solidFill>
                <a:schemeClr val="tx1"/>
              </a:solidFill>
            </a:rPr>
            <a:t>555</a:t>
          </a:r>
        </a:p>
        <a:p xmlns:a="http://schemas.openxmlformats.org/drawingml/2006/main">
          <a:pPr algn="ctr"/>
          <a:r>
            <a:rPr lang="en-US" sz="600" b="1" dirty="0">
              <a:solidFill>
                <a:schemeClr val="tx1"/>
              </a:solidFill>
            </a:rPr>
            <a:t>Products</a:t>
          </a:r>
        </a:p>
        <a:p xmlns:a="http://schemas.openxmlformats.org/drawingml/2006/main">
          <a:pPr algn="ctr"/>
          <a:r>
            <a:rPr lang="en-US" sz="600" b="1" dirty="0">
              <a:solidFill>
                <a:schemeClr val="tx1"/>
              </a:solidFill>
            </a:rPr>
            <a:t>27 </a:t>
          </a:r>
        </a:p>
        <a:p xmlns:a="http://schemas.openxmlformats.org/drawingml/2006/main">
          <a:pPr algn="ctr"/>
          <a:r>
            <a:rPr lang="en-US" sz="600" b="1" dirty="0">
              <a:solidFill>
                <a:schemeClr val="tx1"/>
              </a:solidFill>
            </a:rPr>
            <a:t>Providers</a:t>
          </a:r>
        </a:p>
      </cdr:txBody>
    </cdr:sp>
  </cdr:relSizeAnchor>
  <cdr:relSizeAnchor xmlns:cdr="http://schemas.openxmlformats.org/drawingml/2006/chartDrawing">
    <cdr:from>
      <cdr:x>0.93349</cdr:x>
      <cdr:y>0.65663</cdr:y>
    </cdr:from>
    <cdr:to>
      <cdr:x>0.97884</cdr:x>
      <cdr:y>0.79274</cdr:y>
    </cdr:to>
    <cdr:sp macro="" textlink="">
      <cdr:nvSpPr>
        <cdr:cNvPr id="7" name="TextBox 1"/>
        <cdr:cNvSpPr txBox="1"/>
      </cdr:nvSpPr>
      <cdr:spPr>
        <a:xfrm xmlns:a="http://schemas.openxmlformats.org/drawingml/2006/main">
          <a:off x="8251301" y="1781704"/>
          <a:ext cx="400902" cy="369323"/>
        </a:xfrm>
        <a:prstGeom xmlns:a="http://schemas.openxmlformats.org/drawingml/2006/main" prst="rect">
          <a:avLst/>
        </a:prstGeom>
        <a:noFill xmlns:a="http://schemas.openxmlformats.org/drawingml/2006/main"/>
      </cdr:spPr>
      <cdr:txBody>
        <a:bodyPr xmlns:a="http://schemas.openxmlformats.org/drawingml/2006/main" vert="horz" wrap="square" lIns="0" tIns="0" rIns="0" bIns="0" rtlCol="0" anchor="ctr" anchorCtr="1">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600" b="1" dirty="0">
              <a:solidFill>
                <a:schemeClr val="tx1"/>
              </a:solidFill>
            </a:rPr>
            <a:t>396</a:t>
          </a:r>
        </a:p>
        <a:p xmlns:a="http://schemas.openxmlformats.org/drawingml/2006/main">
          <a:pPr algn="ctr"/>
          <a:r>
            <a:rPr lang="en-US" sz="600" b="1" dirty="0">
              <a:solidFill>
                <a:schemeClr val="tx1"/>
              </a:solidFill>
            </a:rPr>
            <a:t>Products</a:t>
          </a:r>
        </a:p>
        <a:p xmlns:a="http://schemas.openxmlformats.org/drawingml/2006/main">
          <a:pPr algn="ctr"/>
          <a:r>
            <a:rPr lang="en-US" sz="600" b="1" dirty="0">
              <a:solidFill>
                <a:schemeClr val="tx1"/>
              </a:solidFill>
            </a:rPr>
            <a:t>13 </a:t>
          </a:r>
        </a:p>
        <a:p xmlns:a="http://schemas.openxmlformats.org/drawingml/2006/main">
          <a:pPr algn="ctr"/>
          <a:r>
            <a:rPr lang="en-US" sz="600" b="1" dirty="0">
              <a:solidFill>
                <a:schemeClr val="tx1"/>
              </a:solidFill>
            </a:rPr>
            <a:t>Providers</a:t>
          </a:r>
        </a:p>
      </cdr:txBody>
    </cdr:sp>
  </cdr:relSizeAnchor>
  <cdr:relSizeAnchor xmlns:cdr="http://schemas.openxmlformats.org/drawingml/2006/chartDrawing">
    <cdr:from>
      <cdr:x>0.8808</cdr:x>
      <cdr:y>0.65088</cdr:y>
    </cdr:from>
    <cdr:to>
      <cdr:x>0.92106</cdr:x>
      <cdr:y>0.787</cdr:y>
    </cdr:to>
    <cdr:sp macro="" textlink="">
      <cdr:nvSpPr>
        <cdr:cNvPr id="9" name="TextBox 1"/>
        <cdr:cNvSpPr txBox="1"/>
      </cdr:nvSpPr>
      <cdr:spPr>
        <a:xfrm xmlns:a="http://schemas.openxmlformats.org/drawingml/2006/main">
          <a:off x="7785533" y="1766106"/>
          <a:ext cx="355866" cy="369351"/>
        </a:xfrm>
        <a:prstGeom xmlns:a="http://schemas.openxmlformats.org/drawingml/2006/main" prst="rect">
          <a:avLst/>
        </a:prstGeom>
        <a:noFill xmlns:a="http://schemas.openxmlformats.org/drawingml/2006/main"/>
      </cdr:spPr>
      <cdr:txBody>
        <a:bodyPr xmlns:a="http://schemas.openxmlformats.org/drawingml/2006/main" vert="horz" wrap="none" lIns="0" tIns="0" rIns="0" bIns="0" rtlCol="0" anchor="ctr" anchorCtr="1">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600" b="1" dirty="0">
              <a:solidFill>
                <a:schemeClr val="tx1"/>
              </a:solidFill>
            </a:rPr>
            <a:t>338</a:t>
          </a:r>
        </a:p>
        <a:p xmlns:a="http://schemas.openxmlformats.org/drawingml/2006/main">
          <a:pPr algn="ctr"/>
          <a:r>
            <a:rPr lang="en-US" sz="600" b="1" dirty="0">
              <a:solidFill>
                <a:schemeClr val="tx1"/>
              </a:solidFill>
            </a:rPr>
            <a:t>Products</a:t>
          </a:r>
        </a:p>
        <a:p xmlns:a="http://schemas.openxmlformats.org/drawingml/2006/main">
          <a:pPr algn="ctr"/>
          <a:r>
            <a:rPr lang="en-US" sz="600" b="1" dirty="0">
              <a:solidFill>
                <a:schemeClr val="tx1"/>
              </a:solidFill>
            </a:rPr>
            <a:t>15 </a:t>
          </a:r>
        </a:p>
        <a:p xmlns:a="http://schemas.openxmlformats.org/drawingml/2006/main">
          <a:pPr algn="ctr"/>
          <a:r>
            <a:rPr lang="en-US" sz="600" b="1" dirty="0">
              <a:solidFill>
                <a:schemeClr val="tx1"/>
              </a:solidFill>
            </a:rPr>
            <a:t>Providers</a:t>
          </a:r>
        </a:p>
      </cdr:txBody>
    </cdr:sp>
  </cdr:relSizeAnchor>
  <cdr:relSizeAnchor xmlns:cdr="http://schemas.openxmlformats.org/drawingml/2006/chartDrawing">
    <cdr:from>
      <cdr:x>0.12189</cdr:x>
      <cdr:y>0.50575</cdr:y>
    </cdr:from>
    <cdr:to>
      <cdr:x>0.16215</cdr:x>
      <cdr:y>0.64186</cdr:y>
    </cdr:to>
    <cdr:sp macro="" textlink="">
      <cdr:nvSpPr>
        <cdr:cNvPr id="11" name="TextBox 1"/>
        <cdr:cNvSpPr txBox="1"/>
      </cdr:nvSpPr>
      <cdr:spPr>
        <a:xfrm xmlns:a="http://schemas.openxmlformats.org/drawingml/2006/main">
          <a:off x="1077413" y="1372300"/>
          <a:ext cx="355866" cy="369324"/>
        </a:xfrm>
        <a:prstGeom xmlns:a="http://schemas.openxmlformats.org/drawingml/2006/main" prst="rect">
          <a:avLst/>
        </a:prstGeom>
        <a:noFill xmlns:a="http://schemas.openxmlformats.org/drawingml/2006/main"/>
      </cdr:spPr>
      <cdr:txBody>
        <a:bodyPr xmlns:a="http://schemas.openxmlformats.org/drawingml/2006/main" vert="horz" wrap="none" lIns="0" tIns="0" rIns="0" bIns="0" rtlCol="0" anchor="ctr" anchorCtr="1">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600" b="1" dirty="0">
              <a:solidFill>
                <a:schemeClr val="tx1"/>
              </a:solidFill>
            </a:rPr>
            <a:t>261</a:t>
          </a:r>
        </a:p>
        <a:p xmlns:a="http://schemas.openxmlformats.org/drawingml/2006/main">
          <a:pPr algn="ctr"/>
          <a:r>
            <a:rPr lang="en-US" sz="600" b="1" dirty="0">
              <a:solidFill>
                <a:schemeClr val="tx1"/>
              </a:solidFill>
            </a:rPr>
            <a:t>Products</a:t>
          </a:r>
        </a:p>
        <a:p xmlns:a="http://schemas.openxmlformats.org/drawingml/2006/main">
          <a:pPr algn="ctr"/>
          <a:r>
            <a:rPr lang="en-US" sz="600" b="1" dirty="0">
              <a:solidFill>
                <a:schemeClr val="tx1"/>
              </a:solidFill>
            </a:rPr>
            <a:t>38</a:t>
          </a:r>
        </a:p>
        <a:p xmlns:a="http://schemas.openxmlformats.org/drawingml/2006/main">
          <a:pPr algn="ctr"/>
          <a:r>
            <a:rPr lang="en-US" sz="600" b="1" dirty="0">
              <a:solidFill>
                <a:schemeClr val="tx1"/>
              </a:solidFill>
            </a:rPr>
            <a:t>Providers</a:t>
          </a:r>
        </a:p>
      </cdr:txBody>
    </cdr:sp>
  </cdr:relSizeAnchor>
  <cdr:relSizeAnchor xmlns:cdr="http://schemas.openxmlformats.org/drawingml/2006/chartDrawing">
    <cdr:from>
      <cdr:x>0.17935</cdr:x>
      <cdr:y>0.47525</cdr:y>
    </cdr:from>
    <cdr:to>
      <cdr:x>0.21961</cdr:x>
      <cdr:y>0.61137</cdr:y>
    </cdr:to>
    <cdr:sp macro="" textlink="">
      <cdr:nvSpPr>
        <cdr:cNvPr id="12" name="TextBox 1"/>
        <cdr:cNvSpPr txBox="1"/>
      </cdr:nvSpPr>
      <cdr:spPr>
        <a:xfrm xmlns:a="http://schemas.openxmlformats.org/drawingml/2006/main">
          <a:off x="1585319" y="1289561"/>
          <a:ext cx="355867" cy="369351"/>
        </a:xfrm>
        <a:prstGeom xmlns:a="http://schemas.openxmlformats.org/drawingml/2006/main" prst="rect">
          <a:avLst/>
        </a:prstGeom>
        <a:noFill xmlns:a="http://schemas.openxmlformats.org/drawingml/2006/main"/>
      </cdr:spPr>
      <cdr:txBody>
        <a:bodyPr xmlns:a="http://schemas.openxmlformats.org/drawingml/2006/main" vert="horz" wrap="none" lIns="0" tIns="0" rIns="0" bIns="0" rtlCol="0" anchor="ctr" anchorCtr="1">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600" b="1" dirty="0">
              <a:solidFill>
                <a:schemeClr val="tx1"/>
              </a:solidFill>
            </a:rPr>
            <a:t>308</a:t>
          </a:r>
        </a:p>
        <a:p xmlns:a="http://schemas.openxmlformats.org/drawingml/2006/main">
          <a:pPr algn="ctr"/>
          <a:r>
            <a:rPr lang="en-US" sz="600" b="1" dirty="0">
              <a:solidFill>
                <a:schemeClr val="tx1"/>
              </a:solidFill>
            </a:rPr>
            <a:t>Products</a:t>
          </a:r>
        </a:p>
        <a:p xmlns:a="http://schemas.openxmlformats.org/drawingml/2006/main">
          <a:pPr algn="ctr"/>
          <a:r>
            <a:rPr lang="en-US" sz="600" b="1" dirty="0">
              <a:solidFill>
                <a:schemeClr val="tx1"/>
              </a:solidFill>
            </a:rPr>
            <a:t>47 </a:t>
          </a:r>
        </a:p>
        <a:p xmlns:a="http://schemas.openxmlformats.org/drawingml/2006/main">
          <a:pPr algn="ctr"/>
          <a:r>
            <a:rPr lang="en-US" sz="600" b="1" dirty="0">
              <a:solidFill>
                <a:schemeClr val="tx1"/>
              </a:solidFill>
            </a:rPr>
            <a:t>Providers</a:t>
          </a:r>
        </a:p>
      </cdr:txBody>
    </cdr:sp>
  </cdr:relSizeAnchor>
  <cdr:relSizeAnchor xmlns:cdr="http://schemas.openxmlformats.org/drawingml/2006/chartDrawing">
    <cdr:from>
      <cdr:x>0.23367</cdr:x>
      <cdr:y>0.51136</cdr:y>
    </cdr:from>
    <cdr:to>
      <cdr:x>0.27393</cdr:x>
      <cdr:y>0.64747</cdr:y>
    </cdr:to>
    <cdr:sp macro="" textlink="">
      <cdr:nvSpPr>
        <cdr:cNvPr id="13" name="TextBox 1"/>
        <cdr:cNvSpPr txBox="1"/>
      </cdr:nvSpPr>
      <cdr:spPr>
        <a:xfrm xmlns:a="http://schemas.openxmlformats.org/drawingml/2006/main">
          <a:off x="2065431" y="1387540"/>
          <a:ext cx="355866" cy="369324"/>
        </a:xfrm>
        <a:prstGeom xmlns:a="http://schemas.openxmlformats.org/drawingml/2006/main" prst="rect">
          <a:avLst/>
        </a:prstGeom>
        <a:noFill xmlns:a="http://schemas.openxmlformats.org/drawingml/2006/main"/>
      </cdr:spPr>
      <cdr:txBody>
        <a:bodyPr xmlns:a="http://schemas.openxmlformats.org/drawingml/2006/main" vert="horz" wrap="none" lIns="0" tIns="0" rIns="0" bIns="0" rtlCol="0" anchor="ctr" anchorCtr="1">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600" b="1" dirty="0">
              <a:solidFill>
                <a:schemeClr val="tx1"/>
              </a:solidFill>
            </a:rPr>
            <a:t>535</a:t>
          </a:r>
        </a:p>
        <a:p xmlns:a="http://schemas.openxmlformats.org/drawingml/2006/main">
          <a:pPr algn="ctr"/>
          <a:r>
            <a:rPr lang="en-US" sz="600" b="1" dirty="0">
              <a:solidFill>
                <a:schemeClr val="tx1"/>
              </a:solidFill>
            </a:rPr>
            <a:t>Products</a:t>
          </a:r>
        </a:p>
        <a:p xmlns:a="http://schemas.openxmlformats.org/drawingml/2006/main">
          <a:pPr algn="ctr"/>
          <a:r>
            <a:rPr lang="en-US" sz="600" b="1" dirty="0">
              <a:solidFill>
                <a:schemeClr val="tx1"/>
              </a:solidFill>
            </a:rPr>
            <a:t>56 </a:t>
          </a:r>
        </a:p>
        <a:p xmlns:a="http://schemas.openxmlformats.org/drawingml/2006/main">
          <a:pPr algn="ctr"/>
          <a:r>
            <a:rPr lang="en-US" sz="600" b="1" dirty="0">
              <a:solidFill>
                <a:schemeClr val="tx1"/>
              </a:solidFill>
            </a:rPr>
            <a:t>Providers</a:t>
          </a:r>
        </a:p>
      </cdr:txBody>
    </cdr:sp>
  </cdr:relSizeAnchor>
  <cdr:relSizeAnchor xmlns:cdr="http://schemas.openxmlformats.org/drawingml/2006/chartDrawing">
    <cdr:from>
      <cdr:x>0.28539</cdr:x>
      <cdr:y>0.50294</cdr:y>
    </cdr:from>
    <cdr:to>
      <cdr:x>0.32565</cdr:x>
      <cdr:y>0.63905</cdr:y>
    </cdr:to>
    <cdr:sp macro="" textlink="">
      <cdr:nvSpPr>
        <cdr:cNvPr id="14" name="TextBox 1"/>
        <cdr:cNvSpPr txBox="1"/>
      </cdr:nvSpPr>
      <cdr:spPr>
        <a:xfrm xmlns:a="http://schemas.openxmlformats.org/drawingml/2006/main">
          <a:off x="2522576" y="1364680"/>
          <a:ext cx="355866" cy="369324"/>
        </a:xfrm>
        <a:prstGeom xmlns:a="http://schemas.openxmlformats.org/drawingml/2006/main" prst="rect">
          <a:avLst/>
        </a:prstGeom>
        <a:noFill xmlns:a="http://schemas.openxmlformats.org/drawingml/2006/main"/>
      </cdr:spPr>
      <cdr:txBody>
        <a:bodyPr xmlns:a="http://schemas.openxmlformats.org/drawingml/2006/main" vert="horz" wrap="none" lIns="0" tIns="0" rIns="0" bIns="0" rtlCol="0" anchor="ctr" anchorCtr="1">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600" b="1" dirty="0">
              <a:solidFill>
                <a:schemeClr val="tx1"/>
              </a:solidFill>
            </a:rPr>
            <a:t>610</a:t>
          </a:r>
        </a:p>
        <a:p xmlns:a="http://schemas.openxmlformats.org/drawingml/2006/main">
          <a:pPr algn="ctr"/>
          <a:r>
            <a:rPr lang="en-US" sz="600" b="1" dirty="0">
              <a:solidFill>
                <a:schemeClr val="tx1"/>
              </a:solidFill>
            </a:rPr>
            <a:t>Products</a:t>
          </a:r>
        </a:p>
        <a:p xmlns:a="http://schemas.openxmlformats.org/drawingml/2006/main">
          <a:pPr algn="ctr"/>
          <a:r>
            <a:rPr lang="en-US" sz="600" b="1" dirty="0">
              <a:solidFill>
                <a:schemeClr val="tx1"/>
              </a:solidFill>
            </a:rPr>
            <a:t>55</a:t>
          </a:r>
        </a:p>
        <a:p xmlns:a="http://schemas.openxmlformats.org/drawingml/2006/main">
          <a:pPr algn="ctr"/>
          <a:r>
            <a:rPr lang="en-US" sz="600" b="1" dirty="0">
              <a:solidFill>
                <a:schemeClr val="tx1"/>
              </a:solidFill>
            </a:rPr>
            <a:t>Providers</a:t>
          </a:r>
        </a:p>
      </cdr:txBody>
    </cdr:sp>
  </cdr:relSizeAnchor>
  <cdr:relSizeAnchor xmlns:cdr="http://schemas.openxmlformats.org/drawingml/2006/chartDrawing">
    <cdr:from>
      <cdr:x>0.33992</cdr:x>
      <cdr:y>0.5</cdr:y>
    </cdr:from>
    <cdr:to>
      <cdr:x>0.38018</cdr:x>
      <cdr:y>0.63611</cdr:y>
    </cdr:to>
    <cdr:sp macro="" textlink="">
      <cdr:nvSpPr>
        <cdr:cNvPr id="15" name="TextBox 1"/>
        <cdr:cNvSpPr txBox="1"/>
      </cdr:nvSpPr>
      <cdr:spPr>
        <a:xfrm xmlns:a="http://schemas.openxmlformats.org/drawingml/2006/main">
          <a:off x="3004600" y="1356710"/>
          <a:ext cx="355866" cy="369324"/>
        </a:xfrm>
        <a:prstGeom xmlns:a="http://schemas.openxmlformats.org/drawingml/2006/main" prst="rect">
          <a:avLst/>
        </a:prstGeom>
        <a:noFill xmlns:a="http://schemas.openxmlformats.org/drawingml/2006/main"/>
      </cdr:spPr>
      <cdr:txBody>
        <a:bodyPr xmlns:a="http://schemas.openxmlformats.org/drawingml/2006/main" vert="horz" wrap="none" lIns="0" tIns="0" rIns="0" bIns="0" rtlCol="0" anchor="ctr" anchorCtr="1">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600" b="1" dirty="0">
              <a:solidFill>
                <a:schemeClr val="tx1"/>
              </a:solidFill>
            </a:rPr>
            <a:t>601</a:t>
          </a:r>
        </a:p>
        <a:p xmlns:a="http://schemas.openxmlformats.org/drawingml/2006/main">
          <a:pPr algn="ctr"/>
          <a:r>
            <a:rPr lang="en-US" sz="600" b="1" dirty="0">
              <a:solidFill>
                <a:schemeClr val="tx1"/>
              </a:solidFill>
            </a:rPr>
            <a:t>Products</a:t>
          </a:r>
        </a:p>
        <a:p xmlns:a="http://schemas.openxmlformats.org/drawingml/2006/main">
          <a:pPr algn="ctr"/>
          <a:r>
            <a:rPr lang="en-US" sz="600" b="1" dirty="0">
              <a:solidFill>
                <a:schemeClr val="tx1"/>
              </a:solidFill>
            </a:rPr>
            <a:t>55 </a:t>
          </a:r>
        </a:p>
        <a:p xmlns:a="http://schemas.openxmlformats.org/drawingml/2006/main">
          <a:pPr algn="ctr"/>
          <a:r>
            <a:rPr lang="en-US" sz="600" b="1" dirty="0">
              <a:solidFill>
                <a:schemeClr val="tx1"/>
              </a:solidFill>
            </a:rPr>
            <a:t>Providers</a:t>
          </a:r>
        </a:p>
      </cdr:txBody>
    </cdr:sp>
  </cdr:relSizeAnchor>
  <cdr:relSizeAnchor xmlns:cdr="http://schemas.openxmlformats.org/drawingml/2006/chartDrawing">
    <cdr:from>
      <cdr:x>0.39367</cdr:x>
      <cdr:y>0.46721</cdr:y>
    </cdr:from>
    <cdr:to>
      <cdr:x>0.43393</cdr:x>
      <cdr:y>0.60332</cdr:y>
    </cdr:to>
    <cdr:sp macro="" textlink="">
      <cdr:nvSpPr>
        <cdr:cNvPr id="16" name="TextBox 1"/>
        <cdr:cNvSpPr txBox="1"/>
      </cdr:nvSpPr>
      <cdr:spPr>
        <a:xfrm xmlns:a="http://schemas.openxmlformats.org/drawingml/2006/main">
          <a:off x="3479694" y="1267750"/>
          <a:ext cx="355866" cy="369324"/>
        </a:xfrm>
        <a:prstGeom xmlns:a="http://schemas.openxmlformats.org/drawingml/2006/main" prst="rect">
          <a:avLst/>
        </a:prstGeom>
        <a:noFill xmlns:a="http://schemas.openxmlformats.org/drawingml/2006/main"/>
      </cdr:spPr>
      <cdr:txBody>
        <a:bodyPr xmlns:a="http://schemas.openxmlformats.org/drawingml/2006/main" vert="horz" wrap="none" lIns="0" tIns="0" rIns="0" bIns="0" rtlCol="0" anchor="ctr" anchorCtr="1">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600" b="1" dirty="0">
              <a:solidFill>
                <a:schemeClr val="tx1"/>
              </a:solidFill>
            </a:rPr>
            <a:t>696</a:t>
          </a:r>
        </a:p>
        <a:p xmlns:a="http://schemas.openxmlformats.org/drawingml/2006/main">
          <a:pPr algn="ctr"/>
          <a:r>
            <a:rPr lang="en-US" sz="600" b="1" dirty="0">
              <a:solidFill>
                <a:schemeClr val="tx1"/>
              </a:solidFill>
            </a:rPr>
            <a:t>Products</a:t>
          </a:r>
        </a:p>
        <a:p xmlns:a="http://schemas.openxmlformats.org/drawingml/2006/main">
          <a:pPr algn="ctr"/>
          <a:r>
            <a:rPr lang="en-US" sz="600" b="1" dirty="0">
              <a:solidFill>
                <a:schemeClr val="tx1"/>
              </a:solidFill>
            </a:rPr>
            <a:t>54 </a:t>
          </a:r>
        </a:p>
        <a:p xmlns:a="http://schemas.openxmlformats.org/drawingml/2006/main">
          <a:pPr algn="ctr"/>
          <a:r>
            <a:rPr lang="en-US" sz="600" b="1" dirty="0">
              <a:solidFill>
                <a:schemeClr val="tx1"/>
              </a:solidFill>
            </a:rPr>
            <a:t>Providers</a:t>
          </a:r>
        </a:p>
      </cdr:txBody>
    </cdr:sp>
  </cdr:relSizeAnchor>
  <cdr:relSizeAnchor xmlns:cdr="http://schemas.openxmlformats.org/drawingml/2006/chartDrawing">
    <cdr:from>
      <cdr:x>0.45004</cdr:x>
      <cdr:y>0.43194</cdr:y>
    </cdr:from>
    <cdr:to>
      <cdr:x>0.4903</cdr:x>
      <cdr:y>0.56805</cdr:y>
    </cdr:to>
    <cdr:sp macro="" textlink="">
      <cdr:nvSpPr>
        <cdr:cNvPr id="17" name="TextBox 1"/>
        <cdr:cNvSpPr txBox="1"/>
      </cdr:nvSpPr>
      <cdr:spPr>
        <a:xfrm xmlns:a="http://schemas.openxmlformats.org/drawingml/2006/main">
          <a:off x="3978033" y="1172048"/>
          <a:ext cx="355866" cy="369323"/>
        </a:xfrm>
        <a:prstGeom xmlns:a="http://schemas.openxmlformats.org/drawingml/2006/main" prst="rect">
          <a:avLst/>
        </a:prstGeom>
        <a:noFill xmlns:a="http://schemas.openxmlformats.org/drawingml/2006/main"/>
      </cdr:spPr>
      <cdr:txBody>
        <a:bodyPr xmlns:a="http://schemas.openxmlformats.org/drawingml/2006/main" vert="horz" wrap="none" lIns="0" tIns="0" rIns="0" bIns="0" rtlCol="0" anchor="ctr" anchorCtr="1">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600" b="1" dirty="0">
              <a:solidFill>
                <a:schemeClr val="tx1"/>
              </a:solidFill>
            </a:rPr>
            <a:t>772</a:t>
          </a:r>
        </a:p>
        <a:p xmlns:a="http://schemas.openxmlformats.org/drawingml/2006/main">
          <a:pPr algn="ctr"/>
          <a:r>
            <a:rPr lang="en-US" sz="600" b="1" dirty="0">
              <a:solidFill>
                <a:schemeClr val="tx1"/>
              </a:solidFill>
            </a:rPr>
            <a:t>Products</a:t>
          </a:r>
        </a:p>
        <a:p xmlns:a="http://schemas.openxmlformats.org/drawingml/2006/main">
          <a:pPr algn="ctr"/>
          <a:r>
            <a:rPr lang="en-US" sz="600" b="1" dirty="0">
              <a:solidFill>
                <a:schemeClr val="tx1"/>
              </a:solidFill>
            </a:rPr>
            <a:t>57 </a:t>
          </a:r>
        </a:p>
        <a:p xmlns:a="http://schemas.openxmlformats.org/drawingml/2006/main">
          <a:pPr algn="ctr"/>
          <a:r>
            <a:rPr lang="en-US" sz="600" b="1" dirty="0">
              <a:solidFill>
                <a:schemeClr val="tx1"/>
              </a:solidFill>
            </a:rPr>
            <a:t>Providers</a:t>
          </a:r>
        </a:p>
      </cdr:txBody>
    </cdr:sp>
  </cdr:relSizeAnchor>
  <cdr:relSizeAnchor xmlns:cdr="http://schemas.openxmlformats.org/drawingml/2006/chartDrawing">
    <cdr:from>
      <cdr:x>0.50244</cdr:x>
      <cdr:y>0.33602</cdr:y>
    </cdr:from>
    <cdr:to>
      <cdr:x>0.5427</cdr:x>
      <cdr:y>0.47213</cdr:y>
    </cdr:to>
    <cdr:sp macro="" textlink="">
      <cdr:nvSpPr>
        <cdr:cNvPr id="18" name="TextBox 1"/>
        <cdr:cNvSpPr txBox="1"/>
      </cdr:nvSpPr>
      <cdr:spPr>
        <a:xfrm xmlns:a="http://schemas.openxmlformats.org/drawingml/2006/main">
          <a:off x="4441189" y="911754"/>
          <a:ext cx="355867" cy="369324"/>
        </a:xfrm>
        <a:prstGeom xmlns:a="http://schemas.openxmlformats.org/drawingml/2006/main" prst="rect">
          <a:avLst/>
        </a:prstGeom>
        <a:noFill xmlns:a="http://schemas.openxmlformats.org/drawingml/2006/main"/>
      </cdr:spPr>
      <cdr:txBody>
        <a:bodyPr xmlns:a="http://schemas.openxmlformats.org/drawingml/2006/main" vert="horz" wrap="none" lIns="0" tIns="0" rIns="0" bIns="0" rtlCol="0" anchor="ctr" anchorCtr="1">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600" b="1" dirty="0">
              <a:solidFill>
                <a:schemeClr val="tx1"/>
              </a:solidFill>
            </a:rPr>
            <a:t>915</a:t>
          </a:r>
        </a:p>
        <a:p xmlns:a="http://schemas.openxmlformats.org/drawingml/2006/main">
          <a:pPr algn="ctr"/>
          <a:r>
            <a:rPr lang="en-US" sz="600" b="1" dirty="0">
              <a:solidFill>
                <a:schemeClr val="tx1"/>
              </a:solidFill>
            </a:rPr>
            <a:t>Products</a:t>
          </a:r>
        </a:p>
        <a:p xmlns:a="http://schemas.openxmlformats.org/drawingml/2006/main">
          <a:pPr algn="ctr"/>
          <a:r>
            <a:rPr lang="en-US" sz="600" b="1" dirty="0">
              <a:solidFill>
                <a:schemeClr val="tx1"/>
              </a:solidFill>
            </a:rPr>
            <a:t>63</a:t>
          </a:r>
        </a:p>
        <a:p xmlns:a="http://schemas.openxmlformats.org/drawingml/2006/main">
          <a:pPr algn="ctr"/>
          <a:r>
            <a:rPr lang="en-US" sz="600" b="1" dirty="0">
              <a:solidFill>
                <a:schemeClr val="tx1"/>
              </a:solidFill>
            </a:rPr>
            <a:t>Providers</a:t>
          </a:r>
        </a:p>
      </cdr:txBody>
    </cdr:sp>
  </cdr:relSizeAnchor>
  <cdr:relSizeAnchor xmlns:cdr="http://schemas.openxmlformats.org/drawingml/2006/chartDrawing">
    <cdr:from>
      <cdr:x>0.55695</cdr:x>
      <cdr:y>0.16964</cdr:y>
    </cdr:from>
    <cdr:to>
      <cdr:x>0.59721</cdr:x>
      <cdr:y>0.30576</cdr:y>
    </cdr:to>
    <cdr:sp macro="" textlink="">
      <cdr:nvSpPr>
        <cdr:cNvPr id="19" name="TextBox 1"/>
        <cdr:cNvSpPr txBox="1"/>
      </cdr:nvSpPr>
      <cdr:spPr>
        <a:xfrm xmlns:a="http://schemas.openxmlformats.org/drawingml/2006/main">
          <a:off x="4922992" y="460300"/>
          <a:ext cx="355866" cy="369351"/>
        </a:xfrm>
        <a:prstGeom xmlns:a="http://schemas.openxmlformats.org/drawingml/2006/main" prst="rect">
          <a:avLst/>
        </a:prstGeom>
        <a:noFill xmlns:a="http://schemas.openxmlformats.org/drawingml/2006/main"/>
      </cdr:spPr>
      <cdr:txBody>
        <a:bodyPr xmlns:a="http://schemas.openxmlformats.org/drawingml/2006/main" vert="horz" wrap="none" lIns="0" tIns="0" rIns="0" bIns="0" rtlCol="0" anchor="ctr" anchorCtr="1">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600" b="1" dirty="0">
              <a:solidFill>
                <a:schemeClr val="tx1"/>
              </a:solidFill>
            </a:rPr>
            <a:t>957</a:t>
          </a:r>
        </a:p>
        <a:p xmlns:a="http://schemas.openxmlformats.org/drawingml/2006/main">
          <a:pPr algn="ctr"/>
          <a:r>
            <a:rPr lang="en-US" sz="600" b="1" dirty="0">
              <a:solidFill>
                <a:schemeClr val="tx1"/>
              </a:solidFill>
            </a:rPr>
            <a:t>Products</a:t>
          </a:r>
        </a:p>
        <a:p xmlns:a="http://schemas.openxmlformats.org/drawingml/2006/main">
          <a:pPr algn="ctr"/>
          <a:r>
            <a:rPr lang="en-US" sz="600" b="1" dirty="0">
              <a:solidFill>
                <a:schemeClr val="tx1"/>
              </a:solidFill>
            </a:rPr>
            <a:t>57 </a:t>
          </a:r>
        </a:p>
        <a:p xmlns:a="http://schemas.openxmlformats.org/drawingml/2006/main">
          <a:pPr algn="ctr"/>
          <a:r>
            <a:rPr lang="en-US" sz="600" b="1" dirty="0">
              <a:solidFill>
                <a:schemeClr val="tx1"/>
              </a:solidFill>
            </a:rPr>
            <a:t>Providers</a:t>
          </a:r>
        </a:p>
      </cdr:txBody>
    </cdr:sp>
  </cdr:relSizeAnchor>
  <cdr:relSizeAnchor xmlns:cdr="http://schemas.openxmlformats.org/drawingml/2006/chartDrawing">
    <cdr:from>
      <cdr:x>0.06815</cdr:x>
      <cdr:y>0.6311</cdr:y>
    </cdr:from>
    <cdr:to>
      <cdr:x>0.10841</cdr:x>
      <cdr:y>0.76721</cdr:y>
    </cdr:to>
    <cdr:sp macro="" textlink="">
      <cdr:nvSpPr>
        <cdr:cNvPr id="20" name="TextBox 1"/>
        <cdr:cNvSpPr txBox="1"/>
      </cdr:nvSpPr>
      <cdr:spPr>
        <a:xfrm xmlns:a="http://schemas.openxmlformats.org/drawingml/2006/main">
          <a:off x="602410" y="1712452"/>
          <a:ext cx="355866" cy="369324"/>
        </a:xfrm>
        <a:prstGeom xmlns:a="http://schemas.openxmlformats.org/drawingml/2006/main" prst="rect">
          <a:avLst/>
        </a:prstGeom>
        <a:noFill xmlns:a="http://schemas.openxmlformats.org/drawingml/2006/main"/>
      </cdr:spPr>
      <cdr:txBody>
        <a:bodyPr xmlns:a="http://schemas.openxmlformats.org/drawingml/2006/main" vert="horz" wrap="none" lIns="0" tIns="0" rIns="0" bIns="0" rtlCol="0" anchor="ctr" anchorCtr="1">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600" b="1" dirty="0">
              <a:solidFill>
                <a:schemeClr val="tx1"/>
              </a:solidFill>
            </a:rPr>
            <a:t>191</a:t>
          </a:r>
        </a:p>
        <a:p xmlns:a="http://schemas.openxmlformats.org/drawingml/2006/main">
          <a:pPr algn="ctr"/>
          <a:r>
            <a:rPr lang="en-US" sz="600" b="1" dirty="0">
              <a:solidFill>
                <a:schemeClr val="tx1"/>
              </a:solidFill>
            </a:rPr>
            <a:t>Products</a:t>
          </a:r>
        </a:p>
        <a:p xmlns:a="http://schemas.openxmlformats.org/drawingml/2006/main">
          <a:pPr algn="ctr"/>
          <a:r>
            <a:rPr lang="en-US" sz="600" b="1" dirty="0">
              <a:solidFill>
                <a:schemeClr val="tx1"/>
              </a:solidFill>
            </a:rPr>
            <a:t>24</a:t>
          </a:r>
        </a:p>
        <a:p xmlns:a="http://schemas.openxmlformats.org/drawingml/2006/main">
          <a:pPr algn="ctr"/>
          <a:r>
            <a:rPr lang="en-US" sz="600" b="1" dirty="0">
              <a:solidFill>
                <a:schemeClr val="tx1"/>
              </a:solidFill>
            </a:rPr>
            <a:t>Providers</a:t>
          </a:r>
        </a:p>
      </cdr:txBody>
    </cdr:sp>
  </cdr:relSizeAnchor>
  <cdr:relSizeAnchor xmlns:cdr="http://schemas.openxmlformats.org/drawingml/2006/chartDrawing">
    <cdr:from>
      <cdr:x>0.6127</cdr:x>
      <cdr:y>0.23633</cdr:y>
    </cdr:from>
    <cdr:to>
      <cdr:x>0.65296</cdr:x>
      <cdr:y>0.37245</cdr:y>
    </cdr:to>
    <cdr:sp macro="" textlink="">
      <cdr:nvSpPr>
        <cdr:cNvPr id="21" name="TextBox 1"/>
        <cdr:cNvSpPr txBox="1"/>
      </cdr:nvSpPr>
      <cdr:spPr>
        <a:xfrm xmlns:a="http://schemas.openxmlformats.org/drawingml/2006/main">
          <a:off x="5415735" y="641257"/>
          <a:ext cx="355866" cy="369350"/>
        </a:xfrm>
        <a:prstGeom xmlns:a="http://schemas.openxmlformats.org/drawingml/2006/main" prst="rect">
          <a:avLst/>
        </a:prstGeom>
        <a:noFill xmlns:a="http://schemas.openxmlformats.org/drawingml/2006/main"/>
      </cdr:spPr>
      <cdr:txBody>
        <a:bodyPr xmlns:a="http://schemas.openxmlformats.org/drawingml/2006/main" vert="horz" wrap="none" lIns="0" tIns="0" rIns="0" bIns="0" rtlCol="0" anchor="ctr" anchorCtr="1">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600" b="1" dirty="0">
              <a:solidFill>
                <a:schemeClr val="tx1"/>
              </a:solidFill>
            </a:rPr>
            <a:t>933</a:t>
          </a:r>
        </a:p>
        <a:p xmlns:a="http://schemas.openxmlformats.org/drawingml/2006/main">
          <a:pPr algn="ctr"/>
          <a:r>
            <a:rPr lang="en-US" sz="600" b="1" dirty="0">
              <a:solidFill>
                <a:schemeClr val="tx1"/>
              </a:solidFill>
            </a:rPr>
            <a:t>Products</a:t>
          </a:r>
        </a:p>
        <a:p xmlns:a="http://schemas.openxmlformats.org/drawingml/2006/main">
          <a:pPr algn="ctr"/>
          <a:r>
            <a:rPr lang="en-US" sz="600" b="1" dirty="0">
              <a:solidFill>
                <a:schemeClr val="tx1"/>
              </a:solidFill>
            </a:rPr>
            <a:t>45 </a:t>
          </a:r>
        </a:p>
        <a:p xmlns:a="http://schemas.openxmlformats.org/drawingml/2006/main">
          <a:pPr algn="ctr"/>
          <a:r>
            <a:rPr lang="en-US" sz="600" b="1" dirty="0">
              <a:solidFill>
                <a:schemeClr val="tx1"/>
              </a:solidFill>
            </a:rPr>
            <a:t>Providers</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862" cy="497333"/>
          </a:xfrm>
          <a:prstGeom prst="rect">
            <a:avLst/>
          </a:prstGeom>
        </p:spPr>
        <p:txBody>
          <a:bodyPr vert="horz" lIns="91380" tIns="45690" rIns="91380" bIns="45690" rtlCol="0"/>
          <a:lstStyle>
            <a:lvl1pPr algn="l">
              <a:defRPr sz="1200"/>
            </a:lvl1pPr>
          </a:lstStyle>
          <a:p>
            <a:pPr>
              <a:defRPr/>
            </a:pPr>
            <a:endParaRPr lang="en-GB"/>
          </a:p>
        </p:txBody>
      </p:sp>
      <p:sp>
        <p:nvSpPr>
          <p:cNvPr id="3" name="Date Placeholder 2"/>
          <p:cNvSpPr>
            <a:spLocks noGrp="1"/>
          </p:cNvSpPr>
          <p:nvPr>
            <p:ph type="dt" sz="quarter" idx="1"/>
          </p:nvPr>
        </p:nvSpPr>
        <p:spPr>
          <a:xfrm>
            <a:off x="3850295" y="1"/>
            <a:ext cx="2945862" cy="497333"/>
          </a:xfrm>
          <a:prstGeom prst="rect">
            <a:avLst/>
          </a:prstGeom>
        </p:spPr>
        <p:txBody>
          <a:bodyPr vert="horz" lIns="91380" tIns="45690" rIns="91380" bIns="45690" rtlCol="0"/>
          <a:lstStyle>
            <a:lvl1pPr algn="r">
              <a:defRPr sz="1200"/>
            </a:lvl1pPr>
          </a:lstStyle>
          <a:p>
            <a:pPr>
              <a:defRPr/>
            </a:pPr>
            <a:fld id="{7A1716EC-1E85-49B7-A5F9-781CF4CCA03A}" type="datetimeFigureOut">
              <a:rPr lang="en-US"/>
              <a:pPr>
                <a:defRPr/>
              </a:pPr>
              <a:t>7/24/2018</a:t>
            </a:fld>
            <a:endParaRPr lang="en-GB"/>
          </a:p>
        </p:txBody>
      </p:sp>
      <p:sp>
        <p:nvSpPr>
          <p:cNvPr id="4" name="Footer Placeholder 3"/>
          <p:cNvSpPr>
            <a:spLocks noGrp="1"/>
          </p:cNvSpPr>
          <p:nvPr>
            <p:ph type="ftr" sz="quarter" idx="2"/>
          </p:nvPr>
        </p:nvSpPr>
        <p:spPr>
          <a:xfrm>
            <a:off x="1" y="9427765"/>
            <a:ext cx="2945862" cy="497333"/>
          </a:xfrm>
          <a:prstGeom prst="rect">
            <a:avLst/>
          </a:prstGeom>
        </p:spPr>
        <p:txBody>
          <a:bodyPr vert="horz" lIns="91380" tIns="45690" rIns="91380" bIns="45690" rtlCol="0" anchor="b"/>
          <a:lstStyle>
            <a:lvl1pPr algn="l">
              <a:defRPr sz="1200"/>
            </a:lvl1pPr>
          </a:lstStyle>
          <a:p>
            <a:pPr>
              <a:defRPr/>
            </a:pPr>
            <a:endParaRPr lang="en-GB"/>
          </a:p>
        </p:txBody>
      </p:sp>
      <p:sp>
        <p:nvSpPr>
          <p:cNvPr id="5" name="Slide Number Placeholder 4"/>
          <p:cNvSpPr>
            <a:spLocks noGrp="1"/>
          </p:cNvSpPr>
          <p:nvPr>
            <p:ph type="sldNum" sz="quarter" idx="3"/>
          </p:nvPr>
        </p:nvSpPr>
        <p:spPr>
          <a:xfrm>
            <a:off x="3850295" y="9427765"/>
            <a:ext cx="2945862" cy="497333"/>
          </a:xfrm>
          <a:prstGeom prst="rect">
            <a:avLst/>
          </a:prstGeom>
        </p:spPr>
        <p:txBody>
          <a:bodyPr vert="horz" lIns="91380" tIns="45690" rIns="91380" bIns="45690" rtlCol="0" anchor="b"/>
          <a:lstStyle>
            <a:lvl1pPr algn="r">
              <a:defRPr sz="1200"/>
            </a:lvl1pPr>
          </a:lstStyle>
          <a:p>
            <a:pPr>
              <a:defRPr/>
            </a:pPr>
            <a:fld id="{0BF83BC5-5A14-4C5E-ABE5-656D1821D131}" type="slidenum">
              <a:rPr lang="en-GB"/>
              <a:pPr>
                <a:defRPr/>
              </a:pPr>
              <a:t>‹#›</a:t>
            </a:fld>
            <a:endParaRPr lang="en-GB"/>
          </a:p>
        </p:txBody>
      </p:sp>
    </p:spTree>
    <p:extLst>
      <p:ext uri="{BB962C8B-B14F-4D97-AF65-F5344CB8AC3E}">
        <p14:creationId xmlns:p14="http://schemas.microsoft.com/office/powerpoint/2010/main" val="29376163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1"/>
            <a:ext cx="2945862" cy="497333"/>
          </a:xfrm>
          <a:prstGeom prst="rect">
            <a:avLst/>
          </a:prstGeom>
          <a:noFill/>
          <a:ln w="9525">
            <a:noFill/>
            <a:miter lim="800000"/>
            <a:headEnd/>
            <a:tailEnd/>
          </a:ln>
          <a:effectLst/>
        </p:spPr>
        <p:txBody>
          <a:bodyPr vert="horz" wrap="square" lIns="91380" tIns="45690" rIns="91380" bIns="45690" numCol="1" anchor="t" anchorCtr="0" compatLnSpc="1">
            <a:prstTxWarp prst="textNoShape">
              <a:avLst/>
            </a:prstTxWarp>
          </a:bodyPr>
          <a:lstStyle>
            <a:lvl1pPr algn="l">
              <a:defRPr sz="1200"/>
            </a:lvl1pPr>
          </a:lstStyle>
          <a:p>
            <a:pPr>
              <a:defRPr/>
            </a:pPr>
            <a:endParaRPr lang="en-US"/>
          </a:p>
        </p:txBody>
      </p:sp>
      <p:sp>
        <p:nvSpPr>
          <p:cNvPr id="4099" name="Rectangle 3"/>
          <p:cNvSpPr>
            <a:spLocks noGrp="1" noChangeArrowheads="1"/>
          </p:cNvSpPr>
          <p:nvPr>
            <p:ph type="dt" idx="1"/>
          </p:nvPr>
        </p:nvSpPr>
        <p:spPr bwMode="auto">
          <a:xfrm>
            <a:off x="3850295" y="1"/>
            <a:ext cx="2945862" cy="497333"/>
          </a:xfrm>
          <a:prstGeom prst="rect">
            <a:avLst/>
          </a:prstGeom>
          <a:noFill/>
          <a:ln w="9525">
            <a:noFill/>
            <a:miter lim="800000"/>
            <a:headEnd/>
            <a:tailEnd/>
          </a:ln>
          <a:effectLst/>
        </p:spPr>
        <p:txBody>
          <a:bodyPr vert="horz" wrap="square" lIns="91380" tIns="45690" rIns="91380" bIns="45690" numCol="1" anchor="t" anchorCtr="0" compatLnSpc="1">
            <a:prstTxWarp prst="textNoShape">
              <a:avLst/>
            </a:prstTxWarp>
          </a:bodyPr>
          <a:lstStyle>
            <a:lvl1pPr algn="r">
              <a:defRPr sz="1200"/>
            </a:lvl1pPr>
          </a:lstStyle>
          <a:p>
            <a:pPr>
              <a:defRPr/>
            </a:pPr>
            <a:endParaRPr lang="en-US"/>
          </a:p>
        </p:txBody>
      </p:sp>
      <p:sp>
        <p:nvSpPr>
          <p:cNvPr id="46084" name="Rectangle 4"/>
          <p:cNvSpPr>
            <a:spLocks noGrp="1" noRot="1" noChangeAspect="1" noChangeArrowheads="1" noTextEdit="1"/>
          </p:cNvSpPr>
          <p:nvPr>
            <p:ph type="sldImg" idx="2"/>
          </p:nvPr>
        </p:nvSpPr>
        <p:spPr bwMode="auto">
          <a:xfrm>
            <a:off x="712788" y="744538"/>
            <a:ext cx="5372100" cy="37211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79465" y="4716192"/>
            <a:ext cx="5438748" cy="4465217"/>
          </a:xfrm>
          <a:prstGeom prst="rect">
            <a:avLst/>
          </a:prstGeom>
          <a:noFill/>
          <a:ln w="9525">
            <a:noFill/>
            <a:miter lim="800000"/>
            <a:headEnd/>
            <a:tailEnd/>
          </a:ln>
          <a:effectLst/>
        </p:spPr>
        <p:txBody>
          <a:bodyPr vert="horz" wrap="square" lIns="91380" tIns="45690" rIns="91380" bIns="4569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1" y="9427765"/>
            <a:ext cx="2945862" cy="497333"/>
          </a:xfrm>
          <a:prstGeom prst="rect">
            <a:avLst/>
          </a:prstGeom>
          <a:noFill/>
          <a:ln w="9525">
            <a:noFill/>
            <a:miter lim="800000"/>
            <a:headEnd/>
            <a:tailEnd/>
          </a:ln>
          <a:effectLst/>
        </p:spPr>
        <p:txBody>
          <a:bodyPr vert="horz" wrap="square" lIns="91380" tIns="45690" rIns="91380" bIns="45690" numCol="1" anchor="b" anchorCtr="0" compatLnSpc="1">
            <a:prstTxWarp prst="textNoShape">
              <a:avLst/>
            </a:prstTxWarp>
          </a:bodyPr>
          <a:lstStyle>
            <a:lvl1pPr algn="l">
              <a:defRPr sz="1200"/>
            </a:lvl1pPr>
          </a:lstStyle>
          <a:p>
            <a:pPr>
              <a:defRPr/>
            </a:pPr>
            <a:endParaRPr lang="en-US"/>
          </a:p>
        </p:txBody>
      </p:sp>
      <p:sp>
        <p:nvSpPr>
          <p:cNvPr id="4103" name="Rectangle 7"/>
          <p:cNvSpPr>
            <a:spLocks noGrp="1" noChangeArrowheads="1"/>
          </p:cNvSpPr>
          <p:nvPr>
            <p:ph type="sldNum" sz="quarter" idx="5"/>
          </p:nvPr>
        </p:nvSpPr>
        <p:spPr bwMode="auto">
          <a:xfrm>
            <a:off x="3850295" y="9427765"/>
            <a:ext cx="2945862" cy="497333"/>
          </a:xfrm>
          <a:prstGeom prst="rect">
            <a:avLst/>
          </a:prstGeom>
          <a:noFill/>
          <a:ln w="9525">
            <a:noFill/>
            <a:miter lim="800000"/>
            <a:headEnd/>
            <a:tailEnd/>
          </a:ln>
          <a:effectLst/>
        </p:spPr>
        <p:txBody>
          <a:bodyPr vert="horz" wrap="square" lIns="91380" tIns="45690" rIns="91380" bIns="45690" numCol="1" anchor="b" anchorCtr="0" compatLnSpc="1">
            <a:prstTxWarp prst="textNoShape">
              <a:avLst/>
            </a:prstTxWarp>
          </a:bodyPr>
          <a:lstStyle>
            <a:lvl1pPr algn="r">
              <a:defRPr sz="1200"/>
            </a:lvl1pPr>
          </a:lstStyle>
          <a:p>
            <a:pPr>
              <a:defRPr/>
            </a:pPr>
            <a:fld id="{FB7863FF-F50A-4FD8-8D5D-3FCAB7D942C8}" type="slidenum">
              <a:rPr lang="en-US"/>
              <a:pPr>
                <a:defRPr/>
              </a:pPr>
              <a:t>‹#›</a:t>
            </a:fld>
            <a:endParaRPr lang="en-US"/>
          </a:p>
        </p:txBody>
      </p:sp>
    </p:spTree>
    <p:extLst>
      <p:ext uri="{BB962C8B-B14F-4D97-AF65-F5344CB8AC3E}">
        <p14:creationId xmlns:p14="http://schemas.microsoft.com/office/powerpoint/2010/main" val="13484968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FB7863FF-F50A-4FD8-8D5D-3FCAB7D942C8}" type="slidenum">
              <a:rPr lang="en-US" smtClean="0"/>
              <a:pPr>
                <a:defRPr/>
              </a:pPr>
              <a:t>2</a:t>
            </a:fld>
            <a:endParaRPr lang="en-US" dirty="0"/>
          </a:p>
        </p:txBody>
      </p:sp>
    </p:spTree>
    <p:extLst>
      <p:ext uri="{BB962C8B-B14F-4D97-AF65-F5344CB8AC3E}">
        <p14:creationId xmlns:p14="http://schemas.microsoft.com/office/powerpoint/2010/main" val="20366521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FB7863FF-F50A-4FD8-8D5D-3FCAB7D942C8}" type="slidenum">
              <a:rPr lang="en-US" smtClean="0"/>
              <a:pPr>
                <a:defRPr/>
              </a:pPr>
              <a:t>25</a:t>
            </a:fld>
            <a:endParaRPr lang="en-US" dirty="0"/>
          </a:p>
        </p:txBody>
      </p:sp>
    </p:spTree>
    <p:extLst>
      <p:ext uri="{BB962C8B-B14F-4D97-AF65-F5344CB8AC3E}">
        <p14:creationId xmlns:p14="http://schemas.microsoft.com/office/powerpoint/2010/main" val="10257392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 name="Title Placeholder 1"/>
          <p:cNvSpPr txBox="1">
            <a:spLocks/>
          </p:cNvSpPr>
          <p:nvPr/>
        </p:nvSpPr>
        <p:spPr>
          <a:xfrm>
            <a:off x="273050" y="0"/>
            <a:ext cx="6826250" cy="908050"/>
          </a:xfrm>
          <a:prstGeom prst="rect">
            <a:avLst/>
          </a:prstGeom>
        </p:spPr>
        <p:txBody>
          <a:bodyPr lIns="0" tIns="0" rIns="0" bIns="82800" anchor="b"/>
          <a:lstStyle/>
          <a:p>
            <a:pPr fontAlgn="auto">
              <a:spcAft>
                <a:spcPts val="0"/>
              </a:spcAft>
              <a:defRPr/>
            </a:pPr>
            <a:endParaRPr lang="en-GB" sz="2000" b="1" dirty="0">
              <a:solidFill>
                <a:schemeClr val="tx2"/>
              </a:solidFill>
              <a:latin typeface="Arial" pitchFamily="34" charset="0"/>
              <a:ea typeface="+mj-ea"/>
              <a:cs typeface="Arial" pitchFamily="34" charset="0"/>
            </a:endParaRPr>
          </a:p>
        </p:txBody>
      </p:sp>
      <p:sp>
        <p:nvSpPr>
          <p:cNvPr id="6" name="Title Placeholder 1"/>
          <p:cNvSpPr txBox="1">
            <a:spLocks/>
          </p:cNvSpPr>
          <p:nvPr/>
        </p:nvSpPr>
        <p:spPr>
          <a:xfrm>
            <a:off x="273050" y="0"/>
            <a:ext cx="6826250" cy="908050"/>
          </a:xfrm>
          <a:prstGeom prst="rect">
            <a:avLst/>
          </a:prstGeom>
        </p:spPr>
        <p:txBody>
          <a:bodyPr lIns="0" tIns="0" rIns="0" bIns="82800" anchor="b"/>
          <a:lstStyle/>
          <a:p>
            <a:pPr fontAlgn="auto">
              <a:spcAft>
                <a:spcPts val="0"/>
              </a:spcAft>
              <a:defRPr/>
            </a:pPr>
            <a:endParaRPr lang="en-GB" sz="2000" b="1" dirty="0">
              <a:solidFill>
                <a:schemeClr val="tx2"/>
              </a:solidFill>
              <a:latin typeface="Arial" pitchFamily="34" charset="0"/>
              <a:ea typeface="+mj-ea"/>
              <a:cs typeface="Arial" pitchFamily="34" charset="0"/>
            </a:endParaRPr>
          </a:p>
        </p:txBody>
      </p:sp>
      <p:sp>
        <p:nvSpPr>
          <p:cNvPr id="2" name="Title 1"/>
          <p:cNvSpPr>
            <a:spLocks noGrp="1"/>
          </p:cNvSpPr>
          <p:nvPr>
            <p:ph type="ctrTitle"/>
          </p:nvPr>
        </p:nvSpPr>
        <p:spPr>
          <a:xfrm>
            <a:off x="454025" y="3425358"/>
            <a:ext cx="8999538" cy="1161153"/>
          </a:xfrm>
        </p:spPr>
        <p:txBody>
          <a:bodyPr bIns="360000" anchor="t" anchorCtr="0"/>
          <a:lstStyle>
            <a:lvl1pPr algn="ctr">
              <a:defRPr sz="2400" b="0">
                <a:solidFill>
                  <a:schemeClr val="tx2"/>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454025" y="4659086"/>
            <a:ext cx="8999538" cy="1620613"/>
          </a:xfrm>
        </p:spPr>
        <p:txBody>
          <a:bodyPr/>
          <a:lstStyle>
            <a:lvl1pPr marL="0" indent="0" algn="ctr">
              <a:buNone/>
              <a:defRPr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
        <p:nvSpPr>
          <p:cNvPr id="19" name="TextBox 18"/>
          <p:cNvSpPr txBox="1"/>
          <p:nvPr/>
        </p:nvSpPr>
        <p:spPr>
          <a:xfrm>
            <a:off x="664029" y="1045029"/>
            <a:ext cx="5268685" cy="881742"/>
          </a:xfrm>
          <a:prstGeom prst="rect">
            <a:avLst/>
          </a:prstGeom>
          <a:noFill/>
        </p:spPr>
        <p:txBody>
          <a:bodyPr wrap="square" rtlCol="0">
            <a:noAutofit/>
          </a:bodyPr>
          <a:lstStyle/>
          <a:p>
            <a:endParaRPr lang="en-GB" dirty="0"/>
          </a:p>
        </p:txBody>
      </p:sp>
      <p:sp>
        <p:nvSpPr>
          <p:cNvPr id="9" name="TextBox 8"/>
          <p:cNvSpPr txBox="1"/>
          <p:nvPr userDrawn="1"/>
        </p:nvSpPr>
        <p:spPr>
          <a:xfrm>
            <a:off x="664029" y="1045029"/>
            <a:ext cx="5268685" cy="881742"/>
          </a:xfrm>
          <a:prstGeom prst="rect">
            <a:avLst/>
          </a:prstGeom>
          <a:noFill/>
        </p:spPr>
        <p:txBody>
          <a:bodyPr wrap="square" rtlCol="0">
            <a:noAutofit/>
          </a:bodyPr>
          <a:lstStyle/>
          <a:p>
            <a:endParaRPr lang="en-GB" dirty="0"/>
          </a:p>
        </p:txBody>
      </p:sp>
      <p:sp>
        <p:nvSpPr>
          <p:cNvPr id="13" name="Rectangle 12"/>
          <p:cNvSpPr/>
          <p:nvPr userDrawn="1"/>
        </p:nvSpPr>
        <p:spPr bwMode="white">
          <a:xfrm>
            <a:off x="7333307" y="264499"/>
            <a:ext cx="2353901" cy="584828"/>
          </a:xfrm>
          <a:prstGeom prst="rect">
            <a:avLst/>
          </a:prstGeom>
          <a:solidFill>
            <a:schemeClr val="bg1"/>
          </a:solidFill>
          <a:ln w="9525">
            <a:noFill/>
            <a:miter lim="800000"/>
            <a:headEnd/>
            <a:tailEnd/>
          </a:ln>
          <a:effectLst>
            <a:outerShdw blurRad="50800" dist="50800" dir="5400000" algn="ctr" rotWithShape="0">
              <a:schemeClr val="bg1"/>
            </a:outerShdw>
          </a:effectLst>
        </p:spPr>
        <p:txBody>
          <a:bodyPr lIns="0" tIns="0" rIns="0" bIns="0" rtlCol="0" anchor="ctr"/>
          <a:lstStyle/>
          <a:p>
            <a:pPr marL="182563" indent="-3175" algn="ctr" eaLnBrk="0" hangingPunct="0">
              <a:spcBef>
                <a:spcPct val="35000"/>
              </a:spcBef>
              <a:buClr>
                <a:srgbClr val="355997"/>
              </a:buClr>
            </a:pPr>
            <a:endParaRPr lang="en-GB" sz="1000" b="1"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14" name="Picture 13" descr="pale-grey cogs rotated22.emf"/>
          <p:cNvPicPr>
            <a:picLocks noChangeAspect="1"/>
          </p:cNvPicPr>
          <p:nvPr userDrawn="1"/>
        </p:nvPicPr>
        <p:blipFill>
          <a:blip r:embed="rId2"/>
          <a:srcRect r="32539" b="14186"/>
          <a:stretch>
            <a:fillRect/>
          </a:stretch>
        </p:blipFill>
        <p:spPr>
          <a:xfrm>
            <a:off x="5708388" y="1415796"/>
            <a:ext cx="4197612" cy="5442204"/>
          </a:xfrm>
          <a:prstGeom prst="rect">
            <a:avLst/>
          </a:prstGeom>
        </p:spPr>
      </p:pic>
      <p:sp>
        <p:nvSpPr>
          <p:cNvPr id="5" name="Title Placeholder 1"/>
          <p:cNvSpPr txBox="1">
            <a:spLocks/>
          </p:cNvSpPr>
          <p:nvPr/>
        </p:nvSpPr>
        <p:spPr>
          <a:xfrm>
            <a:off x="273050" y="0"/>
            <a:ext cx="6826250" cy="908050"/>
          </a:xfrm>
          <a:prstGeom prst="rect">
            <a:avLst/>
          </a:prstGeom>
        </p:spPr>
        <p:txBody>
          <a:bodyPr lIns="0" tIns="0" rIns="0" bIns="82800" anchor="b"/>
          <a:lstStyle/>
          <a:p>
            <a:pPr fontAlgn="auto">
              <a:spcAft>
                <a:spcPts val="0"/>
              </a:spcAft>
              <a:defRPr/>
            </a:pPr>
            <a:endParaRPr lang="en-GB" sz="2000" b="1" dirty="0">
              <a:solidFill>
                <a:schemeClr val="tx2"/>
              </a:solidFill>
              <a:latin typeface="Arial" pitchFamily="34" charset="0"/>
              <a:ea typeface="+mj-ea"/>
              <a:cs typeface="Arial" pitchFamily="34" charset="0"/>
            </a:endParaRPr>
          </a:p>
        </p:txBody>
      </p:sp>
      <p:sp>
        <p:nvSpPr>
          <p:cNvPr id="6" name="Title Placeholder 1"/>
          <p:cNvSpPr txBox="1">
            <a:spLocks/>
          </p:cNvSpPr>
          <p:nvPr/>
        </p:nvSpPr>
        <p:spPr>
          <a:xfrm>
            <a:off x="273050" y="0"/>
            <a:ext cx="6826250" cy="908050"/>
          </a:xfrm>
          <a:prstGeom prst="rect">
            <a:avLst/>
          </a:prstGeom>
        </p:spPr>
        <p:txBody>
          <a:bodyPr lIns="0" tIns="0" rIns="0" bIns="82800" anchor="b"/>
          <a:lstStyle/>
          <a:p>
            <a:pPr fontAlgn="auto">
              <a:spcAft>
                <a:spcPts val="0"/>
              </a:spcAft>
              <a:defRPr/>
            </a:pPr>
            <a:endParaRPr lang="en-GB" sz="2000" b="1" dirty="0">
              <a:solidFill>
                <a:schemeClr val="tx2"/>
              </a:solidFill>
              <a:latin typeface="Arial" pitchFamily="34" charset="0"/>
              <a:ea typeface="+mj-ea"/>
              <a:cs typeface="Arial" pitchFamily="34" charset="0"/>
            </a:endParaRPr>
          </a:p>
        </p:txBody>
      </p:sp>
      <p:sp>
        <p:nvSpPr>
          <p:cNvPr id="2" name="Title 1"/>
          <p:cNvSpPr>
            <a:spLocks noGrp="1"/>
          </p:cNvSpPr>
          <p:nvPr>
            <p:ph type="ctrTitle"/>
          </p:nvPr>
        </p:nvSpPr>
        <p:spPr>
          <a:xfrm>
            <a:off x="452437" y="3598354"/>
            <a:ext cx="8999538" cy="640515"/>
          </a:xfrm>
          <a:solidFill>
            <a:schemeClr val="tx1">
              <a:alpha val="80000"/>
            </a:schemeClr>
          </a:solidFill>
        </p:spPr>
        <p:txBody>
          <a:bodyPr wrap="square" lIns="180000" tIns="180000" rIns="180000" bIns="180000" anchor="t" anchorCtr="0">
            <a:spAutoFit/>
          </a:bodyPr>
          <a:lstStyle>
            <a:lvl1pPr algn="ctr">
              <a:defRPr sz="1800" b="0">
                <a:solidFill>
                  <a:schemeClr val="bg1"/>
                </a:solidFill>
              </a:defRPr>
            </a:lvl1pPr>
          </a:lstStyle>
          <a:p>
            <a:r>
              <a:rPr lang="en-US" dirty="0"/>
              <a:t>Click to edit Master title style</a:t>
            </a:r>
            <a:endParaRPr lang="en-GB" dirty="0"/>
          </a:p>
        </p:txBody>
      </p:sp>
      <p:sp>
        <p:nvSpPr>
          <p:cNvPr id="19" name="TextBox 18"/>
          <p:cNvSpPr txBox="1"/>
          <p:nvPr/>
        </p:nvSpPr>
        <p:spPr>
          <a:xfrm>
            <a:off x="664029" y="1045029"/>
            <a:ext cx="5268685" cy="881742"/>
          </a:xfrm>
          <a:prstGeom prst="rect">
            <a:avLst/>
          </a:prstGeom>
          <a:noFill/>
        </p:spPr>
        <p:txBody>
          <a:bodyPr wrap="square" rtlCol="0">
            <a:noAutofit/>
          </a:bodyPr>
          <a:lstStyle/>
          <a:p>
            <a:endParaRPr lang="en-GB" dirty="0"/>
          </a:p>
        </p:txBody>
      </p:sp>
      <p:sp>
        <p:nvSpPr>
          <p:cNvPr id="9" name="TextBox 8"/>
          <p:cNvSpPr txBox="1"/>
          <p:nvPr userDrawn="1"/>
        </p:nvSpPr>
        <p:spPr>
          <a:xfrm>
            <a:off x="664029" y="1045029"/>
            <a:ext cx="5268685" cy="881742"/>
          </a:xfrm>
          <a:prstGeom prst="rect">
            <a:avLst/>
          </a:prstGeom>
          <a:noFill/>
        </p:spPr>
        <p:txBody>
          <a:bodyPr wrap="square" rtlCol="0">
            <a:noAutofit/>
          </a:bodyPr>
          <a:lstStyle/>
          <a:p>
            <a:endParaRPr lang="en-GB" dirty="0"/>
          </a:p>
        </p:txBody>
      </p:sp>
      <p:sp>
        <p:nvSpPr>
          <p:cNvPr id="13" name="Rectangle 12"/>
          <p:cNvSpPr/>
          <p:nvPr userDrawn="1"/>
        </p:nvSpPr>
        <p:spPr bwMode="white">
          <a:xfrm>
            <a:off x="7333307" y="264499"/>
            <a:ext cx="2353901" cy="584828"/>
          </a:xfrm>
          <a:prstGeom prst="rect">
            <a:avLst/>
          </a:prstGeom>
          <a:solidFill>
            <a:schemeClr val="bg1"/>
          </a:solidFill>
          <a:ln w="9525">
            <a:noFill/>
            <a:miter lim="800000"/>
            <a:headEnd/>
            <a:tailEnd/>
          </a:ln>
          <a:effectLst>
            <a:outerShdw blurRad="50800" dist="50800" dir="5400000" algn="ctr" rotWithShape="0">
              <a:schemeClr val="bg1"/>
            </a:outerShdw>
          </a:effectLst>
        </p:spPr>
        <p:txBody>
          <a:bodyPr lIns="0" tIns="0" rIns="0" bIns="0" rtlCol="0" anchor="ctr"/>
          <a:lstStyle/>
          <a:p>
            <a:pPr marL="182563" indent="-3175" algn="ctr" eaLnBrk="0" hangingPunct="0">
              <a:spcBef>
                <a:spcPct val="35000"/>
              </a:spcBef>
              <a:buClr>
                <a:srgbClr val="355997"/>
              </a:buClr>
            </a:pPr>
            <a:endParaRPr lang="en-GB" sz="1000" b="1" dirty="0"/>
          </a:p>
        </p:txBody>
      </p:sp>
      <p:cxnSp>
        <p:nvCxnSpPr>
          <p:cNvPr id="10" name="Straight Connector 9"/>
          <p:cNvCxnSpPr/>
          <p:nvPr userDrawn="1"/>
        </p:nvCxnSpPr>
        <p:spPr>
          <a:xfrm flipV="1">
            <a:off x="454025" y="6494463"/>
            <a:ext cx="8997950" cy="1"/>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Rectangle 14"/>
          <p:cNvSpPr/>
          <p:nvPr userDrawn="1"/>
        </p:nvSpPr>
        <p:spPr bwMode="auto">
          <a:xfrm>
            <a:off x="5717796" y="439073"/>
            <a:ext cx="1677481" cy="693988"/>
          </a:xfrm>
          <a:prstGeom prst="rect">
            <a:avLst/>
          </a:prstGeom>
          <a:solidFill>
            <a:schemeClr val="bg1"/>
          </a:solidFill>
          <a:ln w="9525">
            <a:noFill/>
            <a:miter lim="800000"/>
            <a:headEnd/>
            <a:tailEnd/>
          </a:ln>
          <a:effectLst/>
        </p:spPr>
        <p:txBody>
          <a:bodyPr lIns="0" tIns="0" rIns="0" bIns="0" rtlCol="0" anchor="ctr"/>
          <a:lstStyle/>
          <a:p>
            <a:pPr marL="182563" indent="-3175" algn="ctr" eaLnBrk="0" hangingPunct="0">
              <a:spcBef>
                <a:spcPct val="35000"/>
              </a:spcBef>
              <a:buClr>
                <a:srgbClr val="355997"/>
              </a:buClr>
            </a:pPr>
            <a:endParaRPr lang="en-GB" sz="1000" b="1" dirty="0"/>
          </a:p>
        </p:txBody>
      </p:sp>
      <p:sp>
        <p:nvSpPr>
          <p:cNvPr id="16" name="TextBox 15"/>
          <p:cNvSpPr txBox="1">
            <a:spLocks noChangeArrowheads="1"/>
          </p:cNvSpPr>
          <p:nvPr userDrawn="1"/>
        </p:nvSpPr>
        <p:spPr bwMode="auto">
          <a:xfrm>
            <a:off x="3441977" y="2982395"/>
            <a:ext cx="3035048" cy="254556"/>
          </a:xfrm>
          <a:prstGeom prst="rect">
            <a:avLst/>
          </a:prstGeom>
          <a:noFill/>
          <a:ln w="9525">
            <a:noFill/>
            <a:miter lim="800000"/>
            <a:headEnd/>
            <a:tailEnd/>
          </a:ln>
        </p:spPr>
        <p:txBody>
          <a:bodyPr wrap="square" lIns="99551" tIns="49775" rIns="99551" bIns="49775">
            <a:spAutoFit/>
          </a:bodyPr>
          <a:lstStyle/>
          <a:p>
            <a:pPr algn="ctr"/>
            <a:r>
              <a:rPr lang="en-US" sz="950" b="1" dirty="0"/>
              <a:t>AN ALPHA REAL CAPITAL GROUP COMPANY</a:t>
            </a:r>
          </a:p>
        </p:txBody>
      </p:sp>
      <p:pic>
        <p:nvPicPr>
          <p:cNvPr id="18" name="Picture 17" descr="TSP Logo Stacked Blue302.emf"/>
          <p:cNvPicPr>
            <a:picLocks noChangeAspect="1"/>
          </p:cNvPicPr>
          <p:nvPr userDrawn="1"/>
        </p:nvPicPr>
        <p:blipFill>
          <a:blip r:embed="rId3"/>
          <a:stretch>
            <a:fillRect/>
          </a:stretch>
        </p:blipFill>
        <p:spPr>
          <a:xfrm>
            <a:off x="3458952" y="493351"/>
            <a:ext cx="3708000" cy="2327227"/>
          </a:xfrm>
          <a:prstGeom prst="rect">
            <a:avLst/>
          </a:prstGeom>
        </p:spPr>
      </p:pic>
    </p:spTree>
    <p:extLst>
      <p:ext uri="{BB962C8B-B14F-4D97-AF65-F5344CB8AC3E}">
        <p14:creationId xmlns:p14="http://schemas.microsoft.com/office/powerpoint/2010/main" val="2960489895"/>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ontents Slide">
    <p:spTree>
      <p:nvGrpSpPr>
        <p:cNvPr id="1" name=""/>
        <p:cNvGrpSpPr/>
        <p:nvPr/>
      </p:nvGrpSpPr>
      <p:grpSpPr>
        <a:xfrm>
          <a:off x="0" y="0"/>
          <a:ext cx="0" cy="0"/>
          <a:chOff x="0" y="0"/>
          <a:chExt cx="0" cy="0"/>
        </a:xfrm>
      </p:grpSpPr>
      <p:sp>
        <p:nvSpPr>
          <p:cNvPr id="4" name="Title Placeholder 1"/>
          <p:cNvSpPr txBox="1">
            <a:spLocks/>
          </p:cNvSpPr>
          <p:nvPr/>
        </p:nvSpPr>
        <p:spPr>
          <a:xfrm>
            <a:off x="273050" y="0"/>
            <a:ext cx="6826250" cy="908050"/>
          </a:xfrm>
          <a:prstGeom prst="rect">
            <a:avLst/>
          </a:prstGeom>
        </p:spPr>
        <p:txBody>
          <a:bodyPr lIns="0" tIns="0" rIns="0" bIns="82800" anchor="b"/>
          <a:lstStyle/>
          <a:p>
            <a:pPr fontAlgn="auto">
              <a:spcAft>
                <a:spcPts val="0"/>
              </a:spcAft>
              <a:defRPr/>
            </a:pPr>
            <a:endParaRPr lang="en-GB" sz="2000" b="1" dirty="0">
              <a:solidFill>
                <a:schemeClr val="tx2"/>
              </a:solidFill>
              <a:latin typeface="Arial" pitchFamily="34" charset="0"/>
              <a:ea typeface="+mj-ea"/>
              <a:cs typeface="Arial" pitchFamily="34" charset="0"/>
            </a:endParaRPr>
          </a:p>
        </p:txBody>
      </p:sp>
      <p:sp>
        <p:nvSpPr>
          <p:cNvPr id="5" name="Title Placeholder 1"/>
          <p:cNvSpPr txBox="1">
            <a:spLocks/>
          </p:cNvSpPr>
          <p:nvPr/>
        </p:nvSpPr>
        <p:spPr>
          <a:xfrm>
            <a:off x="273050" y="0"/>
            <a:ext cx="6826250" cy="908050"/>
          </a:xfrm>
          <a:prstGeom prst="rect">
            <a:avLst/>
          </a:prstGeom>
        </p:spPr>
        <p:txBody>
          <a:bodyPr lIns="0" tIns="0" rIns="0" bIns="82800" anchor="b"/>
          <a:lstStyle/>
          <a:p>
            <a:pPr fontAlgn="auto">
              <a:spcAft>
                <a:spcPts val="0"/>
              </a:spcAft>
              <a:defRPr/>
            </a:pPr>
            <a:endParaRPr lang="en-GB" sz="2000" b="1" dirty="0">
              <a:solidFill>
                <a:schemeClr val="tx2"/>
              </a:solidFill>
              <a:latin typeface="Arial" pitchFamily="34" charset="0"/>
              <a:ea typeface="+mj-ea"/>
              <a:cs typeface="Arial" pitchFamily="34" charset="0"/>
            </a:endParaRPr>
          </a:p>
        </p:txBody>
      </p:sp>
      <p:sp>
        <p:nvSpPr>
          <p:cNvPr id="16" name="Title 1"/>
          <p:cNvSpPr>
            <a:spLocks noGrp="1"/>
          </p:cNvSpPr>
          <p:nvPr>
            <p:ph type="title"/>
          </p:nvPr>
        </p:nvSpPr>
        <p:spPr>
          <a:xfrm>
            <a:off x="454025" y="0"/>
            <a:ext cx="6645275" cy="908050"/>
          </a:xfrm>
        </p:spPr>
        <p:txBody>
          <a:bodyPr/>
          <a:lstStyle/>
          <a:p>
            <a:r>
              <a:rPr lang="en-US"/>
              <a:t>Click to edit Master title style</a:t>
            </a:r>
            <a:endParaRPr lang="en-GB" dirty="0"/>
          </a:p>
        </p:txBody>
      </p:sp>
      <p:sp>
        <p:nvSpPr>
          <p:cNvPr id="7" name="Footer Placeholder 4"/>
          <p:cNvSpPr>
            <a:spLocks noGrp="1"/>
          </p:cNvSpPr>
          <p:nvPr>
            <p:ph type="ftr" sz="quarter" idx="15"/>
          </p:nvPr>
        </p:nvSpPr>
        <p:spPr/>
        <p:txBody>
          <a:bodyPr/>
          <a:lstStyle>
            <a:lvl1pPr algn="l">
              <a:defRPr sz="800" dirty="0" smtClean="0">
                <a:solidFill>
                  <a:schemeClr val="tx1"/>
                </a:solidFill>
                <a:latin typeface="Arial" pitchFamily="34" charset="0"/>
                <a:cs typeface="Arial" pitchFamily="34" charset="0"/>
              </a:defRPr>
            </a:lvl1pPr>
          </a:lstStyle>
          <a:p>
            <a:pPr>
              <a:defRPr/>
            </a:pPr>
            <a:r>
              <a:rPr lang="en-GB"/>
              <a:t>Alpha Real Capital  -   Strictly private and confidential</a:t>
            </a:r>
          </a:p>
        </p:txBody>
      </p:sp>
      <p:sp>
        <p:nvSpPr>
          <p:cNvPr id="8" name="Slide Number Placeholder 5"/>
          <p:cNvSpPr>
            <a:spLocks noGrp="1"/>
          </p:cNvSpPr>
          <p:nvPr>
            <p:ph type="sldNum" sz="quarter" idx="16"/>
          </p:nvPr>
        </p:nvSpPr>
        <p:spPr/>
        <p:txBody>
          <a:bodyPr anchorCtr="0"/>
          <a:lstStyle>
            <a:lvl1pPr algn="r">
              <a:defRPr sz="800" smtClean="0">
                <a:solidFill>
                  <a:schemeClr val="tx1"/>
                </a:solidFill>
                <a:latin typeface="Arial" pitchFamily="34" charset="0"/>
                <a:cs typeface="Arial" pitchFamily="34" charset="0"/>
              </a:defRPr>
            </a:lvl1pPr>
          </a:lstStyle>
          <a:p>
            <a:pPr>
              <a:defRPr/>
            </a:pPr>
            <a:fld id="{46279210-3364-4AF4-9710-6C9A18078D26}" type="slidenum">
              <a:rPr lang="en-US" smtClean="0"/>
              <a:pPr>
                <a:defRPr/>
              </a:pPr>
              <a:t>‹#›</a:t>
            </a:fld>
            <a:endParaRPr lang="en-US" dirty="0"/>
          </a:p>
        </p:txBody>
      </p:sp>
      <p:sp>
        <p:nvSpPr>
          <p:cNvPr id="13" name="Content Placeholder 12"/>
          <p:cNvSpPr>
            <a:spLocks noGrp="1"/>
          </p:cNvSpPr>
          <p:nvPr>
            <p:ph sz="quarter" idx="17"/>
          </p:nvPr>
        </p:nvSpPr>
        <p:spPr>
          <a:xfrm>
            <a:off x="1700213" y="1268413"/>
            <a:ext cx="6594475" cy="5041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4025" y="0"/>
            <a:ext cx="6645275" cy="908050"/>
          </a:xfrm>
        </p:spPr>
        <p:txBody>
          <a:bodyPr/>
          <a:lstStyle/>
          <a:p>
            <a:r>
              <a:rPr lang="en-US"/>
              <a:t>Click to edit Master title style</a:t>
            </a:r>
            <a:endParaRPr lang="en-GB" dirty="0"/>
          </a:p>
        </p:txBody>
      </p:sp>
      <p:sp>
        <p:nvSpPr>
          <p:cNvPr id="5" name="Footer Placeholder 4"/>
          <p:cNvSpPr>
            <a:spLocks noGrp="1"/>
          </p:cNvSpPr>
          <p:nvPr>
            <p:ph type="ftr" sz="quarter" idx="11"/>
          </p:nvPr>
        </p:nvSpPr>
        <p:spPr/>
        <p:txBody>
          <a:bodyPr/>
          <a:lstStyle>
            <a:lvl1pPr>
              <a:defRPr/>
            </a:lvl1pPr>
          </a:lstStyle>
          <a:p>
            <a:pPr>
              <a:defRPr/>
            </a:pPr>
            <a:r>
              <a:rPr lang="en-GB"/>
              <a:t>Alpha Real Capital  -   Strictly private and confidential</a:t>
            </a:r>
          </a:p>
        </p:txBody>
      </p:sp>
      <p:sp>
        <p:nvSpPr>
          <p:cNvPr id="6" name="Slide Number Placeholder 5"/>
          <p:cNvSpPr>
            <a:spLocks noGrp="1"/>
          </p:cNvSpPr>
          <p:nvPr>
            <p:ph type="sldNum" sz="quarter" idx="12"/>
          </p:nvPr>
        </p:nvSpPr>
        <p:spPr/>
        <p:txBody>
          <a:bodyPr/>
          <a:lstStyle>
            <a:lvl1pPr>
              <a:defRPr/>
            </a:lvl1pPr>
          </a:lstStyle>
          <a:p>
            <a:pPr>
              <a:defRPr/>
            </a:pPr>
            <a:fld id="{2051ABFE-4A5D-4F2B-BE4C-A112C5C2DCDE}" type="slidenum">
              <a:rPr lang="en-US" smtClean="0"/>
              <a:pPr>
                <a:defRPr/>
              </a:pPr>
              <a:t>‹#›</a:t>
            </a:fld>
            <a:endParaRPr lang="en-US" dirty="0"/>
          </a:p>
        </p:txBody>
      </p:sp>
      <p:sp>
        <p:nvSpPr>
          <p:cNvPr id="11" name="Content Placeholder 10"/>
          <p:cNvSpPr>
            <a:spLocks noGrp="1"/>
          </p:cNvSpPr>
          <p:nvPr>
            <p:ph sz="quarter" idx="13"/>
          </p:nvPr>
        </p:nvSpPr>
        <p:spPr>
          <a:xfrm>
            <a:off x="454025" y="1268413"/>
            <a:ext cx="8997950" cy="50419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6" name="Footer Placeholder 4"/>
          <p:cNvSpPr>
            <a:spLocks noGrp="1"/>
          </p:cNvSpPr>
          <p:nvPr>
            <p:ph type="ftr" sz="quarter" idx="15"/>
          </p:nvPr>
        </p:nvSpPr>
        <p:spPr/>
        <p:txBody>
          <a:bodyPr/>
          <a:lstStyle>
            <a:lvl1pPr>
              <a:defRPr/>
            </a:lvl1pPr>
          </a:lstStyle>
          <a:p>
            <a:pPr>
              <a:defRPr/>
            </a:pPr>
            <a:r>
              <a:rPr lang="en-GB"/>
              <a:t>Alpha Real Capital  -   Strictly private and confidential</a:t>
            </a:r>
          </a:p>
        </p:txBody>
      </p:sp>
      <p:sp>
        <p:nvSpPr>
          <p:cNvPr id="7" name="Slide Number Placeholder 5"/>
          <p:cNvSpPr>
            <a:spLocks noGrp="1"/>
          </p:cNvSpPr>
          <p:nvPr>
            <p:ph type="sldNum" sz="quarter" idx="16"/>
          </p:nvPr>
        </p:nvSpPr>
        <p:spPr/>
        <p:txBody>
          <a:bodyPr/>
          <a:lstStyle>
            <a:lvl1pPr>
              <a:defRPr/>
            </a:lvl1pPr>
          </a:lstStyle>
          <a:p>
            <a:pPr>
              <a:defRPr/>
            </a:pPr>
            <a:fld id="{B20DEC5F-4C99-490C-AD82-1E16164B5EB2}" type="slidenum">
              <a:rPr lang="en-US" smtClean="0"/>
              <a:pPr>
                <a:defRPr/>
              </a:pPr>
              <a:t>‹#›</a:t>
            </a:fld>
            <a:endParaRPr lang="en-US" dirty="0"/>
          </a:p>
        </p:txBody>
      </p:sp>
      <p:sp>
        <p:nvSpPr>
          <p:cNvPr id="13" name="Content Placeholder 12"/>
          <p:cNvSpPr>
            <a:spLocks noGrp="1"/>
          </p:cNvSpPr>
          <p:nvPr>
            <p:ph sz="quarter" idx="17"/>
          </p:nvPr>
        </p:nvSpPr>
        <p:spPr>
          <a:xfrm>
            <a:off x="5043488" y="1268413"/>
            <a:ext cx="4410075" cy="5041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Content Placeholder 14"/>
          <p:cNvSpPr>
            <a:spLocks noGrp="1"/>
          </p:cNvSpPr>
          <p:nvPr>
            <p:ph sz="quarter" idx="18"/>
          </p:nvPr>
        </p:nvSpPr>
        <p:spPr>
          <a:xfrm>
            <a:off x="454024" y="1268413"/>
            <a:ext cx="4410075" cy="50419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wo Content - split 2:1">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6" name="Footer Placeholder 4"/>
          <p:cNvSpPr>
            <a:spLocks noGrp="1"/>
          </p:cNvSpPr>
          <p:nvPr>
            <p:ph type="ftr" sz="quarter" idx="15"/>
          </p:nvPr>
        </p:nvSpPr>
        <p:spPr/>
        <p:txBody>
          <a:bodyPr/>
          <a:lstStyle>
            <a:lvl1pPr>
              <a:defRPr/>
            </a:lvl1pPr>
          </a:lstStyle>
          <a:p>
            <a:pPr>
              <a:defRPr/>
            </a:pPr>
            <a:r>
              <a:rPr lang="en-GB"/>
              <a:t>Alpha Real Capital  -   Strictly private and confidential</a:t>
            </a:r>
          </a:p>
        </p:txBody>
      </p:sp>
      <p:sp>
        <p:nvSpPr>
          <p:cNvPr id="7" name="Slide Number Placeholder 5"/>
          <p:cNvSpPr>
            <a:spLocks noGrp="1"/>
          </p:cNvSpPr>
          <p:nvPr>
            <p:ph type="sldNum" sz="quarter" idx="16"/>
          </p:nvPr>
        </p:nvSpPr>
        <p:spPr/>
        <p:txBody>
          <a:bodyPr/>
          <a:lstStyle>
            <a:lvl1pPr>
              <a:defRPr/>
            </a:lvl1pPr>
          </a:lstStyle>
          <a:p>
            <a:pPr>
              <a:defRPr/>
            </a:pPr>
            <a:fld id="{8AEDAF73-77D6-400C-B6AB-27E16728F066}" type="slidenum">
              <a:rPr lang="en-US" smtClean="0"/>
              <a:pPr>
                <a:defRPr/>
              </a:pPr>
              <a:t>‹#›</a:t>
            </a:fld>
            <a:endParaRPr lang="en-US" dirty="0"/>
          </a:p>
        </p:txBody>
      </p:sp>
      <p:sp>
        <p:nvSpPr>
          <p:cNvPr id="11" name="Content Placeholder 10"/>
          <p:cNvSpPr>
            <a:spLocks noGrp="1"/>
          </p:cNvSpPr>
          <p:nvPr>
            <p:ph sz="quarter" idx="17"/>
          </p:nvPr>
        </p:nvSpPr>
        <p:spPr>
          <a:xfrm>
            <a:off x="6573838" y="1268413"/>
            <a:ext cx="2878137" cy="5041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3" name="Content Placeholder 12"/>
          <p:cNvSpPr>
            <a:spLocks noGrp="1"/>
          </p:cNvSpPr>
          <p:nvPr>
            <p:ph sz="quarter" idx="18"/>
          </p:nvPr>
        </p:nvSpPr>
        <p:spPr>
          <a:xfrm>
            <a:off x="454025" y="1268413"/>
            <a:ext cx="5940425" cy="5041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 split 1: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6" name="Footer Placeholder 4"/>
          <p:cNvSpPr>
            <a:spLocks noGrp="1"/>
          </p:cNvSpPr>
          <p:nvPr>
            <p:ph type="ftr" sz="quarter" idx="15"/>
          </p:nvPr>
        </p:nvSpPr>
        <p:spPr/>
        <p:txBody>
          <a:bodyPr/>
          <a:lstStyle>
            <a:lvl1pPr>
              <a:defRPr/>
            </a:lvl1pPr>
          </a:lstStyle>
          <a:p>
            <a:pPr>
              <a:defRPr/>
            </a:pPr>
            <a:r>
              <a:rPr lang="en-GB"/>
              <a:t>Alpha Real Capital  -   Strictly private and confidential</a:t>
            </a:r>
          </a:p>
        </p:txBody>
      </p:sp>
      <p:sp>
        <p:nvSpPr>
          <p:cNvPr id="7" name="Slide Number Placeholder 5"/>
          <p:cNvSpPr>
            <a:spLocks noGrp="1"/>
          </p:cNvSpPr>
          <p:nvPr>
            <p:ph type="sldNum" sz="quarter" idx="16"/>
          </p:nvPr>
        </p:nvSpPr>
        <p:spPr/>
        <p:txBody>
          <a:bodyPr/>
          <a:lstStyle>
            <a:lvl1pPr>
              <a:defRPr/>
            </a:lvl1pPr>
          </a:lstStyle>
          <a:p>
            <a:pPr>
              <a:defRPr/>
            </a:pPr>
            <a:fld id="{B3CEF5DD-FA0A-4066-9952-C610D1E62CB2}" type="slidenum">
              <a:rPr lang="en-US" smtClean="0"/>
              <a:pPr>
                <a:defRPr/>
              </a:pPr>
              <a:t>‹#›</a:t>
            </a:fld>
            <a:endParaRPr lang="en-US" dirty="0"/>
          </a:p>
        </p:txBody>
      </p:sp>
      <p:sp>
        <p:nvSpPr>
          <p:cNvPr id="11" name="Content Placeholder 10"/>
          <p:cNvSpPr>
            <a:spLocks noGrp="1"/>
          </p:cNvSpPr>
          <p:nvPr>
            <p:ph sz="quarter" idx="17"/>
          </p:nvPr>
        </p:nvSpPr>
        <p:spPr>
          <a:xfrm>
            <a:off x="3511550" y="1268413"/>
            <a:ext cx="5940425" cy="5041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3" name="Content Placeholder 12"/>
          <p:cNvSpPr>
            <a:spLocks noGrp="1"/>
          </p:cNvSpPr>
          <p:nvPr>
            <p:ph sz="quarter" idx="18"/>
          </p:nvPr>
        </p:nvSpPr>
        <p:spPr>
          <a:xfrm>
            <a:off x="454025" y="1268413"/>
            <a:ext cx="2878138" cy="5041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GRID for reference">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4025" y="0"/>
            <a:ext cx="6645275" cy="908050"/>
          </a:xfrm>
          <a:prstGeom prst="rect">
            <a:avLst/>
          </a:prstGeom>
        </p:spPr>
        <p:txBody>
          <a:bodyPr rtlCol="0">
            <a:noAutofit/>
          </a:bodyPr>
          <a:lstStyle/>
          <a:p>
            <a:r>
              <a:rPr lang="en-US"/>
              <a:t>Click to edit Master title style</a:t>
            </a:r>
            <a:endParaRPr lang="en-GB" dirty="0"/>
          </a:p>
        </p:txBody>
      </p:sp>
      <p:sp>
        <p:nvSpPr>
          <p:cNvPr id="4" name="Footer Placeholder 4"/>
          <p:cNvSpPr>
            <a:spLocks noGrp="1"/>
          </p:cNvSpPr>
          <p:nvPr>
            <p:ph type="ftr" sz="quarter" idx="11"/>
          </p:nvPr>
        </p:nvSpPr>
        <p:spPr/>
        <p:txBody>
          <a:bodyPr/>
          <a:lstStyle>
            <a:lvl1pPr>
              <a:defRPr/>
            </a:lvl1pPr>
          </a:lstStyle>
          <a:p>
            <a:pPr>
              <a:defRPr/>
            </a:pPr>
            <a:r>
              <a:rPr lang="en-GB"/>
              <a:t>Alpha Real Capital  -   Strictly private and confidential</a:t>
            </a:r>
          </a:p>
        </p:txBody>
      </p:sp>
      <p:sp>
        <p:nvSpPr>
          <p:cNvPr id="5" name="Slide Number Placeholder 5"/>
          <p:cNvSpPr>
            <a:spLocks noGrp="1"/>
          </p:cNvSpPr>
          <p:nvPr>
            <p:ph type="sldNum" sz="quarter" idx="12"/>
          </p:nvPr>
        </p:nvSpPr>
        <p:spPr/>
        <p:txBody>
          <a:bodyPr/>
          <a:lstStyle>
            <a:lvl1pPr>
              <a:defRPr/>
            </a:lvl1pPr>
          </a:lstStyle>
          <a:p>
            <a:pPr>
              <a:defRPr/>
            </a:pPr>
            <a:fld id="{C11EFC14-F600-40DD-8DDA-3C07E5500520}" type="slidenum">
              <a:rPr lang="en-US" smtClean="0"/>
              <a:pPr>
                <a:defRPr/>
              </a:pPr>
              <a:t>‹#›</a:t>
            </a:fld>
            <a:endParaRPr lang="en-US" dirty="0"/>
          </a:p>
        </p:txBody>
      </p:sp>
      <p:grpSp>
        <p:nvGrpSpPr>
          <p:cNvPr id="2" name="Group 34"/>
          <p:cNvGrpSpPr/>
          <p:nvPr/>
        </p:nvGrpSpPr>
        <p:grpSpPr>
          <a:xfrm>
            <a:off x="454025" y="1268413"/>
            <a:ext cx="8999538" cy="5040312"/>
            <a:chOff x="454025" y="1268413"/>
            <a:chExt cx="8999538" cy="5040312"/>
          </a:xfrm>
        </p:grpSpPr>
        <p:sp>
          <p:nvSpPr>
            <p:cNvPr id="6" name="Rectangle 5"/>
            <p:cNvSpPr/>
            <p:nvPr userDrawn="1"/>
          </p:nvSpPr>
          <p:spPr>
            <a:xfrm>
              <a:off x="454025" y="1268413"/>
              <a:ext cx="2878138" cy="24479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userDrawn="1"/>
          </p:nvSpPr>
          <p:spPr>
            <a:xfrm>
              <a:off x="3511550" y="1268413"/>
              <a:ext cx="2878138" cy="24479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userDrawn="1"/>
          </p:nvSpPr>
          <p:spPr>
            <a:xfrm>
              <a:off x="6573837" y="1268413"/>
              <a:ext cx="2878138" cy="24479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userDrawn="1"/>
          </p:nvSpPr>
          <p:spPr>
            <a:xfrm>
              <a:off x="455613" y="3860800"/>
              <a:ext cx="2878138" cy="24479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userDrawn="1"/>
          </p:nvSpPr>
          <p:spPr>
            <a:xfrm>
              <a:off x="3513138" y="3860800"/>
              <a:ext cx="2878138" cy="24479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userDrawn="1"/>
          </p:nvSpPr>
          <p:spPr>
            <a:xfrm>
              <a:off x="6575425" y="3860800"/>
              <a:ext cx="2878138" cy="24479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0" name="Group 33"/>
          <p:cNvGrpSpPr/>
          <p:nvPr/>
        </p:nvGrpSpPr>
        <p:grpSpPr>
          <a:xfrm>
            <a:off x="-677676" y="-311178"/>
            <a:ext cx="11424565" cy="7521185"/>
            <a:chOff x="-677676" y="-311178"/>
            <a:chExt cx="11424565" cy="7521185"/>
          </a:xfrm>
        </p:grpSpPr>
        <p:cxnSp>
          <p:nvCxnSpPr>
            <p:cNvPr id="15" name="Straight Connector 14"/>
            <p:cNvCxnSpPr/>
            <p:nvPr userDrawn="1"/>
          </p:nvCxnSpPr>
          <p:spPr>
            <a:xfrm rot="5400000">
              <a:off x="-3305773" y="3447826"/>
              <a:ext cx="751959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rot="10800000">
              <a:off x="-516367" y="7208418"/>
              <a:ext cx="1108037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rot="5400000">
              <a:off x="1103508" y="3447826"/>
              <a:ext cx="751959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rot="5400000">
              <a:off x="-249042" y="3447826"/>
              <a:ext cx="751959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rot="5400000">
              <a:off x="-428429" y="3447826"/>
              <a:ext cx="751959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rot="5400000">
              <a:off x="1284484" y="3447826"/>
              <a:ext cx="751959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rot="5400000">
              <a:off x="2635446" y="3449415"/>
              <a:ext cx="751959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rot="5400000">
              <a:off x="2813245" y="3447826"/>
              <a:ext cx="751959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rot="5400000">
              <a:off x="5694559" y="3447826"/>
              <a:ext cx="751959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rot="10800000">
              <a:off x="-516367" y="6307137"/>
              <a:ext cx="1108037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userDrawn="1"/>
          </p:nvCxnSpPr>
          <p:spPr>
            <a:xfrm rot="10800000">
              <a:off x="-333487" y="3860800"/>
              <a:ext cx="1108037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userDrawn="1"/>
          </p:nvCxnSpPr>
          <p:spPr>
            <a:xfrm rot="10800000">
              <a:off x="-516367" y="3716338"/>
              <a:ext cx="1108037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userDrawn="1"/>
          </p:nvCxnSpPr>
          <p:spPr>
            <a:xfrm rot="10800000">
              <a:off x="-333487" y="368720"/>
              <a:ext cx="1108037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userDrawn="1"/>
          </p:nvCxnSpPr>
          <p:spPr>
            <a:xfrm rot="10800000">
              <a:off x="-677676" y="1266825"/>
              <a:ext cx="1108037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rot="10800000">
              <a:off x="-516367" y="908050"/>
              <a:ext cx="1108037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userDrawn="1"/>
          </p:nvCxnSpPr>
          <p:spPr>
            <a:xfrm rot="10800000">
              <a:off x="-333487" y="766762"/>
              <a:ext cx="1108037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grpSp>
      <p:sp>
        <p:nvSpPr>
          <p:cNvPr id="36" name="TextBox 35"/>
          <p:cNvSpPr txBox="1"/>
          <p:nvPr/>
        </p:nvSpPr>
        <p:spPr>
          <a:xfrm>
            <a:off x="762000" y="1714500"/>
            <a:ext cx="2200275" cy="1169551"/>
          </a:xfrm>
          <a:prstGeom prst="rect">
            <a:avLst/>
          </a:prstGeom>
          <a:noFill/>
        </p:spPr>
        <p:txBody>
          <a:bodyPr wrap="square" rtlCol="0">
            <a:spAutoFit/>
          </a:bodyPr>
          <a:lstStyle/>
          <a:p>
            <a:r>
              <a:rPr lang="en-GB" dirty="0"/>
              <a:t>If gridlines aren’t in place</a:t>
            </a:r>
          </a:p>
          <a:p>
            <a:r>
              <a:rPr lang="en-GB" i="1" dirty="0"/>
              <a:t>Control Drag </a:t>
            </a:r>
            <a:r>
              <a:rPr lang="en-GB" dirty="0"/>
              <a:t>existing guides</a:t>
            </a:r>
            <a:r>
              <a:rPr lang="en-GB" baseline="0" dirty="0"/>
              <a:t> to duplicate the dashed lines shown on this layout.</a:t>
            </a:r>
            <a:endParaRPr lang="en-GB" dirty="0"/>
          </a:p>
        </p:txBody>
      </p:sp>
      <p:sp>
        <p:nvSpPr>
          <p:cNvPr id="35" name="TextBox 34"/>
          <p:cNvSpPr txBox="1"/>
          <p:nvPr userDrawn="1"/>
        </p:nvSpPr>
        <p:spPr>
          <a:xfrm>
            <a:off x="3860960" y="1714500"/>
            <a:ext cx="2200275" cy="738664"/>
          </a:xfrm>
          <a:prstGeom prst="rect">
            <a:avLst/>
          </a:prstGeom>
          <a:noFill/>
        </p:spPr>
        <p:txBody>
          <a:bodyPr wrap="square" rtlCol="0">
            <a:spAutoFit/>
          </a:bodyPr>
          <a:lstStyle/>
          <a:p>
            <a:r>
              <a:rPr lang="en-GB" dirty="0"/>
              <a:t>Where possible, layout elements should align</a:t>
            </a:r>
            <a:r>
              <a:rPr lang="en-GB" baseline="0" dirty="0"/>
              <a:t> to edges of the grid.</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Blank">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4025" y="0"/>
            <a:ext cx="6645275" cy="908050"/>
          </a:xfrm>
          <a:prstGeom prst="rect">
            <a:avLst/>
          </a:prstGeom>
        </p:spPr>
        <p:txBody>
          <a:bodyPr rtlCol="0">
            <a:noAutofit/>
          </a:bodyPr>
          <a:lstStyle/>
          <a:p>
            <a:r>
              <a:rPr lang="en-US"/>
              <a:t>Click to edit Master title style</a:t>
            </a:r>
            <a:endParaRPr lang="en-GB" dirty="0"/>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C11EFC14-F600-40DD-8DDA-3C07E5500520}" type="slidenum">
              <a:rPr lang="en-US" smtClean="0"/>
              <a:pPr>
                <a:defRPr/>
              </a:pPr>
              <a:t>‹#›</a:t>
            </a:fld>
            <a:endParaRPr lang="en-US"/>
          </a:p>
        </p:txBody>
      </p:sp>
    </p:spTree>
    <p:extLst>
      <p:ext uri="{BB962C8B-B14F-4D97-AF65-F5344CB8AC3E}">
        <p14:creationId xmlns:p14="http://schemas.microsoft.com/office/powerpoint/2010/main" val="725610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95300" y="6356351"/>
            <a:ext cx="23114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3" name="Footer Placeholder 2"/>
          <p:cNvSpPr>
            <a:spLocks noGrp="1"/>
          </p:cNvSpPr>
          <p:nvPr>
            <p:ph type="ftr" sz="quarter" idx="11"/>
          </p:nvPr>
        </p:nvSpPr>
        <p:spPr>
          <a:xfrm>
            <a:off x="3384550" y="6356351"/>
            <a:ext cx="31369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8F11447B-E2DE-44D9-991E-89BDDD0368B1}" type="slidenum">
              <a:rPr lang="en-US"/>
              <a:pPr>
                <a:defRPr/>
              </a:pPr>
              <a:t>‹#›</a:t>
            </a:fld>
            <a:endParaRPr lang="en-US"/>
          </a:p>
        </p:txBody>
      </p:sp>
    </p:spTree>
    <p:extLst>
      <p:ext uri="{BB962C8B-B14F-4D97-AF65-F5344CB8AC3E}">
        <p14:creationId xmlns:p14="http://schemas.microsoft.com/office/powerpoint/2010/main" val="2188314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Title Placeholder 1"/>
          <p:cNvSpPr>
            <a:spLocks noGrp="1"/>
          </p:cNvSpPr>
          <p:nvPr>
            <p:ph type="title"/>
          </p:nvPr>
        </p:nvSpPr>
        <p:spPr bwMode="auto">
          <a:xfrm>
            <a:off x="454025" y="0"/>
            <a:ext cx="5637783" cy="908050"/>
          </a:xfrm>
          <a:prstGeom prst="rect">
            <a:avLst/>
          </a:prstGeom>
          <a:noFill/>
          <a:ln w="9525">
            <a:noFill/>
            <a:miter lim="800000"/>
            <a:headEnd/>
            <a:tailEnd/>
          </a:ln>
        </p:spPr>
        <p:txBody>
          <a:bodyPr vert="horz" wrap="square" lIns="0" tIns="0" rIns="0" bIns="82800" numCol="1" anchor="b" anchorCtr="0" compatLnSpc="1">
            <a:prstTxWarp prst="textNoShape">
              <a:avLst/>
            </a:prstTxWarp>
          </a:bodyPr>
          <a:lstStyle/>
          <a:p>
            <a:pPr lvl="0"/>
            <a:r>
              <a:rPr lang="en-US" dirty="0"/>
              <a:t>Click to edit Master title style</a:t>
            </a:r>
            <a:endParaRPr lang="en-GB" dirty="0"/>
          </a:p>
        </p:txBody>
      </p:sp>
      <p:sp>
        <p:nvSpPr>
          <p:cNvPr id="2052" name="Text Placeholder 2"/>
          <p:cNvSpPr>
            <a:spLocks noGrp="1"/>
          </p:cNvSpPr>
          <p:nvPr>
            <p:ph type="body" idx="1"/>
          </p:nvPr>
        </p:nvSpPr>
        <p:spPr bwMode="auto">
          <a:xfrm>
            <a:off x="454025" y="1268413"/>
            <a:ext cx="8997950" cy="504031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p:cNvSpPr>
            <a:spLocks noGrp="1"/>
          </p:cNvSpPr>
          <p:nvPr>
            <p:ph type="ftr" sz="quarter" idx="3"/>
          </p:nvPr>
        </p:nvSpPr>
        <p:spPr>
          <a:xfrm>
            <a:off x="454025" y="6597650"/>
            <a:ext cx="6011863" cy="149225"/>
          </a:xfrm>
          <a:prstGeom prst="rect">
            <a:avLst/>
          </a:prstGeom>
        </p:spPr>
        <p:txBody>
          <a:bodyPr vert="horz" lIns="0" tIns="0" rIns="0" bIns="0" rtlCol="0" anchor="ctr"/>
          <a:lstStyle>
            <a:lvl1pPr algn="l">
              <a:defRPr sz="800" dirty="0" smtClean="0">
                <a:solidFill>
                  <a:schemeClr val="tx1"/>
                </a:solidFill>
                <a:latin typeface="Arial" pitchFamily="34" charset="0"/>
                <a:cs typeface="Arial" pitchFamily="34" charset="0"/>
              </a:defRPr>
            </a:lvl1pPr>
          </a:lstStyle>
          <a:p>
            <a:pPr>
              <a:defRPr/>
            </a:pPr>
            <a:r>
              <a:rPr lang="en-GB"/>
              <a:t>Alpha Real Capital  -   Strictly private and confidential</a:t>
            </a:r>
          </a:p>
        </p:txBody>
      </p:sp>
      <p:sp>
        <p:nvSpPr>
          <p:cNvPr id="6" name="Slide Number Placeholder 5"/>
          <p:cNvSpPr>
            <a:spLocks noGrp="1"/>
          </p:cNvSpPr>
          <p:nvPr>
            <p:ph type="sldNum" sz="quarter" idx="4"/>
          </p:nvPr>
        </p:nvSpPr>
        <p:spPr>
          <a:xfrm>
            <a:off x="8826500" y="6597650"/>
            <a:ext cx="625475" cy="149225"/>
          </a:xfrm>
          <a:prstGeom prst="rect">
            <a:avLst/>
          </a:prstGeom>
        </p:spPr>
        <p:txBody>
          <a:bodyPr vert="horz" lIns="0" tIns="0" rIns="0" bIns="0" rtlCol="0" anchor="ctr"/>
          <a:lstStyle>
            <a:lvl1pPr algn="r">
              <a:defRPr sz="800" smtClean="0">
                <a:solidFill>
                  <a:schemeClr val="tx1"/>
                </a:solidFill>
                <a:latin typeface="Arial" pitchFamily="34" charset="0"/>
                <a:cs typeface="Arial" pitchFamily="34" charset="0"/>
              </a:defRPr>
            </a:lvl1pPr>
          </a:lstStyle>
          <a:p>
            <a:pPr>
              <a:defRPr/>
            </a:pPr>
            <a:fld id="{4AC98FE4-FD1A-4985-8618-BD33BE914005}" type="slidenum">
              <a:rPr lang="en-US" smtClean="0"/>
              <a:pPr>
                <a:defRPr/>
              </a:pPr>
              <a:t>‹#›</a:t>
            </a:fld>
            <a:endParaRPr lang="en-US" dirty="0"/>
          </a:p>
        </p:txBody>
      </p:sp>
      <p:cxnSp>
        <p:nvCxnSpPr>
          <p:cNvPr id="15" name="Straight Connector 14"/>
          <p:cNvCxnSpPr/>
          <p:nvPr/>
        </p:nvCxnSpPr>
        <p:spPr>
          <a:xfrm rot="10800000" flipH="1" flipV="1">
            <a:off x="454025" y="6488492"/>
            <a:ext cx="8996914" cy="8731"/>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0800000" flipH="1" flipV="1">
            <a:off x="455061" y="906293"/>
            <a:ext cx="8996914" cy="8731"/>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descr="TSP Logo Split Blue302.emf"/>
          <p:cNvPicPr>
            <a:picLocks noChangeAspect="1"/>
          </p:cNvPicPr>
          <p:nvPr userDrawn="1"/>
        </p:nvPicPr>
        <p:blipFill>
          <a:blip r:embed="rId12"/>
          <a:stretch>
            <a:fillRect/>
          </a:stretch>
        </p:blipFill>
        <p:spPr>
          <a:xfrm>
            <a:off x="7908131" y="429991"/>
            <a:ext cx="1708733" cy="359757"/>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ransition>
    <p:fade/>
  </p:transition>
  <p:hf hdr="0" dt="0"/>
  <p:txStyles>
    <p:titleStyle>
      <a:lvl1pPr algn="l" rtl="0" eaLnBrk="1" fontAlgn="base" hangingPunct="1">
        <a:spcBef>
          <a:spcPct val="0"/>
        </a:spcBef>
        <a:spcAft>
          <a:spcPct val="0"/>
        </a:spcAft>
        <a:defRPr sz="1600" b="1" kern="1200">
          <a:solidFill>
            <a:schemeClr val="tx1"/>
          </a:solidFill>
          <a:latin typeface="Arial" pitchFamily="34" charset="0"/>
          <a:ea typeface="+mj-ea"/>
          <a:cs typeface="Arial" pitchFamily="34" charset="0"/>
        </a:defRPr>
      </a:lvl1pPr>
      <a:lvl2pPr algn="l" rtl="0" eaLnBrk="1" fontAlgn="base" hangingPunct="1">
        <a:spcBef>
          <a:spcPct val="0"/>
        </a:spcBef>
        <a:spcAft>
          <a:spcPct val="0"/>
        </a:spcAft>
        <a:defRPr sz="2000" b="1">
          <a:solidFill>
            <a:srgbClr val="FFFFFF"/>
          </a:solidFill>
          <a:latin typeface="Arial" charset="0"/>
          <a:cs typeface="Arial" charset="0"/>
        </a:defRPr>
      </a:lvl2pPr>
      <a:lvl3pPr algn="l" rtl="0" eaLnBrk="1" fontAlgn="base" hangingPunct="1">
        <a:spcBef>
          <a:spcPct val="0"/>
        </a:spcBef>
        <a:spcAft>
          <a:spcPct val="0"/>
        </a:spcAft>
        <a:defRPr sz="2000" b="1">
          <a:solidFill>
            <a:srgbClr val="FFFFFF"/>
          </a:solidFill>
          <a:latin typeface="Arial" charset="0"/>
          <a:cs typeface="Arial" charset="0"/>
        </a:defRPr>
      </a:lvl3pPr>
      <a:lvl4pPr algn="l" rtl="0" eaLnBrk="1" fontAlgn="base" hangingPunct="1">
        <a:spcBef>
          <a:spcPct val="0"/>
        </a:spcBef>
        <a:spcAft>
          <a:spcPct val="0"/>
        </a:spcAft>
        <a:defRPr sz="2000" b="1">
          <a:solidFill>
            <a:srgbClr val="FFFFFF"/>
          </a:solidFill>
          <a:latin typeface="Arial" charset="0"/>
          <a:cs typeface="Arial" charset="0"/>
        </a:defRPr>
      </a:lvl4pPr>
      <a:lvl5pPr algn="l" rtl="0" eaLnBrk="1" fontAlgn="base" hangingPunct="1">
        <a:spcBef>
          <a:spcPct val="0"/>
        </a:spcBef>
        <a:spcAft>
          <a:spcPct val="0"/>
        </a:spcAft>
        <a:defRPr sz="2000" b="1">
          <a:solidFill>
            <a:srgbClr val="FFFFFF"/>
          </a:solidFill>
          <a:latin typeface="Arial" charset="0"/>
          <a:cs typeface="Arial" charset="0"/>
        </a:defRPr>
      </a:lvl5pPr>
      <a:lvl6pPr marL="457200" algn="l" rtl="0" eaLnBrk="1" fontAlgn="base" hangingPunct="1">
        <a:spcBef>
          <a:spcPct val="0"/>
        </a:spcBef>
        <a:spcAft>
          <a:spcPct val="0"/>
        </a:spcAft>
        <a:defRPr sz="2000" b="1">
          <a:solidFill>
            <a:srgbClr val="FFFFFF"/>
          </a:solidFill>
          <a:latin typeface="Arial" charset="0"/>
          <a:cs typeface="Arial" charset="0"/>
        </a:defRPr>
      </a:lvl6pPr>
      <a:lvl7pPr marL="914400" algn="l" rtl="0" eaLnBrk="1" fontAlgn="base" hangingPunct="1">
        <a:spcBef>
          <a:spcPct val="0"/>
        </a:spcBef>
        <a:spcAft>
          <a:spcPct val="0"/>
        </a:spcAft>
        <a:defRPr sz="2000" b="1">
          <a:solidFill>
            <a:srgbClr val="FFFFFF"/>
          </a:solidFill>
          <a:latin typeface="Arial" charset="0"/>
          <a:cs typeface="Arial" charset="0"/>
        </a:defRPr>
      </a:lvl7pPr>
      <a:lvl8pPr marL="1371600" algn="l" rtl="0" eaLnBrk="1" fontAlgn="base" hangingPunct="1">
        <a:spcBef>
          <a:spcPct val="0"/>
        </a:spcBef>
        <a:spcAft>
          <a:spcPct val="0"/>
        </a:spcAft>
        <a:defRPr sz="2000" b="1">
          <a:solidFill>
            <a:srgbClr val="FFFFFF"/>
          </a:solidFill>
          <a:latin typeface="Arial" charset="0"/>
          <a:cs typeface="Arial" charset="0"/>
        </a:defRPr>
      </a:lvl8pPr>
      <a:lvl9pPr marL="1828800" algn="l" rtl="0" eaLnBrk="1" fontAlgn="base" hangingPunct="1">
        <a:spcBef>
          <a:spcPct val="0"/>
        </a:spcBef>
        <a:spcAft>
          <a:spcPct val="0"/>
        </a:spcAft>
        <a:defRPr sz="2000" b="1">
          <a:solidFill>
            <a:srgbClr val="FFFFFF"/>
          </a:solidFill>
          <a:latin typeface="Arial" charset="0"/>
          <a:cs typeface="Arial" charset="0"/>
        </a:defRPr>
      </a:lvl9pPr>
    </p:titleStyle>
    <p:bodyStyle>
      <a:lvl1pPr marL="0" indent="0" algn="l" rtl="0" eaLnBrk="1" fontAlgn="base" hangingPunct="1">
        <a:spcBef>
          <a:spcPts val="900"/>
        </a:spcBef>
        <a:spcAft>
          <a:spcPts val="300"/>
        </a:spcAft>
        <a:buClr>
          <a:schemeClr val="accent5"/>
        </a:buClr>
        <a:buFontTx/>
        <a:buNone/>
        <a:defRPr sz="1400" b="0" kern="1200">
          <a:solidFill>
            <a:schemeClr val="tx1"/>
          </a:solidFill>
          <a:latin typeface="Arial" pitchFamily="34" charset="0"/>
          <a:ea typeface="+mn-ea"/>
          <a:cs typeface="Arial" pitchFamily="34" charset="0"/>
        </a:defRPr>
      </a:lvl1pPr>
      <a:lvl2pPr marL="177800" indent="-177800" algn="l" rtl="0" eaLnBrk="1" fontAlgn="base" hangingPunct="1">
        <a:spcBef>
          <a:spcPts val="400"/>
        </a:spcBef>
        <a:spcAft>
          <a:spcPts val="200"/>
        </a:spcAft>
        <a:buClr>
          <a:schemeClr val="accent1"/>
        </a:buClr>
        <a:buFont typeface="Wingdings" pitchFamily="2" charset="2"/>
        <a:buChar char="§"/>
        <a:defRPr sz="1100" kern="1200">
          <a:solidFill>
            <a:schemeClr val="tx2"/>
          </a:solidFill>
          <a:latin typeface="Arial" pitchFamily="34" charset="0"/>
          <a:ea typeface="+mn-ea"/>
          <a:cs typeface="Arial" pitchFamily="34" charset="0"/>
        </a:defRPr>
      </a:lvl2pPr>
      <a:lvl3pPr marL="447675" indent="-179388" algn="l" rtl="0" eaLnBrk="1" fontAlgn="base" hangingPunct="1">
        <a:spcBef>
          <a:spcPts val="200"/>
        </a:spcBef>
        <a:spcAft>
          <a:spcPts val="200"/>
        </a:spcAft>
        <a:buClr>
          <a:schemeClr val="accent1"/>
        </a:buClr>
        <a:buFont typeface="Wingdings" pitchFamily="2" charset="2"/>
        <a:buChar char="§"/>
        <a:defRPr sz="1000" i="1" kern="1200">
          <a:solidFill>
            <a:schemeClr val="tx2"/>
          </a:solidFill>
          <a:latin typeface="Arial" pitchFamily="34" charset="0"/>
          <a:ea typeface="+mn-ea"/>
          <a:cs typeface="Arial" pitchFamily="34" charset="0"/>
        </a:defRPr>
      </a:lvl3pPr>
      <a:lvl4pPr marL="715963" indent="-179388" algn="l" rtl="0" eaLnBrk="1" fontAlgn="base" hangingPunct="1">
        <a:spcBef>
          <a:spcPts val="200"/>
        </a:spcBef>
        <a:spcAft>
          <a:spcPts val="200"/>
        </a:spcAft>
        <a:buClr>
          <a:schemeClr val="accent1"/>
        </a:buClr>
        <a:buFont typeface="Wingdings" pitchFamily="2" charset="2"/>
        <a:buChar char="§"/>
        <a:defRPr sz="900" i="1" kern="1200">
          <a:solidFill>
            <a:schemeClr val="tx2"/>
          </a:solidFill>
          <a:latin typeface="Arial" pitchFamily="34" charset="0"/>
          <a:ea typeface="+mn-ea"/>
          <a:cs typeface="Arial" pitchFamily="34" charset="0"/>
        </a:defRPr>
      </a:lvl4pPr>
      <a:lvl5pPr marL="893763" indent="-88900" algn="l" rtl="0" eaLnBrk="1" fontAlgn="base" hangingPunct="1">
        <a:spcBef>
          <a:spcPts val="100"/>
        </a:spcBef>
        <a:spcAft>
          <a:spcPts val="200"/>
        </a:spcAft>
        <a:buClr>
          <a:schemeClr val="accent1"/>
        </a:buClr>
        <a:buFont typeface="Wingdings" pitchFamily="2" charset="2"/>
        <a:buChar char="§"/>
        <a:tabLst/>
        <a:defRPr sz="800" i="1" kern="1200">
          <a:solidFill>
            <a:schemeClr val="tx2"/>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350520" y="3598354"/>
            <a:ext cx="9204960" cy="2025509"/>
          </a:xfrm>
          <a:solidFill>
            <a:schemeClr val="tx1">
              <a:alpha val="80000"/>
            </a:schemeClr>
          </a:solidFill>
        </p:spPr>
        <p:txBody>
          <a:bodyPr/>
          <a:lstStyle/>
          <a:p>
            <a:r>
              <a:rPr lang="en-GB" b="1" dirty="0">
                <a:ea typeface="Calibri"/>
                <a:cs typeface="Times New Roman"/>
              </a:rPr>
              <a:t>PROFESSIONAL ADVISER ACADEMY: MODULE 2</a:t>
            </a:r>
            <a:br>
              <a:rPr lang="en-GB" b="1" dirty="0">
                <a:ea typeface="Calibri"/>
                <a:cs typeface="Times New Roman"/>
              </a:rPr>
            </a:br>
            <a:r>
              <a:rPr lang="en-US" b="1" dirty="0">
                <a:ea typeface="Calibri"/>
                <a:cs typeface="Times New Roman"/>
              </a:rPr>
              <a:t>--------------------------------------------------------------------</a:t>
            </a:r>
            <a:br>
              <a:rPr lang="en-US" b="1" dirty="0">
                <a:ea typeface="Calibri"/>
                <a:cs typeface="Times New Roman"/>
              </a:rPr>
            </a:br>
            <a:r>
              <a:rPr lang="en-US" b="1" dirty="0"/>
              <a:t>‘UNDERSTANDING STRUCTURED PRODUCTS’</a:t>
            </a:r>
            <a:br>
              <a:rPr lang="en-US" b="1" dirty="0"/>
            </a:br>
            <a:r>
              <a:rPr lang="en-US" b="1" dirty="0"/>
              <a:t>---------------------------------------------------------------</a:t>
            </a:r>
            <a:br>
              <a:rPr lang="en-US" b="1" dirty="0"/>
            </a:br>
            <a:r>
              <a:rPr lang="en-US" b="1" dirty="0"/>
              <a:t>DESIGNED FOR PROFESSIONAL ADVISER USE</a:t>
            </a:r>
            <a:br>
              <a:rPr lang="en-US" b="1" dirty="0"/>
            </a:br>
            <a:r>
              <a:rPr lang="en-US" b="1" dirty="0"/>
              <a:t>- MADE AVAIILABLE TO BEST PRICE FS CLIENTS -</a:t>
            </a:r>
          </a:p>
        </p:txBody>
      </p:sp>
      <p:sp>
        <p:nvSpPr>
          <p:cNvPr id="4" name="Rectangle 3"/>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2299206553"/>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TextBox 2"/>
          <p:cNvSpPr txBox="1">
            <a:spLocks noChangeArrowheads="1"/>
          </p:cNvSpPr>
          <p:nvPr/>
        </p:nvSpPr>
        <p:spPr bwMode="auto">
          <a:xfrm>
            <a:off x="317866" y="522411"/>
            <a:ext cx="7416783" cy="369332"/>
          </a:xfrm>
          <a:prstGeom prst="rect">
            <a:avLst/>
          </a:prstGeom>
          <a:noFill/>
          <a:ln w="9525">
            <a:noFill/>
            <a:miter lim="800000"/>
            <a:headEnd/>
            <a:tailEnd/>
          </a:ln>
        </p:spPr>
        <p:txBody>
          <a:bodyPr wrap="square">
            <a:spAutoFit/>
          </a:bodyPr>
          <a:lstStyle/>
          <a:p>
            <a:r>
              <a:rPr lang="en-US" sz="1600" b="1" dirty="0"/>
              <a:t> </a:t>
            </a:r>
            <a:r>
              <a:rPr lang="en-US" sz="1800" b="1" dirty="0"/>
              <a:t>Why should advisers / investors consider structured products …</a:t>
            </a:r>
          </a:p>
        </p:txBody>
      </p:sp>
      <p:sp>
        <p:nvSpPr>
          <p:cNvPr id="6" name="Rectangle 2"/>
          <p:cNvSpPr txBox="1">
            <a:spLocks noChangeArrowheads="1"/>
          </p:cNvSpPr>
          <p:nvPr/>
        </p:nvSpPr>
        <p:spPr bwMode="auto">
          <a:xfrm>
            <a:off x="380999" y="1167145"/>
            <a:ext cx="9431215" cy="3866250"/>
          </a:xfrm>
          <a:prstGeom prst="rect">
            <a:avLst/>
          </a:prstGeom>
          <a:solidFill>
            <a:srgbClr val="FFFFFF"/>
          </a:solidFill>
          <a:ln>
            <a:miter lim="800000"/>
            <a:headEnd/>
            <a:tailEnd/>
          </a:ln>
        </p:spPr>
        <p:txBody>
          <a:bodyPr anchor="ctr"/>
          <a:lstStyle/>
          <a:p>
            <a:pPr marL="285750" indent="-285750" defTabSz="457200">
              <a:spcAft>
                <a:spcPts val="600"/>
              </a:spcAft>
              <a:buFont typeface="Wingdings" panose="05000000000000000000" pitchFamily="2" charset="2"/>
              <a:buChar char="§"/>
              <a:defRPr/>
            </a:pPr>
            <a:r>
              <a:rPr lang="en-GB" b="1" dirty="0">
                <a:latin typeface="+mj-lt"/>
                <a:cs typeface="ＭＳ Ｐゴシック" pitchFamily="-110" charset="-128"/>
              </a:rPr>
              <a:t>First and foremost, is the investment need:</a:t>
            </a:r>
          </a:p>
          <a:p>
            <a:pPr marL="514350" lvl="1" indent="-285750" defTabSz="457200">
              <a:spcAft>
                <a:spcPts val="600"/>
              </a:spcAft>
              <a:buFont typeface=".AppleSystemUIFont"/>
              <a:buChar char="-"/>
              <a:defRPr/>
            </a:pPr>
            <a:r>
              <a:rPr lang="en-GB" dirty="0">
                <a:latin typeface="+mn-lt"/>
                <a:cs typeface="Times New Roman"/>
              </a:rPr>
              <a:t>particularly in the current investment environment, investors require value-adding investment options from the combined asset management / investment industries and providers</a:t>
            </a:r>
          </a:p>
          <a:p>
            <a:pPr marL="514350" lvl="1" indent="-285750" defTabSz="457200">
              <a:spcAft>
                <a:spcPts val="600"/>
              </a:spcAft>
              <a:buFont typeface=".AppleSystemUIFont"/>
              <a:buChar char="-"/>
              <a:defRPr/>
            </a:pPr>
            <a:r>
              <a:rPr lang="en-GB" dirty="0">
                <a:latin typeface="+mn-lt"/>
                <a:cs typeface="Times New Roman"/>
              </a:rPr>
              <a:t>professional adviser consideration of ‘investment type’ (as well as asset class and </a:t>
            </a:r>
            <a:r>
              <a:rPr lang="en-GB" dirty="0" err="1">
                <a:latin typeface="+mn-lt"/>
                <a:cs typeface="Times New Roman"/>
              </a:rPr>
              <a:t>geopgraphy</a:t>
            </a:r>
            <a:r>
              <a:rPr lang="en-GB" dirty="0">
                <a:latin typeface="+mn-lt"/>
                <a:cs typeface="Times New Roman"/>
              </a:rPr>
              <a:t>), i.e. the best of active, passive / smart beta and structured products, may help improve portfolio diversification and balance</a:t>
            </a:r>
          </a:p>
          <a:p>
            <a:pPr defTabSz="457200">
              <a:defRPr/>
            </a:pPr>
            <a:endParaRPr lang="en-GB" dirty="0">
              <a:latin typeface="+mj-lt"/>
              <a:cs typeface="ＭＳ Ｐゴシック" pitchFamily="-110" charset="-128"/>
            </a:endParaRPr>
          </a:p>
          <a:p>
            <a:pPr defTabSz="457200">
              <a:defRPr/>
            </a:pPr>
            <a:endParaRPr lang="en-GB" dirty="0">
              <a:latin typeface="+mj-lt"/>
              <a:cs typeface="ＭＳ Ｐゴシック" pitchFamily="-110" charset="-128"/>
            </a:endParaRPr>
          </a:p>
          <a:p>
            <a:pPr defTabSz="457200">
              <a:defRPr/>
            </a:pPr>
            <a:endParaRPr lang="en-GB" dirty="0">
              <a:latin typeface="+mj-lt"/>
              <a:cs typeface="ＭＳ Ｐゴシック" pitchFamily="-110" charset="-128"/>
            </a:endParaRPr>
          </a:p>
          <a:p>
            <a:pPr defTabSz="457200">
              <a:defRPr/>
            </a:pPr>
            <a:r>
              <a:rPr lang="en-GB" dirty="0">
                <a:latin typeface="+mj-lt"/>
                <a:cs typeface="ＭＳ Ｐゴシック" pitchFamily="-110" charset="-128"/>
              </a:rPr>
              <a:t>      </a:t>
            </a:r>
          </a:p>
          <a:p>
            <a:pPr defTabSz="457200">
              <a:defRPr/>
            </a:pPr>
            <a:endParaRPr lang="en-GB" dirty="0">
              <a:latin typeface="+mj-lt"/>
              <a:cs typeface="ＭＳ Ｐゴシック" pitchFamily="-110" charset="-128"/>
            </a:endParaRPr>
          </a:p>
          <a:p>
            <a:pPr marL="285750" indent="-285750">
              <a:lnSpc>
                <a:spcPct val="90000"/>
              </a:lnSpc>
              <a:spcBef>
                <a:spcPts val="1200"/>
              </a:spcBef>
              <a:spcAft>
                <a:spcPts val="600"/>
              </a:spcAft>
              <a:buFont typeface="Wingdings" panose="05000000000000000000" pitchFamily="2" charset="2"/>
              <a:buChar char="§"/>
            </a:pPr>
            <a:r>
              <a:rPr lang="en-GB" b="1" dirty="0">
                <a:cs typeface="Times New Roman"/>
              </a:rPr>
              <a:t>S</a:t>
            </a:r>
            <a:r>
              <a:rPr lang="en-GB" b="1" dirty="0">
                <a:ea typeface="Calibri"/>
                <a:cs typeface="Times New Roman"/>
              </a:rPr>
              <a:t>tructured products can:</a:t>
            </a:r>
          </a:p>
          <a:p>
            <a:pPr marL="514350" lvl="1" indent="-285750" defTabSz="457200">
              <a:lnSpc>
                <a:spcPct val="90000"/>
              </a:lnSpc>
              <a:spcAft>
                <a:spcPts val="600"/>
              </a:spcAft>
              <a:buFont typeface=".AppleSystemUIFont"/>
              <a:buChar char="-"/>
              <a:defRPr/>
            </a:pPr>
            <a:r>
              <a:rPr lang="en-GB" dirty="0">
                <a:latin typeface="+mn-lt"/>
                <a:cs typeface="Times New Roman"/>
              </a:rPr>
              <a:t>remove, reduce or at least define investor exposure to downside market risk, and the potential for loss of capital that is usually inextricably linked to stock market linked investments</a:t>
            </a:r>
          </a:p>
          <a:p>
            <a:pPr marL="514350" lvl="1" indent="-285750" defTabSz="457200">
              <a:lnSpc>
                <a:spcPct val="90000"/>
              </a:lnSpc>
              <a:spcAft>
                <a:spcPts val="600"/>
              </a:spcAft>
              <a:buFont typeface=".AppleSystemUIFont"/>
              <a:buChar char="-"/>
              <a:defRPr/>
            </a:pPr>
            <a:r>
              <a:rPr lang="en-GB" dirty="0">
                <a:latin typeface="+mn-lt"/>
                <a:cs typeface="Times New Roman"/>
              </a:rPr>
              <a:t>provide the potential for defined returns, including the scope to generate positive returns without necessarily requiring the stock market to rise, and with some product options generating positive returns even if markets fall</a:t>
            </a:r>
          </a:p>
        </p:txBody>
      </p:sp>
      <p:sp>
        <p:nvSpPr>
          <p:cNvPr id="4" name="Rectangle 3"/>
          <p:cNvSpPr/>
          <p:nvPr/>
        </p:nvSpPr>
        <p:spPr>
          <a:xfrm>
            <a:off x="367016" y="2690336"/>
            <a:ext cx="9170378" cy="738664"/>
          </a:xfrm>
          <a:prstGeom prst="rect">
            <a:avLst/>
          </a:prstGeom>
          <a:solidFill>
            <a:schemeClr val="tx1"/>
          </a:solidFill>
        </p:spPr>
        <p:txBody>
          <a:bodyPr wrap="square">
            <a:spAutoFit/>
          </a:bodyPr>
          <a:lstStyle/>
          <a:p>
            <a:pPr algn="ctr" defTabSz="457200">
              <a:defRPr/>
            </a:pPr>
            <a:r>
              <a:rPr lang="en-GB" b="1" dirty="0">
                <a:solidFill>
                  <a:schemeClr val="bg1"/>
                </a:solidFill>
                <a:cs typeface="ＭＳ Ｐゴシック" pitchFamily="-110" charset="-128"/>
              </a:rPr>
              <a:t>Structured products offer investors options that neither active or passive funds can or do</a:t>
            </a:r>
          </a:p>
          <a:p>
            <a:pPr algn="ctr" defTabSz="457200">
              <a:defRPr/>
            </a:pPr>
            <a:r>
              <a:rPr lang="en-GB" b="1" dirty="0">
                <a:solidFill>
                  <a:schemeClr val="bg1"/>
                </a:solidFill>
                <a:cs typeface="ＭＳ Ｐゴシック" pitchFamily="-110" charset="-128"/>
              </a:rPr>
              <a:t>-------------------------------------------------------------------------------------------------------------------------------------------</a:t>
            </a:r>
          </a:p>
          <a:p>
            <a:pPr algn="ctr" defTabSz="457200">
              <a:defRPr/>
            </a:pPr>
            <a:r>
              <a:rPr lang="en-GB" b="1" dirty="0">
                <a:solidFill>
                  <a:schemeClr val="bg1"/>
                </a:solidFill>
                <a:cs typeface="ＭＳ Ｐゴシック" pitchFamily="-110" charset="-128"/>
              </a:rPr>
              <a:t>Including many features that are pertinent / value-adding in the prevailing economic / market environment</a:t>
            </a:r>
          </a:p>
        </p:txBody>
      </p:sp>
      <p:sp>
        <p:nvSpPr>
          <p:cNvPr id="8" name="Rectangle 7">
            <a:extLst>
              <a:ext uri="{FF2B5EF4-FFF2-40B4-BE49-F238E27FC236}">
                <a16:creationId xmlns:a16="http://schemas.microsoft.com/office/drawing/2014/main" id="{FD170E3C-B806-074C-8B50-AD3A31B87C22}"/>
              </a:ext>
            </a:extLst>
          </p:cNvPr>
          <p:cNvSpPr/>
          <p:nvPr/>
        </p:nvSpPr>
        <p:spPr>
          <a:xfrm>
            <a:off x="3519762" y="6552185"/>
            <a:ext cx="2864887" cy="215444"/>
          </a:xfrm>
          <a:prstGeom prst="rect">
            <a:avLst/>
          </a:prstGeom>
        </p:spPr>
        <p:txBody>
          <a:bodyPr wrap="none">
            <a:spAutoFit/>
          </a:bodyPr>
          <a:lstStyle/>
          <a:p>
            <a:r>
              <a:rPr lang="en-GB" sz="800" dirty="0"/>
              <a:t>© </a:t>
            </a:r>
            <a:r>
              <a:rPr lang="en-GB" sz="800" dirty="0">
                <a:ea typeface="Calibri"/>
                <a:cs typeface="Times New Roman"/>
              </a:rPr>
              <a:t>COPYRIGHT 2018 ALPHA STRUCTURED PRODUCTS</a:t>
            </a:r>
            <a:endParaRPr lang="en-GB" sz="800" dirty="0"/>
          </a:p>
        </p:txBody>
      </p:sp>
    </p:spTree>
    <p:extLst>
      <p:ext uri="{BB962C8B-B14F-4D97-AF65-F5344CB8AC3E}">
        <p14:creationId xmlns:p14="http://schemas.microsoft.com/office/powerpoint/2010/main" val="1092161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TextBox 2"/>
          <p:cNvSpPr txBox="1">
            <a:spLocks noChangeArrowheads="1"/>
          </p:cNvSpPr>
          <p:nvPr/>
        </p:nvSpPr>
        <p:spPr bwMode="auto">
          <a:xfrm>
            <a:off x="317866" y="522411"/>
            <a:ext cx="7363093" cy="369332"/>
          </a:xfrm>
          <a:prstGeom prst="rect">
            <a:avLst/>
          </a:prstGeom>
          <a:noFill/>
          <a:ln w="9525">
            <a:noFill/>
            <a:miter lim="800000"/>
            <a:headEnd/>
            <a:tailEnd/>
          </a:ln>
        </p:spPr>
        <p:txBody>
          <a:bodyPr wrap="square">
            <a:spAutoFit/>
          </a:bodyPr>
          <a:lstStyle/>
          <a:p>
            <a:r>
              <a:rPr lang="en-US" sz="1600" b="1" dirty="0"/>
              <a:t> </a:t>
            </a:r>
            <a:r>
              <a:rPr lang="en-US" sz="1800" b="1" dirty="0"/>
              <a:t>The significant point of differentiation re structured products …</a:t>
            </a:r>
          </a:p>
        </p:txBody>
      </p:sp>
      <p:sp>
        <p:nvSpPr>
          <p:cNvPr id="6" name="Rectangle 2"/>
          <p:cNvSpPr txBox="1">
            <a:spLocks noChangeArrowheads="1"/>
          </p:cNvSpPr>
          <p:nvPr/>
        </p:nvSpPr>
        <p:spPr bwMode="auto">
          <a:xfrm>
            <a:off x="380998" y="1513845"/>
            <a:ext cx="9431215" cy="3658472"/>
          </a:xfrm>
          <a:prstGeom prst="rect">
            <a:avLst/>
          </a:prstGeom>
          <a:solidFill>
            <a:srgbClr val="FFFFFF"/>
          </a:solidFill>
          <a:ln>
            <a:miter lim="800000"/>
            <a:headEnd/>
            <a:tailEnd/>
          </a:ln>
        </p:spPr>
        <p:txBody>
          <a:bodyPr anchor="ctr"/>
          <a:lstStyle/>
          <a:p>
            <a:pPr marL="285750" indent="-285750" defTabSz="457200">
              <a:spcBef>
                <a:spcPts val="1200"/>
              </a:spcBef>
              <a:spcAft>
                <a:spcPts val="600"/>
              </a:spcAft>
              <a:buFont typeface="Wingdings" panose="05000000000000000000" pitchFamily="2" charset="2"/>
              <a:buChar char="§"/>
              <a:defRPr/>
            </a:pPr>
            <a:r>
              <a:rPr lang="en-GB" b="1" dirty="0">
                <a:latin typeface="+mj-lt"/>
                <a:cs typeface="ＭＳ Ｐゴシック" pitchFamily="-110" charset="-128"/>
              </a:rPr>
              <a:t>Secondly, there is a fundamental point of differentiation that stands structured products apart from other types of investments …</a:t>
            </a:r>
          </a:p>
          <a:p>
            <a:pPr marL="285750" indent="-285750" defTabSz="457200">
              <a:spcBef>
                <a:spcPts val="1200"/>
              </a:spcBef>
              <a:spcAft>
                <a:spcPts val="600"/>
              </a:spcAft>
              <a:buFont typeface="Wingdings" panose="05000000000000000000" pitchFamily="2" charset="2"/>
              <a:buChar char="§"/>
              <a:defRPr/>
            </a:pPr>
            <a:r>
              <a:rPr lang="en-GB" b="1" dirty="0">
                <a:latin typeface="+mj-lt"/>
                <a:cs typeface="ＭＳ Ｐゴシック" pitchFamily="-110" charset="-128"/>
              </a:rPr>
              <a:t>If you look under the bonnet of most types of investment, including actively managed mutual funds, you will find complicated ‘investment engines’:</a:t>
            </a:r>
          </a:p>
          <a:p>
            <a:pPr marL="514350" lvl="1" indent="-285750" defTabSz="457200">
              <a:spcAft>
                <a:spcPts val="600"/>
              </a:spcAft>
              <a:buFont typeface=".AppleSystemUIFont"/>
              <a:buChar char="-"/>
              <a:defRPr/>
            </a:pPr>
            <a:r>
              <a:rPr lang="en-GB" dirty="0">
                <a:latin typeface="+mn-lt"/>
                <a:cs typeface="Times New Roman"/>
              </a:rPr>
              <a:t>an investment / asset management company, with shareholders, executive management, etc.;</a:t>
            </a:r>
          </a:p>
          <a:p>
            <a:pPr marL="514350" lvl="1" indent="-285750" defTabSz="457200">
              <a:spcAft>
                <a:spcPts val="600"/>
              </a:spcAft>
              <a:buFont typeface=".AppleSystemUIFont"/>
              <a:buChar char="-"/>
              <a:defRPr/>
            </a:pPr>
            <a:r>
              <a:rPr lang="en-GB" dirty="0">
                <a:latin typeface="+mn-lt"/>
                <a:cs typeface="Times New Roman"/>
              </a:rPr>
              <a:t>layers of investment people and processes: fund managers, analysts, risk management, etc.</a:t>
            </a:r>
          </a:p>
          <a:p>
            <a:pPr marL="514350" lvl="1" indent="-285750" defTabSz="457200">
              <a:spcAft>
                <a:spcPts val="600"/>
              </a:spcAft>
              <a:buFont typeface=".AppleSystemUIFont"/>
              <a:buChar char="-"/>
              <a:defRPr/>
            </a:pPr>
            <a:r>
              <a:rPr lang="en-GB" dirty="0">
                <a:latin typeface="+mn-lt"/>
                <a:cs typeface="Times New Roman"/>
              </a:rPr>
              <a:t>and a marketing department that sets out what the aims /‘hopes’ of the funds are for investors</a:t>
            </a:r>
          </a:p>
          <a:p>
            <a:pPr marL="514350" lvl="1" indent="-285750" defTabSz="457200">
              <a:spcAft>
                <a:spcPts val="600"/>
              </a:spcAft>
              <a:buFont typeface=".AppleSystemUIFont"/>
              <a:buChar char="-"/>
              <a:defRPr/>
            </a:pPr>
            <a:r>
              <a:rPr lang="en-GB" dirty="0">
                <a:latin typeface="+mn-lt"/>
                <a:cs typeface="Times New Roman"/>
              </a:rPr>
              <a:t>but mutual funds can and do fail to deliver their stated aims / hopes; for a multitude and moving feast of reasons:</a:t>
            </a:r>
          </a:p>
          <a:p>
            <a:pPr marL="514350" lvl="1" indent="-285750" defTabSz="457200">
              <a:spcAft>
                <a:spcPts val="600"/>
              </a:spcAft>
              <a:buFont typeface=".AppleSystemUIFont"/>
              <a:buChar char="-"/>
              <a:defRPr/>
            </a:pPr>
            <a:r>
              <a:rPr lang="en-GB" dirty="0">
                <a:latin typeface="+mn-lt"/>
                <a:cs typeface="Times New Roman"/>
              </a:rPr>
              <a:t>from macro economic events; to specific market events; down to simple basic lack of skill / error</a:t>
            </a:r>
          </a:p>
          <a:p>
            <a:pPr marL="285750" indent="-285750" defTabSz="457200">
              <a:spcBef>
                <a:spcPts val="1200"/>
              </a:spcBef>
              <a:spcAft>
                <a:spcPts val="600"/>
              </a:spcAft>
              <a:buFont typeface="Wingdings" panose="05000000000000000000" pitchFamily="2" charset="2"/>
              <a:buChar char="§"/>
              <a:defRPr/>
            </a:pPr>
            <a:r>
              <a:rPr lang="en-GB" b="1" dirty="0">
                <a:latin typeface="+mj-lt"/>
                <a:cs typeface="ＭＳ Ｐゴシック" pitchFamily="-110" charset="-128"/>
              </a:rPr>
              <a:t>HOWEVER, If you look under the bonnet of a typical structured product you will find an empty engine bay, with ‘A CONTRACT’ sitting at the bottom instead of a complicated investment engine:</a:t>
            </a:r>
          </a:p>
          <a:p>
            <a:pPr defTabSz="457200">
              <a:spcBef>
                <a:spcPts val="1200"/>
              </a:spcBef>
              <a:spcAft>
                <a:spcPts val="600"/>
              </a:spcAft>
              <a:defRPr/>
            </a:pPr>
            <a:endParaRPr lang="en-GB" b="1" dirty="0">
              <a:latin typeface="+mj-lt"/>
              <a:cs typeface="ＭＳ Ｐゴシック" pitchFamily="-110" charset="-128"/>
            </a:endParaRPr>
          </a:p>
          <a:p>
            <a:pPr defTabSz="457200">
              <a:spcBef>
                <a:spcPts val="1200"/>
              </a:spcBef>
              <a:spcAft>
                <a:spcPts val="600"/>
              </a:spcAft>
              <a:defRPr/>
            </a:pPr>
            <a:r>
              <a:rPr lang="en-GB" dirty="0">
                <a:latin typeface="+mj-lt"/>
                <a:cs typeface="ＭＳ Ｐゴシック" pitchFamily="-110" charset="-128"/>
              </a:rPr>
              <a:t> </a:t>
            </a:r>
          </a:p>
        </p:txBody>
      </p:sp>
      <p:sp>
        <p:nvSpPr>
          <p:cNvPr id="4" name="Rectangle 3"/>
          <p:cNvSpPr/>
          <p:nvPr/>
        </p:nvSpPr>
        <p:spPr>
          <a:xfrm>
            <a:off x="376759" y="4854187"/>
            <a:ext cx="9170378" cy="954107"/>
          </a:xfrm>
          <a:prstGeom prst="rect">
            <a:avLst/>
          </a:prstGeom>
          <a:solidFill>
            <a:schemeClr val="tx1"/>
          </a:solidFill>
        </p:spPr>
        <p:txBody>
          <a:bodyPr wrap="square">
            <a:spAutoFit/>
          </a:bodyPr>
          <a:lstStyle/>
          <a:p>
            <a:pPr algn="ctr" defTabSz="457200">
              <a:defRPr/>
            </a:pPr>
            <a:r>
              <a:rPr lang="en-GB" b="1" dirty="0">
                <a:solidFill>
                  <a:schemeClr val="bg1"/>
                </a:solidFill>
                <a:cs typeface="ＭＳ Ｐゴシック" pitchFamily="-110" charset="-128"/>
              </a:rPr>
              <a:t>STRUCTURED PRODUCTS EQUATE TO ‘INVESTING BY CONTRACT’</a:t>
            </a:r>
          </a:p>
          <a:p>
            <a:pPr algn="ctr" defTabSz="457200">
              <a:defRPr/>
            </a:pPr>
            <a:r>
              <a:rPr lang="en-GB" b="1" dirty="0">
                <a:solidFill>
                  <a:schemeClr val="bg1"/>
                </a:solidFill>
                <a:cs typeface="ＭＳ Ｐゴシック" pitchFamily="-110" charset="-128"/>
              </a:rPr>
              <a:t>--------------------------------------------------------------------------------------------------------------------------</a:t>
            </a:r>
          </a:p>
          <a:p>
            <a:pPr algn="ctr" defTabSz="457200">
              <a:defRPr/>
            </a:pPr>
            <a:r>
              <a:rPr lang="en-GB" b="1" dirty="0">
                <a:solidFill>
                  <a:schemeClr val="bg1"/>
                </a:solidFill>
                <a:cs typeface="ＭＳ Ｐゴシック" pitchFamily="-110" charset="-128"/>
              </a:rPr>
              <a:t>THIS IS A FUNDAMENTAL POINT OF DIFFERENTIATION VIS-À-VIS OTHER INVESTMENT OPTIONS AND IS PERHAPS THE SINGLE MOST IMPORTANT POINT FOR PROFESSIONAL ADVISERS TO UNDERSTAND</a:t>
            </a:r>
          </a:p>
        </p:txBody>
      </p:sp>
      <p:sp>
        <p:nvSpPr>
          <p:cNvPr id="8" name="Rectangle 7">
            <a:extLst>
              <a:ext uri="{FF2B5EF4-FFF2-40B4-BE49-F238E27FC236}">
                <a16:creationId xmlns:a16="http://schemas.microsoft.com/office/drawing/2014/main" id="{74C2688F-18C9-F647-BE6A-CFC859CA9CDD}"/>
              </a:ext>
            </a:extLst>
          </p:cNvPr>
          <p:cNvSpPr/>
          <p:nvPr/>
        </p:nvSpPr>
        <p:spPr>
          <a:xfrm>
            <a:off x="3519762" y="6552185"/>
            <a:ext cx="2864887" cy="215444"/>
          </a:xfrm>
          <a:prstGeom prst="rect">
            <a:avLst/>
          </a:prstGeom>
        </p:spPr>
        <p:txBody>
          <a:bodyPr wrap="none">
            <a:spAutoFit/>
          </a:bodyPr>
          <a:lstStyle/>
          <a:p>
            <a:r>
              <a:rPr lang="en-GB" sz="800" dirty="0"/>
              <a:t>© </a:t>
            </a:r>
            <a:r>
              <a:rPr lang="en-GB" sz="800" dirty="0">
                <a:ea typeface="Calibri"/>
                <a:cs typeface="Times New Roman"/>
              </a:rPr>
              <a:t>COPYRIGHT 2018 ALPHA STRUCTURED PRODUCTS</a:t>
            </a:r>
            <a:endParaRPr lang="en-GB" sz="800" dirty="0"/>
          </a:p>
        </p:txBody>
      </p:sp>
    </p:spTree>
    <p:extLst>
      <p:ext uri="{BB962C8B-B14F-4D97-AF65-F5344CB8AC3E}">
        <p14:creationId xmlns:p14="http://schemas.microsoft.com/office/powerpoint/2010/main" val="9983007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8850883" y="6565018"/>
            <a:ext cx="625475" cy="149225"/>
          </a:xfrm>
        </p:spPr>
        <p:txBody>
          <a:bodyPr/>
          <a:lstStyle/>
          <a:p>
            <a:pPr>
              <a:defRPr/>
            </a:pPr>
            <a:fld id="{C11EFC14-F600-40DD-8DDA-3C07E5500520}" type="slidenum">
              <a:rPr lang="en-US"/>
              <a:pPr>
                <a:defRPr/>
              </a:pPr>
              <a:t>12</a:t>
            </a:fld>
            <a:endParaRPr lang="en-US" dirty="0"/>
          </a:p>
        </p:txBody>
      </p:sp>
      <p:sp>
        <p:nvSpPr>
          <p:cNvPr id="4" name="TextBox 2"/>
          <p:cNvSpPr txBox="1">
            <a:spLocks noChangeArrowheads="1"/>
          </p:cNvSpPr>
          <p:nvPr/>
        </p:nvSpPr>
        <p:spPr bwMode="auto">
          <a:xfrm>
            <a:off x="338327" y="498964"/>
            <a:ext cx="6707241"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What’s so special about ‘investing by contract’ …</a:t>
            </a:r>
          </a:p>
        </p:txBody>
      </p:sp>
      <p:sp>
        <p:nvSpPr>
          <p:cNvPr id="5" name="Rectangle 2"/>
          <p:cNvSpPr txBox="1">
            <a:spLocks noChangeArrowheads="1"/>
          </p:cNvSpPr>
          <p:nvPr/>
        </p:nvSpPr>
        <p:spPr bwMode="auto">
          <a:xfrm>
            <a:off x="338327" y="1168776"/>
            <a:ext cx="9567673" cy="5190260"/>
          </a:xfrm>
          <a:prstGeom prst="rect">
            <a:avLst/>
          </a:prstGeom>
          <a:solidFill>
            <a:srgbClr val="FFFFFF"/>
          </a:solidFill>
          <a:ln>
            <a:miter lim="800000"/>
            <a:headEnd/>
            <a:tailEnd/>
          </a:ln>
        </p:spPr>
        <p:txBody>
          <a:bodyPr anchor="ctr"/>
          <a:lstStyle/>
          <a:p>
            <a:pPr marL="285750" indent="-285750" defTabSz="457200">
              <a:spcBef>
                <a:spcPts val="1200"/>
              </a:spcBef>
              <a:spcAft>
                <a:spcPts val="600"/>
              </a:spcAft>
              <a:buFont typeface="Wingdings" panose="05000000000000000000" pitchFamily="2" charset="2"/>
              <a:buChar char="§"/>
              <a:defRPr/>
            </a:pPr>
            <a:r>
              <a:rPr lang="en-GB" b="1" dirty="0">
                <a:cs typeface="ＭＳ Ｐゴシック" pitchFamily="-110" charset="-128"/>
              </a:rPr>
              <a:t>Structured products are typically based upon an investment bank (the counterparty) issuing securities or taking a deposit with pre-defined investment terms, i.e. levels and types of risk, conditions for returns, etc.</a:t>
            </a:r>
          </a:p>
          <a:p>
            <a:pPr marL="285750" indent="-285750" defTabSz="457200">
              <a:spcBef>
                <a:spcPts val="1200"/>
              </a:spcBef>
              <a:spcAft>
                <a:spcPts val="600"/>
              </a:spcAft>
              <a:buFont typeface="Wingdings" panose="05000000000000000000" pitchFamily="2" charset="2"/>
              <a:buChar char="§"/>
              <a:defRPr/>
            </a:pPr>
            <a:r>
              <a:rPr lang="en-GB" b="1" dirty="0">
                <a:cs typeface="ＭＳ Ｐゴシック" pitchFamily="-110" charset="-128"/>
              </a:rPr>
              <a:t>The securities are usually a type of bond (a debt instrument, such as Medium Term Note), that is listed on a recognised stock exchange: and all of the terms of the securities are contractual / legal obligations</a:t>
            </a:r>
          </a:p>
          <a:p>
            <a:pPr marL="285750" indent="-285750" defTabSz="457200">
              <a:spcBef>
                <a:spcPts val="1200"/>
              </a:spcBef>
              <a:spcAft>
                <a:spcPts val="600"/>
              </a:spcAft>
              <a:buFont typeface="Wingdings" panose="05000000000000000000" pitchFamily="2" charset="2"/>
              <a:buChar char="§"/>
              <a:defRPr/>
            </a:pPr>
            <a:r>
              <a:rPr lang="en-GB" b="1" dirty="0">
                <a:ea typeface="Calibri"/>
                <a:cs typeface="Times New Roman"/>
              </a:rPr>
              <a:t>Not only are all the terms and conditions of the investment set out as contractual / legal obligations, but fundamental risks usually inherent in investing can be addressed, i.e.:</a:t>
            </a:r>
            <a:endParaRPr lang="en-GB" dirty="0">
              <a:ea typeface="Calibri"/>
              <a:cs typeface="Times New Roman"/>
            </a:endParaRPr>
          </a:p>
          <a:p>
            <a:pPr marL="514350" lvl="1" indent="-285750" defTabSz="457200">
              <a:spcAft>
                <a:spcPts val="600"/>
              </a:spcAft>
              <a:buFont typeface=".AppleSystemUIFont"/>
              <a:buChar char="-"/>
              <a:defRPr/>
            </a:pPr>
            <a:r>
              <a:rPr lang="en-GB" dirty="0">
                <a:latin typeface="+mn-lt"/>
                <a:cs typeface="Times New Roman"/>
              </a:rPr>
              <a:t>exposure to both downside and upside market risk can be defined: i.e. the risk that markets fall and investors  lose capital and / or the risk that markets don’t rise and positive returns may not be generated</a:t>
            </a:r>
          </a:p>
          <a:p>
            <a:pPr defTabSz="457200">
              <a:defRPr/>
            </a:pPr>
            <a:endParaRPr lang="en-GB" dirty="0">
              <a:ea typeface="Calibri"/>
              <a:cs typeface="Times New Roman"/>
            </a:endParaRPr>
          </a:p>
          <a:p>
            <a:pPr>
              <a:lnSpc>
                <a:spcPct val="80000"/>
              </a:lnSpc>
            </a:pPr>
            <a:endParaRPr lang="en-GB" b="1" dirty="0">
              <a:ea typeface="Calibri"/>
              <a:cs typeface="Times New Roman"/>
            </a:endParaRPr>
          </a:p>
          <a:p>
            <a:pPr marL="285750" indent="-285750" defTabSz="457200">
              <a:lnSpc>
                <a:spcPct val="80000"/>
              </a:lnSpc>
              <a:spcBef>
                <a:spcPts val="1200"/>
              </a:spcBef>
              <a:spcAft>
                <a:spcPts val="600"/>
              </a:spcAft>
              <a:buFont typeface="Wingdings" panose="05000000000000000000" pitchFamily="2" charset="2"/>
              <a:buChar char="§"/>
              <a:defRPr/>
            </a:pPr>
            <a:r>
              <a:rPr lang="en-GB" b="1" dirty="0">
                <a:cs typeface="Times New Roman"/>
              </a:rPr>
              <a:t>Investors effectively pass the process / performance risk that is normally inherent and unavoidable in investing in traditional investment funds to the product issuer / counterparty: </a:t>
            </a:r>
          </a:p>
          <a:p>
            <a:pPr marL="514350" lvl="1" indent="-285750" defTabSz="457200">
              <a:spcAft>
                <a:spcPts val="600"/>
              </a:spcAft>
              <a:buFont typeface=".AppleSystemUIFont"/>
              <a:buChar char="-"/>
              <a:defRPr/>
            </a:pPr>
            <a:r>
              <a:rPr lang="en-GB" dirty="0">
                <a:latin typeface="+mn-lt"/>
                <a:cs typeface="Times New Roman"/>
              </a:rPr>
              <a:t>whatever the issuer / counterparty does (or doesn’t do) during the terms of the investment, the contract dictates that the bank is legally obligated to deliver what was stated to investors (unless they are ‘bust’!)</a:t>
            </a:r>
          </a:p>
          <a:p>
            <a:pPr marL="514350" lvl="1" indent="-285750" defTabSz="457200">
              <a:spcAft>
                <a:spcPts val="600"/>
              </a:spcAft>
              <a:buFont typeface=".AppleSystemUIFont"/>
              <a:buChar char="-"/>
              <a:defRPr/>
            </a:pPr>
            <a:r>
              <a:rPr lang="en-GB" dirty="0">
                <a:latin typeface="+mn-lt"/>
                <a:cs typeface="Times New Roman"/>
              </a:rPr>
              <a:t>this is fundamentally different to ‘traditional fund management’, where the risks of the fund manager’s process actually sit with investors: i.e. if a mutual fund process fails to deliver performance as per its aims / hopes, or if capital is lost because the market is down, and the process doesn’t protect against this, the fund manager will simply write to investors and politely explain why (whilst continuing to take all of their charges!)</a:t>
            </a:r>
          </a:p>
          <a:p>
            <a:pPr marL="285750" indent="-285750" defTabSz="457200">
              <a:lnSpc>
                <a:spcPct val="80000"/>
              </a:lnSpc>
              <a:spcBef>
                <a:spcPts val="1200"/>
              </a:spcBef>
              <a:spcAft>
                <a:spcPts val="600"/>
              </a:spcAft>
              <a:buFont typeface="Wingdings" panose="05000000000000000000" pitchFamily="2" charset="2"/>
              <a:buChar char="§"/>
              <a:defRPr/>
            </a:pPr>
            <a:r>
              <a:rPr lang="en-GB" b="1" dirty="0">
                <a:cs typeface="Times New Roman"/>
              </a:rPr>
              <a:t>Investing by contract is a highly compelling USP and investment proposition for investors</a:t>
            </a:r>
          </a:p>
        </p:txBody>
      </p:sp>
      <p:sp>
        <p:nvSpPr>
          <p:cNvPr id="6" name="Rectangle 5"/>
          <p:cNvSpPr/>
          <p:nvPr/>
        </p:nvSpPr>
        <p:spPr>
          <a:xfrm>
            <a:off x="338327" y="3630133"/>
            <a:ext cx="9170378" cy="264688"/>
          </a:xfrm>
          <a:prstGeom prst="rect">
            <a:avLst/>
          </a:prstGeom>
          <a:solidFill>
            <a:schemeClr val="tx1"/>
          </a:solidFill>
        </p:spPr>
        <p:txBody>
          <a:bodyPr wrap="square">
            <a:spAutoFit/>
          </a:bodyPr>
          <a:lstStyle/>
          <a:p>
            <a:pPr marL="285750" indent="-285750">
              <a:lnSpc>
                <a:spcPct val="80000"/>
              </a:lnSpc>
              <a:buFont typeface="Wingdings" panose="05000000000000000000" pitchFamily="2" charset="2"/>
              <a:buChar char="§"/>
            </a:pPr>
            <a:r>
              <a:rPr lang="en-GB" b="1" dirty="0">
                <a:solidFill>
                  <a:schemeClr val="bg1"/>
                </a:solidFill>
                <a:ea typeface="Calibri"/>
                <a:cs typeface="Times New Roman"/>
              </a:rPr>
              <a:t>Investing by contract transforms an investor’s exposure to investment ‘process and performance’ risk:</a:t>
            </a:r>
          </a:p>
        </p:txBody>
      </p:sp>
      <p:sp>
        <p:nvSpPr>
          <p:cNvPr id="7" name="Rectangle 6">
            <a:extLst>
              <a:ext uri="{FF2B5EF4-FFF2-40B4-BE49-F238E27FC236}">
                <a16:creationId xmlns:a16="http://schemas.microsoft.com/office/drawing/2014/main" id="{19BA7A2F-D008-BE42-A1B2-4C7472B49C71}"/>
              </a:ext>
            </a:extLst>
          </p:cNvPr>
          <p:cNvSpPr/>
          <p:nvPr/>
        </p:nvSpPr>
        <p:spPr>
          <a:xfrm>
            <a:off x="3519762" y="6552185"/>
            <a:ext cx="2864887" cy="215444"/>
          </a:xfrm>
          <a:prstGeom prst="rect">
            <a:avLst/>
          </a:prstGeom>
        </p:spPr>
        <p:txBody>
          <a:bodyPr wrap="none">
            <a:spAutoFit/>
          </a:bodyPr>
          <a:lstStyle/>
          <a:p>
            <a:r>
              <a:rPr lang="en-GB" sz="800" dirty="0"/>
              <a:t>© </a:t>
            </a:r>
            <a:r>
              <a:rPr lang="en-GB" sz="800" dirty="0">
                <a:ea typeface="Calibri"/>
                <a:cs typeface="Times New Roman"/>
              </a:rPr>
              <a:t>COPYRIGHT 2018 ALPHA STRUCTURED PRODUCTS</a:t>
            </a:r>
            <a:endParaRPr lang="en-GB" sz="800" dirty="0"/>
          </a:p>
        </p:txBody>
      </p:sp>
    </p:spTree>
    <p:extLst>
      <p:ext uri="{BB962C8B-B14F-4D97-AF65-F5344CB8AC3E}">
        <p14:creationId xmlns:p14="http://schemas.microsoft.com/office/powerpoint/2010/main" val="3754340954"/>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8850883" y="6565018"/>
            <a:ext cx="625475" cy="149225"/>
          </a:xfrm>
        </p:spPr>
        <p:txBody>
          <a:bodyPr/>
          <a:lstStyle/>
          <a:p>
            <a:pPr>
              <a:defRPr/>
            </a:pPr>
            <a:fld id="{C11EFC14-F600-40DD-8DDA-3C07E5500520}" type="slidenum">
              <a:rPr lang="en-US"/>
              <a:pPr>
                <a:defRPr/>
              </a:pPr>
              <a:t>13</a:t>
            </a:fld>
            <a:endParaRPr lang="en-US" dirty="0"/>
          </a:p>
        </p:txBody>
      </p:sp>
      <p:sp>
        <p:nvSpPr>
          <p:cNvPr id="4" name="TextBox 2"/>
          <p:cNvSpPr txBox="1">
            <a:spLocks noChangeArrowheads="1"/>
          </p:cNvSpPr>
          <p:nvPr/>
        </p:nvSpPr>
        <p:spPr bwMode="auto">
          <a:xfrm>
            <a:off x="338327" y="498964"/>
            <a:ext cx="7182613"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Sounds neat: but there must be ‘some clever stuff’ going on …</a:t>
            </a:r>
          </a:p>
        </p:txBody>
      </p:sp>
      <p:sp>
        <p:nvSpPr>
          <p:cNvPr id="5" name="Rectangle 2"/>
          <p:cNvSpPr txBox="1">
            <a:spLocks noChangeArrowheads="1"/>
          </p:cNvSpPr>
          <p:nvPr/>
        </p:nvSpPr>
        <p:spPr bwMode="auto">
          <a:xfrm>
            <a:off x="338327" y="1205133"/>
            <a:ext cx="9476233" cy="3299756"/>
          </a:xfrm>
          <a:prstGeom prst="rect">
            <a:avLst/>
          </a:prstGeom>
          <a:solidFill>
            <a:srgbClr val="FFFFFF"/>
          </a:solidFill>
          <a:ln>
            <a:miter lim="800000"/>
            <a:headEnd/>
            <a:tailEnd/>
          </a:ln>
        </p:spPr>
        <p:txBody>
          <a:bodyPr anchor="ctr"/>
          <a:lstStyle/>
          <a:p>
            <a:pPr marL="285750" indent="-285750" defTabSz="457200">
              <a:spcBef>
                <a:spcPts val="1200"/>
              </a:spcBef>
              <a:spcAft>
                <a:spcPts val="600"/>
              </a:spcAft>
              <a:buFont typeface="Wingdings" panose="05000000000000000000" pitchFamily="2" charset="2"/>
              <a:buChar char="§"/>
              <a:defRPr/>
            </a:pPr>
            <a:r>
              <a:rPr lang="en-GB" b="1" dirty="0">
                <a:cs typeface="ＭＳ Ｐゴシック" pitchFamily="-110" charset="-128"/>
              </a:rPr>
              <a:t>Okay, so the most important point about structured products is that they are based upon contracts – but counterparty banks must be ‘doing some clever stuff’, in the process of arranging products?</a:t>
            </a:r>
          </a:p>
          <a:p>
            <a:pPr marL="285750" indent="-285750" defTabSz="457200">
              <a:spcBef>
                <a:spcPts val="1200"/>
              </a:spcBef>
              <a:spcAft>
                <a:spcPts val="600"/>
              </a:spcAft>
              <a:buFont typeface="Wingdings" panose="05000000000000000000" pitchFamily="2" charset="2"/>
              <a:buChar char="§"/>
              <a:defRPr/>
            </a:pPr>
            <a:r>
              <a:rPr lang="en-GB" b="1" dirty="0">
                <a:cs typeface="ＭＳ Ｐゴシック" pitchFamily="-110" charset="-128"/>
              </a:rPr>
              <a:t>This is true - although the clever stuff is actually quite straightforward to understand: </a:t>
            </a:r>
          </a:p>
          <a:p>
            <a:pPr marL="514350" lvl="1" indent="-285750" defTabSz="457200">
              <a:spcAft>
                <a:spcPts val="600"/>
              </a:spcAft>
              <a:buFont typeface=".AppleSystemUIFont"/>
              <a:buChar char="-"/>
              <a:defRPr/>
            </a:pPr>
            <a:r>
              <a:rPr lang="en-GB" dirty="0">
                <a:latin typeface="+mn-lt"/>
                <a:cs typeface="Times New Roman"/>
              </a:rPr>
              <a:t>but the pertinent fact and point to understand is that what counterparty banks may (or may not) do behind the scenes is done in order to hedge themselves in respect of their legal obligations to precisely deliver what is contractually required by the terms of their product’s securities, at maturity</a:t>
            </a:r>
          </a:p>
          <a:p>
            <a:pPr marL="285750" indent="-285750" defTabSz="457200">
              <a:spcBef>
                <a:spcPts val="1200"/>
              </a:spcBef>
              <a:spcAft>
                <a:spcPts val="600"/>
              </a:spcAft>
              <a:buFont typeface="Wingdings" pitchFamily="2" charset="2"/>
              <a:buChar char="§"/>
              <a:defRPr/>
            </a:pPr>
            <a:r>
              <a:rPr lang="en-GB" b="1" dirty="0">
                <a:cs typeface="ＭＳ Ｐゴシック" pitchFamily="-110" charset="-128"/>
              </a:rPr>
              <a:t>Investors in structured products are NOT investing directly into the process of what the counterparty bank may (or may not) do:</a:t>
            </a:r>
          </a:p>
          <a:p>
            <a:pPr marL="514350" lvl="1" indent="-285750" defTabSz="457200">
              <a:spcAft>
                <a:spcPts val="600"/>
              </a:spcAft>
              <a:buFont typeface=".AppleSystemUIFont"/>
              <a:buChar char="-"/>
              <a:defRPr/>
            </a:pPr>
            <a:r>
              <a:rPr lang="en-GB" dirty="0">
                <a:latin typeface="+mn-lt"/>
                <a:cs typeface="Times New Roman"/>
              </a:rPr>
              <a:t>investors are investing in the contract that details the terms of the product / plan: and are taking on the risk that the counterparty issuing the contract will be solvent at maturity: i.e. the ‘counterparty credit risk’</a:t>
            </a:r>
          </a:p>
          <a:p>
            <a:pPr marL="514350" lvl="1" indent="-285750" defTabSz="457200">
              <a:spcAft>
                <a:spcPts val="600"/>
              </a:spcAft>
              <a:buFont typeface=".AppleSystemUIFont"/>
              <a:buChar char="-"/>
              <a:defRPr/>
            </a:pPr>
            <a:r>
              <a:rPr lang="en-GB" dirty="0">
                <a:latin typeface="+mn-lt"/>
                <a:cs typeface="Times New Roman"/>
              </a:rPr>
              <a:t>whether the bank does everything right or anything / everything wrong in the process, if the bank is solvent at maturity - which is always the fundamental belief / expectation - investors will get precisely what was detailed</a:t>
            </a:r>
          </a:p>
        </p:txBody>
      </p:sp>
      <p:sp>
        <p:nvSpPr>
          <p:cNvPr id="6" name="Rectangle 5"/>
          <p:cNvSpPr/>
          <p:nvPr/>
        </p:nvSpPr>
        <p:spPr>
          <a:xfrm>
            <a:off x="367811" y="4681263"/>
            <a:ext cx="9170378" cy="1384995"/>
          </a:xfrm>
          <a:prstGeom prst="rect">
            <a:avLst/>
          </a:prstGeom>
          <a:solidFill>
            <a:schemeClr val="tx1"/>
          </a:solidFill>
        </p:spPr>
        <p:txBody>
          <a:bodyPr wrap="square">
            <a:spAutoFit/>
          </a:bodyPr>
          <a:lstStyle/>
          <a:p>
            <a:pPr algn="ctr" defTabSz="457200">
              <a:defRPr/>
            </a:pPr>
            <a:r>
              <a:rPr lang="en-GB" b="1" dirty="0">
                <a:solidFill>
                  <a:schemeClr val="bg1"/>
                </a:solidFill>
                <a:cs typeface="ＭＳ Ｐゴシック" pitchFamily="-110" charset="-128"/>
              </a:rPr>
              <a:t>We will come on to what a counterparty bank may or may not do when arranging structured products</a:t>
            </a:r>
          </a:p>
          <a:p>
            <a:pPr algn="ctr" defTabSz="457200">
              <a:defRPr/>
            </a:pPr>
            <a:r>
              <a:rPr lang="en-GB" b="1" dirty="0">
                <a:solidFill>
                  <a:schemeClr val="bg1"/>
                </a:solidFill>
                <a:cs typeface="ＭＳ Ｐゴシック" pitchFamily="-110" charset="-128"/>
              </a:rPr>
              <a:t>------------------------------------------------------------------------------------------------------------------------------------------------</a:t>
            </a:r>
          </a:p>
          <a:p>
            <a:pPr algn="ctr" defTabSz="457200">
              <a:defRPr/>
            </a:pPr>
            <a:r>
              <a:rPr lang="en-GB" b="1" dirty="0">
                <a:solidFill>
                  <a:schemeClr val="bg1"/>
                </a:solidFill>
                <a:cs typeface="ＭＳ Ｐゴシック" pitchFamily="-110" charset="-128"/>
              </a:rPr>
              <a:t>But it is essential for advisers and investors to understand that the ‘process risk’ of what a bank may</a:t>
            </a:r>
          </a:p>
          <a:p>
            <a:pPr algn="ctr" defTabSz="457200">
              <a:defRPr/>
            </a:pPr>
            <a:r>
              <a:rPr lang="en-GB" b="1" dirty="0">
                <a:solidFill>
                  <a:schemeClr val="bg1"/>
                </a:solidFill>
                <a:cs typeface="ＭＳ Ｐゴシック" pitchFamily="-110" charset="-128"/>
              </a:rPr>
              <a:t>(or may not) do is a risk for the bank, not investors: assuming the bank is solvent at maturity</a:t>
            </a:r>
          </a:p>
          <a:p>
            <a:pPr algn="ctr" defTabSz="457200">
              <a:defRPr/>
            </a:pPr>
            <a:r>
              <a:rPr lang="en-GB" dirty="0">
                <a:solidFill>
                  <a:schemeClr val="bg1"/>
                </a:solidFill>
                <a:cs typeface="ＭＳ Ｐゴシック" pitchFamily="-110" charset="-128"/>
              </a:rPr>
              <a:t>(although investors who may seek to exit from products before maturity need to understand that the </a:t>
            </a:r>
          </a:p>
          <a:p>
            <a:pPr algn="ctr" defTabSz="457200">
              <a:defRPr/>
            </a:pPr>
            <a:r>
              <a:rPr lang="en-GB" dirty="0">
                <a:solidFill>
                  <a:schemeClr val="bg1"/>
                </a:solidFill>
                <a:cs typeface="ＭＳ Ｐゴシック" pitchFamily="-110" charset="-128"/>
              </a:rPr>
              <a:t>‘secondary market prices’ of structured products are affected by various factors during the investment term)</a:t>
            </a:r>
          </a:p>
        </p:txBody>
      </p:sp>
      <p:sp>
        <p:nvSpPr>
          <p:cNvPr id="7" name="Rectangle 6">
            <a:extLst>
              <a:ext uri="{FF2B5EF4-FFF2-40B4-BE49-F238E27FC236}">
                <a16:creationId xmlns:a16="http://schemas.microsoft.com/office/drawing/2014/main" id="{010969C3-E481-054E-81FB-0B2C6EFB7BF4}"/>
              </a:ext>
            </a:extLst>
          </p:cNvPr>
          <p:cNvSpPr/>
          <p:nvPr/>
        </p:nvSpPr>
        <p:spPr>
          <a:xfrm>
            <a:off x="3519762" y="6552185"/>
            <a:ext cx="2864887" cy="215444"/>
          </a:xfrm>
          <a:prstGeom prst="rect">
            <a:avLst/>
          </a:prstGeom>
        </p:spPr>
        <p:txBody>
          <a:bodyPr wrap="none">
            <a:spAutoFit/>
          </a:bodyPr>
          <a:lstStyle/>
          <a:p>
            <a:r>
              <a:rPr lang="en-GB" sz="800" dirty="0"/>
              <a:t>© </a:t>
            </a:r>
            <a:r>
              <a:rPr lang="en-GB" sz="800" dirty="0">
                <a:ea typeface="Calibri"/>
                <a:cs typeface="Times New Roman"/>
              </a:rPr>
              <a:t>COPYRIGHT 2018 ALPHA STRUCTURED PRODUCTS</a:t>
            </a:r>
            <a:endParaRPr lang="en-GB" sz="800" dirty="0"/>
          </a:p>
        </p:txBody>
      </p:sp>
    </p:spTree>
    <p:extLst>
      <p:ext uri="{BB962C8B-B14F-4D97-AF65-F5344CB8AC3E}">
        <p14:creationId xmlns:p14="http://schemas.microsoft.com/office/powerpoint/2010/main" val="3315415337"/>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14</a:t>
            </a:fld>
            <a:endParaRPr lang="en-US" dirty="0"/>
          </a:p>
        </p:txBody>
      </p:sp>
      <p:sp>
        <p:nvSpPr>
          <p:cNvPr id="4" name="TextBox 2"/>
          <p:cNvSpPr txBox="1">
            <a:spLocks noChangeArrowheads="1"/>
          </p:cNvSpPr>
          <p:nvPr/>
        </p:nvSpPr>
        <p:spPr bwMode="auto">
          <a:xfrm>
            <a:off x="383037" y="520640"/>
            <a:ext cx="6839566"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Ramming home the ‘contract point’ of structured products …</a:t>
            </a:r>
          </a:p>
        </p:txBody>
      </p:sp>
      <p:sp>
        <p:nvSpPr>
          <p:cNvPr id="5" name="Rectangle 8"/>
          <p:cNvSpPr txBox="1">
            <a:spLocks noChangeArrowheads="1"/>
          </p:cNvSpPr>
          <p:nvPr/>
        </p:nvSpPr>
        <p:spPr bwMode="auto">
          <a:xfrm>
            <a:off x="301618" y="1132077"/>
            <a:ext cx="9535802" cy="527418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6350"/>
            <a:endParaRPr lang="en-US" b="1" dirty="0">
              <a:latin typeface="+mn-lt"/>
              <a:ea typeface="Calibri"/>
              <a:cs typeface="Times New Roman"/>
            </a:endParaRPr>
          </a:p>
          <a:p>
            <a:pPr marL="6350"/>
            <a:endParaRPr lang="en-US" b="1" dirty="0">
              <a:latin typeface="+mn-lt"/>
              <a:ea typeface="Calibri"/>
              <a:cs typeface="Times New Roman"/>
            </a:endParaRPr>
          </a:p>
          <a:p>
            <a:pPr marL="6350"/>
            <a:r>
              <a:rPr lang="en-US" dirty="0">
                <a:latin typeface="+mn-lt"/>
                <a:ea typeface="Calibri"/>
                <a:cs typeface="Times New Roman"/>
              </a:rPr>
              <a:t>     </a:t>
            </a:r>
          </a:p>
          <a:p>
            <a:pPr marL="514350" lvl="1" indent="-285750" defTabSz="457200">
              <a:spcAft>
                <a:spcPts val="600"/>
              </a:spcAft>
              <a:buFont typeface=".AppleSystemUIFont"/>
              <a:buChar char="-"/>
              <a:defRPr/>
            </a:pPr>
            <a:r>
              <a:rPr lang="en-US" dirty="0"/>
              <a:t>this comment is usually made with regard to the use of derivatives, and it’s been said so often that it’s become accepted as a reverberating point - as a ‘fact’: but this is misguided / poorly understood …</a:t>
            </a:r>
          </a:p>
          <a:p>
            <a:pPr marL="514350" lvl="1" indent="-285750" defTabSz="457200">
              <a:spcAft>
                <a:spcPts val="600"/>
              </a:spcAft>
              <a:buFont typeface=".AppleSystemUIFont"/>
              <a:buChar char="-"/>
              <a:defRPr/>
            </a:pPr>
            <a:r>
              <a:rPr lang="en-US" dirty="0"/>
              <a:t> firstly, fundamentally, there is nothing wrong with derivatives (they, themselves, are simply contracts)</a:t>
            </a:r>
          </a:p>
          <a:p>
            <a:pPr marL="514350" lvl="1" indent="-285750" defTabSz="457200">
              <a:spcAft>
                <a:spcPts val="600"/>
              </a:spcAft>
              <a:buFont typeface=".AppleSystemUIFont"/>
              <a:buChar char="-"/>
              <a:defRPr/>
            </a:pPr>
            <a:r>
              <a:rPr lang="en-US" dirty="0"/>
              <a:t> secondly, as is being explained, investors in structured products are NOT investing directly into the process of products or into derivatives: even if the counterparty bank may use them in their arrangements / hedging </a:t>
            </a:r>
            <a:r>
              <a:rPr lang="en-US" dirty="0">
                <a:latin typeface="+mn-lt"/>
                <a:ea typeface="Calibri"/>
                <a:cs typeface="Times New Roman"/>
              </a:rPr>
              <a:t>process </a:t>
            </a:r>
          </a:p>
          <a:p>
            <a:pPr marL="292100" indent="-285750">
              <a:spcBef>
                <a:spcPts val="1200"/>
              </a:spcBef>
              <a:spcAft>
                <a:spcPts val="600"/>
              </a:spcAft>
              <a:buFont typeface="Wingdings" panose="05000000000000000000" pitchFamily="2" charset="2"/>
              <a:buChar char="§"/>
            </a:pPr>
            <a:r>
              <a:rPr lang="en-US" b="1" dirty="0">
                <a:latin typeface="+mn-lt"/>
                <a:ea typeface="Calibri"/>
                <a:cs typeface="Times New Roman"/>
              </a:rPr>
              <a:t>Proving structured products equate to investing by contract - and that the derivatives point is a red herring:</a:t>
            </a:r>
          </a:p>
          <a:p>
            <a:pPr marL="514350" lvl="1" indent="-285750" defTabSz="457200">
              <a:spcAft>
                <a:spcPts val="600"/>
              </a:spcAft>
              <a:buFont typeface=".AppleSystemUIFont"/>
              <a:buChar char="-"/>
              <a:defRPr/>
            </a:pPr>
            <a:r>
              <a:rPr lang="en-US" dirty="0"/>
              <a:t>imagine that on the first day of a 5-year structured product the treasury team of the counterparty bank goes on holiday: and no ‘zero coupon bond’ is put in place. Nothing! Nada! Rien!</a:t>
            </a:r>
          </a:p>
          <a:p>
            <a:pPr marL="514350" lvl="1" indent="-285750" defTabSz="457200">
              <a:spcAft>
                <a:spcPts val="600"/>
              </a:spcAft>
              <a:buFont typeface=".AppleSystemUIFont"/>
              <a:buChar char="-"/>
              <a:defRPr/>
            </a:pPr>
            <a:r>
              <a:rPr lang="en-US" dirty="0"/>
              <a:t>imagine also, that on the same day, the equity derivatives team of the counterparty bank goes on the same holiday: and no derivatives are arranged. Nothing! Nada! </a:t>
            </a:r>
            <a:r>
              <a:rPr lang="en-US" dirty="0" err="1"/>
              <a:t>Rien</a:t>
            </a:r>
            <a:r>
              <a:rPr lang="en-US" dirty="0"/>
              <a:t>!</a:t>
            </a:r>
          </a:p>
          <a:p>
            <a:pPr marL="514350" lvl="1" indent="-285750" defTabSz="457200">
              <a:spcAft>
                <a:spcPts val="600"/>
              </a:spcAft>
              <a:buFont typeface=".AppleSystemUIFont"/>
              <a:buChar char="-"/>
              <a:defRPr/>
            </a:pPr>
            <a:r>
              <a:rPr lang="en-US" dirty="0"/>
              <a:t>and, just for good measure, the risk management of the bank is also on the holiday: and is not there to check that the treasury team and equity derivatives team are at work: precisely nothing is therefore done, by anybody.</a:t>
            </a:r>
          </a:p>
          <a:p>
            <a:pPr marL="514350" lvl="1" indent="-285750" defTabSz="457200">
              <a:spcAft>
                <a:spcPts val="600"/>
              </a:spcAft>
              <a:buFont typeface=".AppleSystemUIFont"/>
              <a:buChar char="-"/>
              <a:defRPr/>
            </a:pPr>
            <a:r>
              <a:rPr lang="en-US" dirty="0"/>
              <a:t>(alternatively, imagine the opposite: the bank does everything it could … but royally messes it all up!)</a:t>
            </a:r>
          </a:p>
          <a:p>
            <a:pPr marL="6350"/>
            <a:r>
              <a:rPr lang="en-US" dirty="0">
                <a:latin typeface="+mn-lt"/>
                <a:ea typeface="Calibri"/>
                <a:cs typeface="Times New Roman"/>
              </a:rPr>
              <a:t>        </a:t>
            </a:r>
          </a:p>
          <a:p>
            <a:pPr marL="6350"/>
            <a:r>
              <a:rPr lang="en-US" b="1" dirty="0">
                <a:latin typeface="+mn-lt"/>
                <a:ea typeface="Calibri"/>
                <a:cs typeface="Times New Roman"/>
              </a:rPr>
              <a:t>        QUESTION: </a:t>
            </a:r>
            <a:r>
              <a:rPr lang="en-US" dirty="0">
                <a:latin typeface="+mn-lt"/>
                <a:ea typeface="Calibri"/>
                <a:cs typeface="Times New Roman"/>
              </a:rPr>
              <a:t>what can investors expect from the structured product, when it matures?</a:t>
            </a:r>
          </a:p>
          <a:p>
            <a:pPr marL="6350"/>
            <a:r>
              <a:rPr lang="en-US" dirty="0">
                <a:latin typeface="+mn-lt"/>
                <a:ea typeface="Calibri"/>
                <a:cs typeface="Times New Roman"/>
              </a:rPr>
              <a:t>        </a:t>
            </a:r>
            <a:r>
              <a:rPr lang="en-US" b="1" dirty="0">
                <a:latin typeface="+mn-lt"/>
                <a:ea typeface="Calibri"/>
                <a:cs typeface="Times New Roman"/>
              </a:rPr>
              <a:t>ANSWER: </a:t>
            </a:r>
            <a:r>
              <a:rPr lang="en-US" dirty="0">
                <a:latin typeface="+mn-lt"/>
                <a:ea typeface="Calibri"/>
                <a:cs typeface="Times New Roman"/>
              </a:rPr>
              <a:t>everything they were told to expect, at the outset … because the investment is ‘defined by contract’</a:t>
            </a:r>
          </a:p>
        </p:txBody>
      </p:sp>
      <p:sp>
        <p:nvSpPr>
          <p:cNvPr id="6" name="Rectangle 5"/>
          <p:cNvSpPr/>
          <p:nvPr/>
        </p:nvSpPr>
        <p:spPr>
          <a:xfrm>
            <a:off x="383037" y="1259447"/>
            <a:ext cx="9170378" cy="437043"/>
          </a:xfrm>
          <a:prstGeom prst="rect">
            <a:avLst/>
          </a:prstGeom>
          <a:solidFill>
            <a:schemeClr val="tx1"/>
          </a:solidFill>
        </p:spPr>
        <p:txBody>
          <a:bodyPr wrap="square">
            <a:spAutoFit/>
          </a:bodyPr>
          <a:lstStyle/>
          <a:p>
            <a:pPr marL="285750" indent="-285750">
              <a:lnSpc>
                <a:spcPct val="80000"/>
              </a:lnSpc>
              <a:buFont typeface="Wingdings" panose="05000000000000000000" pitchFamily="2" charset="2"/>
              <a:buChar char="§"/>
            </a:pPr>
            <a:r>
              <a:rPr lang="en-US" b="1" dirty="0">
                <a:solidFill>
                  <a:schemeClr val="bg1"/>
                </a:solidFill>
                <a:ea typeface="Calibri"/>
                <a:cs typeface="Times New Roman"/>
              </a:rPr>
              <a:t>Let’s prove this contract point - and make it absolutely easy to understand: in the process, let’s also deal with a ‘faction’ re structured products, which is the suggestion that they are ‘complex’ products:</a:t>
            </a:r>
            <a:endParaRPr lang="en-GB" b="1" dirty="0">
              <a:solidFill>
                <a:schemeClr val="bg1"/>
              </a:solidFill>
              <a:ea typeface="Calibri"/>
              <a:cs typeface="Times New Roman"/>
            </a:endParaRPr>
          </a:p>
        </p:txBody>
      </p:sp>
      <p:sp>
        <p:nvSpPr>
          <p:cNvPr id="7" name="Rectangle 6">
            <a:extLst>
              <a:ext uri="{FF2B5EF4-FFF2-40B4-BE49-F238E27FC236}">
                <a16:creationId xmlns:a16="http://schemas.microsoft.com/office/drawing/2014/main" id="{5EA5EA9E-9911-294A-B31B-1A6DAE1265A0}"/>
              </a:ext>
            </a:extLst>
          </p:cNvPr>
          <p:cNvSpPr/>
          <p:nvPr/>
        </p:nvSpPr>
        <p:spPr>
          <a:xfrm>
            <a:off x="3519762" y="6552185"/>
            <a:ext cx="2864887" cy="215444"/>
          </a:xfrm>
          <a:prstGeom prst="rect">
            <a:avLst/>
          </a:prstGeom>
        </p:spPr>
        <p:txBody>
          <a:bodyPr wrap="none">
            <a:spAutoFit/>
          </a:bodyPr>
          <a:lstStyle/>
          <a:p>
            <a:r>
              <a:rPr lang="en-GB" sz="800" dirty="0"/>
              <a:t>© </a:t>
            </a:r>
            <a:r>
              <a:rPr lang="en-GB" sz="800" dirty="0">
                <a:ea typeface="Calibri"/>
                <a:cs typeface="Times New Roman"/>
              </a:rPr>
              <a:t>COPYRIGHT 2018 ALPHA STRUCTURED PRODUCTS</a:t>
            </a:r>
            <a:endParaRPr lang="en-GB" sz="800" dirty="0"/>
          </a:p>
        </p:txBody>
      </p:sp>
    </p:spTree>
    <p:extLst>
      <p:ext uri="{BB962C8B-B14F-4D97-AF65-F5344CB8AC3E}">
        <p14:creationId xmlns:p14="http://schemas.microsoft.com/office/powerpoint/2010/main" val="1144335151"/>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15</a:t>
            </a:fld>
            <a:endParaRPr lang="en-US" dirty="0"/>
          </a:p>
        </p:txBody>
      </p:sp>
      <p:sp>
        <p:nvSpPr>
          <p:cNvPr id="4" name="TextBox 2"/>
          <p:cNvSpPr txBox="1">
            <a:spLocks noChangeArrowheads="1"/>
          </p:cNvSpPr>
          <p:nvPr/>
        </p:nvSpPr>
        <p:spPr bwMode="auto">
          <a:xfrm>
            <a:off x="310833" y="518567"/>
            <a:ext cx="7618142" cy="369332"/>
          </a:xfrm>
          <a:prstGeom prst="rect">
            <a:avLst/>
          </a:prstGeom>
          <a:noFill/>
          <a:ln w="9525">
            <a:noFill/>
            <a:miter lim="800000"/>
            <a:headEnd/>
            <a:tailEnd/>
          </a:ln>
        </p:spPr>
        <p:txBody>
          <a:bodyPr wrap="square">
            <a:spAutoFit/>
          </a:bodyPr>
          <a:lstStyle/>
          <a:p>
            <a:r>
              <a:rPr lang="en-US" sz="1600" b="1" dirty="0">
                <a:solidFill>
                  <a:srgbClr val="B24D4E"/>
                </a:solidFill>
              </a:rPr>
              <a:t> </a:t>
            </a:r>
            <a:r>
              <a:rPr lang="en-US" sz="1800" b="1" dirty="0">
                <a:latin typeface="Arial" pitchFamily="34" charset="0"/>
                <a:ea typeface="+mj-ea"/>
                <a:cs typeface="Arial" pitchFamily="34" charset="0"/>
              </a:rPr>
              <a:t>Why do investment banks issue structured products …</a:t>
            </a:r>
          </a:p>
        </p:txBody>
      </p:sp>
      <p:sp>
        <p:nvSpPr>
          <p:cNvPr id="5" name="Rectangle 2"/>
          <p:cNvSpPr txBox="1">
            <a:spLocks noChangeArrowheads="1"/>
          </p:cNvSpPr>
          <p:nvPr/>
        </p:nvSpPr>
        <p:spPr bwMode="auto">
          <a:xfrm>
            <a:off x="310833" y="1152260"/>
            <a:ext cx="9071373" cy="1725164"/>
          </a:xfrm>
          <a:prstGeom prst="rect">
            <a:avLst/>
          </a:prstGeom>
          <a:solidFill>
            <a:srgbClr val="FFFFFF"/>
          </a:solidFill>
          <a:ln>
            <a:miter lim="800000"/>
            <a:headEnd/>
            <a:tailEnd/>
          </a:ln>
        </p:spPr>
        <p:txBody>
          <a:bodyPr anchor="ctr"/>
          <a:lstStyle/>
          <a:p>
            <a:pPr marL="285750" indent="-285750" defTabSz="457200">
              <a:spcBef>
                <a:spcPts val="1200"/>
              </a:spcBef>
              <a:spcAft>
                <a:spcPts val="600"/>
              </a:spcAft>
              <a:buFont typeface="Wingdings" panose="05000000000000000000" pitchFamily="2" charset="2"/>
              <a:buChar char="§"/>
              <a:defRPr/>
            </a:pPr>
            <a:r>
              <a:rPr lang="en-GB" b="1" dirty="0">
                <a:latin typeface="+mn-lt"/>
                <a:ea typeface="Calibri"/>
                <a:cs typeface="Times New Roman"/>
              </a:rPr>
              <a:t>So, why do investment banks issue structured products: what’s in it for them?</a:t>
            </a:r>
          </a:p>
          <a:p>
            <a:pPr marL="514350" lvl="1" indent="-285750" defTabSz="457200">
              <a:spcAft>
                <a:spcPts val="600"/>
              </a:spcAft>
              <a:buFont typeface=".AppleSystemUIFont"/>
              <a:buChar char="-"/>
              <a:defRPr/>
            </a:pPr>
            <a:r>
              <a:rPr lang="en-GB" dirty="0"/>
              <a:t>the answer is straightforward: investment banks use structured products as a method of raising funds, in much the same way that they might issue corporate bonds on the money markets or aim to attract deposits from retail or corporate customers (if they have retail banking / deposit taking operations);</a:t>
            </a:r>
          </a:p>
          <a:p>
            <a:pPr marL="514350" lvl="1" indent="-285750" defTabSz="457200">
              <a:spcAft>
                <a:spcPts val="600"/>
              </a:spcAft>
              <a:buFont typeface=".AppleSystemUIFont"/>
              <a:buChar char="-"/>
              <a:defRPr/>
            </a:pPr>
            <a:r>
              <a:rPr lang="en-GB" dirty="0"/>
              <a:t>more specifically, the treasury teams of the investment banks try to use structured products as a more cost effective (i.e. cheaper) means of raising funds than issuing corporate bonds</a:t>
            </a:r>
          </a:p>
        </p:txBody>
      </p:sp>
      <p:sp>
        <p:nvSpPr>
          <p:cNvPr id="6" name="Rectangle 5">
            <a:extLst>
              <a:ext uri="{FF2B5EF4-FFF2-40B4-BE49-F238E27FC236}">
                <a16:creationId xmlns:a16="http://schemas.microsoft.com/office/drawing/2014/main" id="{61767C64-8CAC-7B4B-9941-B3434CECC631}"/>
              </a:ext>
            </a:extLst>
          </p:cNvPr>
          <p:cNvSpPr/>
          <p:nvPr/>
        </p:nvSpPr>
        <p:spPr>
          <a:xfrm>
            <a:off x="3519762" y="6552185"/>
            <a:ext cx="2864887" cy="215444"/>
          </a:xfrm>
          <a:prstGeom prst="rect">
            <a:avLst/>
          </a:prstGeom>
        </p:spPr>
        <p:txBody>
          <a:bodyPr wrap="none">
            <a:spAutoFit/>
          </a:bodyPr>
          <a:lstStyle/>
          <a:p>
            <a:r>
              <a:rPr lang="en-GB" sz="800" dirty="0"/>
              <a:t>© </a:t>
            </a:r>
            <a:r>
              <a:rPr lang="en-GB" sz="800" dirty="0">
                <a:ea typeface="Calibri"/>
                <a:cs typeface="Times New Roman"/>
              </a:rPr>
              <a:t>COPYRIGHT 2018 ALPHA STRUCTURED PRODUCTS</a:t>
            </a:r>
            <a:endParaRPr lang="en-GB" sz="800" dirty="0"/>
          </a:p>
        </p:txBody>
      </p:sp>
    </p:spTree>
    <p:extLst>
      <p:ext uri="{BB962C8B-B14F-4D97-AF65-F5344CB8AC3E}">
        <p14:creationId xmlns:p14="http://schemas.microsoft.com/office/powerpoint/2010/main" val="2274022380"/>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16</a:t>
            </a:fld>
            <a:endParaRPr lang="en-US" dirty="0"/>
          </a:p>
        </p:txBody>
      </p:sp>
      <p:sp>
        <p:nvSpPr>
          <p:cNvPr id="4" name="TextBox 2"/>
          <p:cNvSpPr txBox="1">
            <a:spLocks noChangeArrowheads="1"/>
          </p:cNvSpPr>
          <p:nvPr/>
        </p:nvSpPr>
        <p:spPr bwMode="auto">
          <a:xfrm>
            <a:off x="310833" y="518567"/>
            <a:ext cx="7843532" cy="369332"/>
          </a:xfrm>
          <a:prstGeom prst="rect">
            <a:avLst/>
          </a:prstGeom>
          <a:noFill/>
          <a:ln w="9525">
            <a:noFill/>
            <a:miter lim="800000"/>
            <a:headEnd/>
            <a:tailEnd/>
          </a:ln>
        </p:spPr>
        <p:txBody>
          <a:bodyPr wrap="square">
            <a:spAutoFit/>
          </a:bodyPr>
          <a:lstStyle/>
          <a:p>
            <a:r>
              <a:rPr lang="en-US" sz="1600" b="1" dirty="0">
                <a:solidFill>
                  <a:srgbClr val="B24D4E"/>
                </a:solidFill>
              </a:rPr>
              <a:t> </a:t>
            </a:r>
            <a:r>
              <a:rPr lang="en-US" sz="1800" b="1" dirty="0">
                <a:latin typeface="Arial" pitchFamily="34" charset="0"/>
                <a:ea typeface="+mj-ea"/>
                <a:cs typeface="Arial" pitchFamily="34" charset="0"/>
              </a:rPr>
              <a:t>So, what might a bank do when arranging a structured product …</a:t>
            </a:r>
          </a:p>
        </p:txBody>
      </p:sp>
      <p:sp>
        <p:nvSpPr>
          <p:cNvPr id="5" name="Rectangle 2"/>
          <p:cNvSpPr txBox="1">
            <a:spLocks noChangeArrowheads="1"/>
          </p:cNvSpPr>
          <p:nvPr/>
        </p:nvSpPr>
        <p:spPr bwMode="auto">
          <a:xfrm>
            <a:off x="310833" y="1152259"/>
            <a:ext cx="9071373" cy="3461686"/>
          </a:xfrm>
          <a:prstGeom prst="rect">
            <a:avLst/>
          </a:prstGeom>
          <a:solidFill>
            <a:srgbClr val="FFFFFF"/>
          </a:solidFill>
          <a:ln>
            <a:miter lim="800000"/>
            <a:headEnd/>
            <a:tailEnd/>
          </a:ln>
        </p:spPr>
        <p:txBody>
          <a:bodyPr anchor="ctr"/>
          <a:lstStyle/>
          <a:p>
            <a:pPr marL="285750" indent="-285750" defTabSz="457200">
              <a:spcBef>
                <a:spcPts val="1200"/>
              </a:spcBef>
              <a:spcAft>
                <a:spcPts val="600"/>
              </a:spcAft>
              <a:buFont typeface="Wingdings" panose="05000000000000000000" pitchFamily="2" charset="2"/>
              <a:buChar char="§"/>
              <a:defRPr/>
            </a:pPr>
            <a:r>
              <a:rPr lang="en-GB" b="1" dirty="0">
                <a:latin typeface="+mn-lt"/>
                <a:ea typeface="Calibri"/>
                <a:cs typeface="Times New Roman"/>
              </a:rPr>
              <a:t>So, what might an investment bank do, behind the scenes, when arranging a structured product?</a:t>
            </a:r>
          </a:p>
          <a:p>
            <a:pPr marL="514350" lvl="1" indent="-285750" defTabSz="457200">
              <a:spcAft>
                <a:spcPts val="600"/>
              </a:spcAft>
              <a:buFont typeface=".AppleSystemUIFont"/>
              <a:buChar char="-"/>
              <a:defRPr/>
            </a:pPr>
            <a:r>
              <a:rPr lang="en-GB" dirty="0"/>
              <a:t>actually, what the banks typically do when arranging a product, or ‘hedging’ themselves against the legal obligation to deliver the terms of the product at maturity, is straightforward:   </a:t>
            </a:r>
          </a:p>
          <a:p>
            <a:pPr marL="514350" lvl="1" indent="-285750" defTabSz="457200">
              <a:spcAft>
                <a:spcPts val="600"/>
              </a:spcAft>
              <a:buFont typeface=".AppleSystemUIFont"/>
              <a:buChar char="-"/>
              <a:defRPr/>
            </a:pPr>
            <a:r>
              <a:rPr lang="en-GB" b="1" dirty="0"/>
              <a:t>FIRSTLY: </a:t>
            </a:r>
            <a:r>
              <a:rPr lang="en-GB" dirty="0"/>
              <a:t>the treasury team of the bank may arrange something known as a ‘Zero Coupon Bond’: this may sound like a technical term, but basically it’s just an internal deposit, with no (i.e. ‘zero’) interest being paid</a:t>
            </a:r>
          </a:p>
          <a:p>
            <a:pPr marL="514350" lvl="1" indent="-285750" defTabSz="457200">
              <a:spcAft>
                <a:spcPts val="600"/>
              </a:spcAft>
              <a:buFont typeface=".AppleSystemUIFont"/>
              <a:buChar char="-"/>
              <a:defRPr/>
            </a:pPr>
            <a:r>
              <a:rPr lang="en-GB" dirty="0"/>
              <a:t> … and, generally speaking, most savers and investors understand the principles of bank deposits </a:t>
            </a:r>
          </a:p>
          <a:p>
            <a:pPr marL="514350" lvl="1" indent="-285750" defTabSz="457200">
              <a:spcAft>
                <a:spcPts val="600"/>
              </a:spcAft>
              <a:buFont typeface=".AppleSystemUIFont"/>
              <a:buChar char="-"/>
              <a:defRPr/>
            </a:pPr>
            <a:r>
              <a:rPr lang="en-GB" b="1" dirty="0"/>
              <a:t>SECONDLY: </a:t>
            </a:r>
            <a:r>
              <a:rPr lang="en-GB" dirty="0"/>
              <a:t>the equity derivatives team of the bank may arrange some derivatives (noting that derivatives themselves are actually nothing more than contracts between two parties: and retail structured products generally involve very ‘plain vanilla’ types of derivative contracts): </a:t>
            </a:r>
          </a:p>
          <a:p>
            <a:pPr marL="514350" lvl="1" indent="-285750" defTabSz="457200">
              <a:spcAft>
                <a:spcPts val="600"/>
              </a:spcAft>
              <a:buFont typeface=".AppleSystemUIFont"/>
              <a:buChar char="-"/>
              <a:defRPr/>
            </a:pPr>
            <a:r>
              <a:rPr lang="en-GB" dirty="0"/>
              <a:t>for example, ‘call options’ (may be bought for upside) and / or ‘put options’ (may be sold to increase potential upside or provide enhanced levels of income)</a:t>
            </a:r>
          </a:p>
          <a:p>
            <a:pPr marL="514350" lvl="1" indent="-285750" defTabSz="457200">
              <a:spcAft>
                <a:spcPts val="600"/>
              </a:spcAft>
              <a:buFont typeface=".AppleSystemUIFont"/>
              <a:buChar char="-"/>
              <a:defRPr/>
            </a:pPr>
            <a:r>
              <a:rPr lang="en-GB" b="1" dirty="0"/>
              <a:t>THIRDLY: </a:t>
            </a:r>
            <a:r>
              <a:rPr lang="en-GB" dirty="0"/>
              <a:t>there will usually be charges that have been built into / taken out of the product (although the returns of structured products are normally stated after allowing for any charges)</a:t>
            </a:r>
          </a:p>
        </p:txBody>
      </p:sp>
      <p:sp>
        <p:nvSpPr>
          <p:cNvPr id="6" name="Rectangle 5"/>
          <p:cNvSpPr/>
          <p:nvPr/>
        </p:nvSpPr>
        <p:spPr>
          <a:xfrm>
            <a:off x="367016" y="4694779"/>
            <a:ext cx="9170378" cy="738664"/>
          </a:xfrm>
          <a:prstGeom prst="rect">
            <a:avLst/>
          </a:prstGeom>
          <a:solidFill>
            <a:schemeClr val="tx1"/>
          </a:solidFill>
        </p:spPr>
        <p:txBody>
          <a:bodyPr wrap="square">
            <a:spAutoFit/>
          </a:bodyPr>
          <a:lstStyle/>
          <a:p>
            <a:pPr algn="ctr" defTabSz="457200">
              <a:defRPr/>
            </a:pPr>
            <a:r>
              <a:rPr lang="en-GB" b="1" dirty="0">
                <a:solidFill>
                  <a:schemeClr val="bg1"/>
                </a:solidFill>
                <a:ea typeface="Calibri"/>
                <a:cs typeface="Times New Roman"/>
              </a:rPr>
              <a:t>We will now take a look at this in more detail: remembering that whilst the process may be of interest what a counterparty may or may not do behind the scenes of a structured product is basically irrelevant, if the counterparty bank is solvent throughout the investment term and the product is held to maturity … </a:t>
            </a:r>
          </a:p>
        </p:txBody>
      </p:sp>
      <p:sp>
        <p:nvSpPr>
          <p:cNvPr id="7" name="Rectangle 6">
            <a:extLst>
              <a:ext uri="{FF2B5EF4-FFF2-40B4-BE49-F238E27FC236}">
                <a16:creationId xmlns:a16="http://schemas.microsoft.com/office/drawing/2014/main" id="{91D887BF-59A4-6D46-B719-7708C484A32F}"/>
              </a:ext>
            </a:extLst>
          </p:cNvPr>
          <p:cNvSpPr/>
          <p:nvPr/>
        </p:nvSpPr>
        <p:spPr>
          <a:xfrm>
            <a:off x="3519762" y="6552185"/>
            <a:ext cx="2864887" cy="215444"/>
          </a:xfrm>
          <a:prstGeom prst="rect">
            <a:avLst/>
          </a:prstGeom>
        </p:spPr>
        <p:txBody>
          <a:bodyPr wrap="none">
            <a:spAutoFit/>
          </a:bodyPr>
          <a:lstStyle/>
          <a:p>
            <a:r>
              <a:rPr lang="en-GB" sz="800" dirty="0"/>
              <a:t>© </a:t>
            </a:r>
            <a:r>
              <a:rPr lang="en-GB" sz="800" dirty="0">
                <a:ea typeface="Calibri"/>
                <a:cs typeface="Times New Roman"/>
              </a:rPr>
              <a:t>COPYRIGHT 2018 ALPHA STRUCTURED PRODUCTS</a:t>
            </a:r>
            <a:endParaRPr lang="en-GB" sz="800" dirty="0"/>
          </a:p>
        </p:txBody>
      </p:sp>
    </p:spTree>
    <p:extLst>
      <p:ext uri="{BB962C8B-B14F-4D97-AF65-F5344CB8AC3E}">
        <p14:creationId xmlns:p14="http://schemas.microsoft.com/office/powerpoint/2010/main" val="1567656441"/>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17</a:t>
            </a:fld>
            <a:endParaRPr lang="en-US" dirty="0"/>
          </a:p>
        </p:txBody>
      </p:sp>
      <p:grpSp>
        <p:nvGrpSpPr>
          <p:cNvPr id="4" name="Group 59"/>
          <p:cNvGrpSpPr>
            <a:grpSpLocks/>
          </p:cNvGrpSpPr>
          <p:nvPr/>
        </p:nvGrpSpPr>
        <p:grpSpPr bwMode="auto">
          <a:xfrm>
            <a:off x="3138512" y="2419743"/>
            <a:ext cx="6168333" cy="766434"/>
            <a:chOff x="2913705" y="2739962"/>
            <a:chExt cx="6168333" cy="766434"/>
          </a:xfrm>
        </p:grpSpPr>
        <p:sp>
          <p:nvSpPr>
            <p:cNvPr id="5" name="Text Box 27"/>
            <p:cNvSpPr txBox="1">
              <a:spLocks noChangeArrowheads="1"/>
            </p:cNvSpPr>
            <p:nvPr/>
          </p:nvSpPr>
          <p:spPr bwMode="auto">
            <a:xfrm>
              <a:off x="5978374" y="2739962"/>
              <a:ext cx="2457585" cy="595691"/>
            </a:xfrm>
            <a:prstGeom prst="rect">
              <a:avLst/>
            </a:prstGeom>
            <a:solidFill>
              <a:schemeClr val="tx1"/>
            </a:solidFill>
            <a:ln w="9525">
              <a:solidFill>
                <a:schemeClr val="tx1"/>
              </a:solidFill>
              <a:miter lim="800000"/>
              <a:headEnd/>
              <a:tailEnd/>
            </a:ln>
          </p:spPr>
          <p:txBody>
            <a:bodyPr/>
            <a:lstStyle/>
            <a:p>
              <a:pPr>
                <a:spcBef>
                  <a:spcPct val="50000"/>
                </a:spcBef>
              </a:pPr>
              <a:endParaRPr lang="en-GB" dirty="0">
                <a:solidFill>
                  <a:srgbClr val="1A3C7B"/>
                </a:solidFill>
              </a:endParaRPr>
            </a:p>
          </p:txBody>
        </p:sp>
        <p:sp>
          <p:nvSpPr>
            <p:cNvPr id="6" name="Text Box 50"/>
            <p:cNvSpPr txBox="1">
              <a:spLocks noChangeArrowheads="1"/>
            </p:cNvSpPr>
            <p:nvPr/>
          </p:nvSpPr>
          <p:spPr bwMode="auto">
            <a:xfrm>
              <a:off x="5978375" y="2804935"/>
              <a:ext cx="2465612" cy="461665"/>
            </a:xfrm>
            <a:prstGeom prst="rect">
              <a:avLst/>
            </a:prstGeom>
            <a:solidFill>
              <a:schemeClr val="tx1"/>
            </a:solidFill>
            <a:ln w="9525">
              <a:noFill/>
              <a:miter lim="800000"/>
              <a:headEnd/>
              <a:tailEnd/>
            </a:ln>
          </p:spPr>
          <p:txBody>
            <a:bodyPr lIns="0" rIns="0">
              <a:spAutoFit/>
            </a:bodyPr>
            <a:lstStyle/>
            <a:p>
              <a:pPr algn="ctr">
                <a:spcBef>
                  <a:spcPct val="50000"/>
                </a:spcBef>
              </a:pPr>
              <a:r>
                <a:rPr lang="en-US" sz="1200" b="1" dirty="0">
                  <a:solidFill>
                    <a:schemeClr val="bg1"/>
                  </a:solidFill>
                </a:rPr>
                <a:t>Growth or income is generated (with no market risk to capital)</a:t>
              </a:r>
            </a:p>
          </p:txBody>
        </p:sp>
        <p:sp>
          <p:nvSpPr>
            <p:cNvPr id="7" name="Text Box 50"/>
            <p:cNvSpPr txBox="1">
              <a:spLocks noChangeArrowheads="1"/>
            </p:cNvSpPr>
            <p:nvPr/>
          </p:nvSpPr>
          <p:spPr bwMode="auto">
            <a:xfrm>
              <a:off x="8548564" y="2823659"/>
              <a:ext cx="533474" cy="276903"/>
            </a:xfrm>
            <a:prstGeom prst="rect">
              <a:avLst/>
            </a:prstGeom>
            <a:noFill/>
            <a:ln w="9525">
              <a:noFill/>
              <a:miter lim="800000"/>
              <a:headEnd/>
              <a:tailEnd/>
            </a:ln>
          </p:spPr>
          <p:txBody>
            <a:bodyPr lIns="0" rIns="0">
              <a:spAutoFit/>
            </a:bodyPr>
            <a:lstStyle/>
            <a:p>
              <a:pPr algn="ctr">
                <a:spcBef>
                  <a:spcPct val="50000"/>
                </a:spcBef>
              </a:pPr>
              <a:r>
                <a:rPr lang="en-US" sz="1200" b="1" dirty="0">
                  <a:solidFill>
                    <a:srgbClr val="1A3C7B"/>
                  </a:solidFill>
                </a:rPr>
                <a:t>+ X%</a:t>
              </a:r>
            </a:p>
          </p:txBody>
        </p:sp>
        <p:sp>
          <p:nvSpPr>
            <p:cNvPr id="11" name="Text Box 36"/>
            <p:cNvSpPr txBox="1">
              <a:spLocks noChangeArrowheads="1"/>
            </p:cNvSpPr>
            <p:nvPr/>
          </p:nvSpPr>
          <p:spPr bwMode="auto">
            <a:xfrm rot="20582380">
              <a:off x="2913705" y="3260175"/>
              <a:ext cx="3085089" cy="246221"/>
            </a:xfrm>
            <a:prstGeom prst="rect">
              <a:avLst/>
            </a:prstGeom>
            <a:noFill/>
            <a:ln w="9525">
              <a:noFill/>
              <a:miter lim="800000"/>
              <a:headEnd/>
              <a:tailEnd/>
            </a:ln>
          </p:spPr>
          <p:txBody>
            <a:bodyPr wrap="square" lIns="0" rIns="0">
              <a:spAutoFit/>
            </a:bodyPr>
            <a:lstStyle/>
            <a:p>
              <a:pPr algn="ctr">
                <a:spcBef>
                  <a:spcPct val="50000"/>
                </a:spcBef>
              </a:pPr>
              <a:r>
                <a:rPr lang="en-US" sz="1000" b="1" dirty="0">
                  <a:solidFill>
                    <a:srgbClr val="1A3C7B"/>
                  </a:solidFill>
                </a:rPr>
                <a:t>there is no market risk to capital</a:t>
              </a:r>
            </a:p>
          </p:txBody>
        </p:sp>
      </p:grpSp>
      <p:sp>
        <p:nvSpPr>
          <p:cNvPr id="12" name="Text Box 18"/>
          <p:cNvSpPr txBox="1">
            <a:spLocks noChangeArrowheads="1"/>
          </p:cNvSpPr>
          <p:nvPr/>
        </p:nvSpPr>
        <p:spPr bwMode="auto">
          <a:xfrm>
            <a:off x="371220" y="532260"/>
            <a:ext cx="7594817" cy="276999"/>
          </a:xfrm>
          <a:prstGeom prst="rect">
            <a:avLst/>
          </a:prstGeom>
          <a:noFill/>
          <a:ln w="9525">
            <a:noFill/>
            <a:miter lim="800000"/>
            <a:headEnd/>
            <a:tailEnd/>
          </a:ln>
        </p:spPr>
        <p:txBody>
          <a:bodyPr wrap="square" lIns="0" tIns="0" rIns="0" bIns="0">
            <a:spAutoFit/>
          </a:bodyPr>
          <a:lstStyle/>
          <a:p>
            <a:pPr>
              <a:spcBef>
                <a:spcPct val="50000"/>
              </a:spcBef>
            </a:pPr>
            <a:r>
              <a:rPr lang="en-GB" sz="1800" b="1" dirty="0">
                <a:latin typeface="Arial" pitchFamily="34" charset="0"/>
                <a:ea typeface="+mj-ea"/>
                <a:cs typeface="Arial" pitchFamily="34" charset="0"/>
              </a:rPr>
              <a:t>A simplified run through of the mechanics of a structured product … </a:t>
            </a:r>
            <a:endParaRPr lang="en-US" sz="1800" b="1" dirty="0">
              <a:latin typeface="Arial" pitchFamily="34" charset="0"/>
              <a:ea typeface="+mj-ea"/>
              <a:cs typeface="Arial" pitchFamily="34" charset="0"/>
            </a:endParaRPr>
          </a:p>
        </p:txBody>
      </p:sp>
      <p:sp>
        <p:nvSpPr>
          <p:cNvPr id="13" name="Line 41"/>
          <p:cNvSpPr>
            <a:spLocks noChangeShapeType="1"/>
          </p:cNvSpPr>
          <p:nvPr/>
        </p:nvSpPr>
        <p:spPr bwMode="auto">
          <a:xfrm>
            <a:off x="3346704" y="3733800"/>
            <a:ext cx="2743200" cy="0"/>
          </a:xfrm>
          <a:prstGeom prst="line">
            <a:avLst/>
          </a:prstGeom>
          <a:noFill/>
          <a:ln w="9525">
            <a:solidFill>
              <a:schemeClr val="bg1"/>
            </a:solidFill>
            <a:round/>
            <a:headEnd/>
            <a:tailEnd/>
          </a:ln>
        </p:spPr>
        <p:txBody>
          <a:bodyPr wrap="none" anchor="ctr"/>
          <a:lstStyle/>
          <a:p>
            <a:endParaRPr lang="en-GB" dirty="0"/>
          </a:p>
        </p:txBody>
      </p:sp>
      <p:sp>
        <p:nvSpPr>
          <p:cNvPr id="14" name="Text Box 50"/>
          <p:cNvSpPr txBox="1">
            <a:spLocks noChangeArrowheads="1"/>
          </p:cNvSpPr>
          <p:nvPr/>
        </p:nvSpPr>
        <p:spPr bwMode="auto">
          <a:xfrm>
            <a:off x="652717" y="1916113"/>
            <a:ext cx="2487612" cy="396875"/>
          </a:xfrm>
          <a:prstGeom prst="rect">
            <a:avLst/>
          </a:prstGeom>
          <a:noFill/>
          <a:ln w="9525">
            <a:noFill/>
            <a:miter lim="800000"/>
            <a:headEnd/>
            <a:tailEnd/>
          </a:ln>
        </p:spPr>
        <p:txBody>
          <a:bodyPr lIns="0" rIns="0">
            <a:spAutoFit/>
          </a:bodyPr>
          <a:lstStyle/>
          <a:p>
            <a:pPr>
              <a:spcBef>
                <a:spcPct val="50000"/>
              </a:spcBef>
            </a:pPr>
            <a:endParaRPr lang="en-GB" sz="2000" b="1" i="1" dirty="0">
              <a:solidFill>
                <a:srgbClr val="3B5998"/>
              </a:solidFill>
            </a:endParaRPr>
          </a:p>
        </p:txBody>
      </p:sp>
      <p:grpSp>
        <p:nvGrpSpPr>
          <p:cNvPr id="15" name="Group 62"/>
          <p:cNvGrpSpPr>
            <a:grpSpLocks/>
          </p:cNvGrpSpPr>
          <p:nvPr/>
        </p:nvGrpSpPr>
        <p:grpSpPr bwMode="auto">
          <a:xfrm>
            <a:off x="371729" y="3076589"/>
            <a:ext cx="2900707" cy="3205712"/>
            <a:chOff x="225425" y="3068638"/>
            <a:chExt cx="2900112" cy="3205161"/>
          </a:xfrm>
          <a:solidFill>
            <a:schemeClr val="accent2"/>
          </a:solidFill>
        </p:grpSpPr>
        <p:sp>
          <p:nvSpPr>
            <p:cNvPr id="16" name="Text Box 39"/>
            <p:cNvSpPr txBox="1">
              <a:spLocks noChangeArrowheads="1"/>
            </p:cNvSpPr>
            <p:nvPr/>
          </p:nvSpPr>
          <p:spPr bwMode="auto">
            <a:xfrm>
              <a:off x="564949" y="5966075"/>
              <a:ext cx="2560588" cy="307724"/>
            </a:xfrm>
            <a:prstGeom prst="rect">
              <a:avLst/>
            </a:prstGeom>
            <a:solidFill>
              <a:schemeClr val="bg1"/>
            </a:solidFill>
            <a:ln w="9525">
              <a:noFill/>
              <a:miter lim="800000"/>
              <a:headEnd/>
              <a:tailEnd/>
            </a:ln>
          </p:spPr>
          <p:txBody>
            <a:bodyPr lIns="0" rIns="0">
              <a:spAutoFit/>
            </a:bodyPr>
            <a:lstStyle/>
            <a:p>
              <a:pPr algn="ctr">
                <a:spcBef>
                  <a:spcPct val="50000"/>
                </a:spcBef>
              </a:pPr>
              <a:r>
                <a:rPr lang="en-US" b="1" dirty="0"/>
                <a:t>STRIKE DATE</a:t>
              </a:r>
            </a:p>
          </p:txBody>
        </p:sp>
        <p:grpSp>
          <p:nvGrpSpPr>
            <p:cNvPr id="17" name="Group 57"/>
            <p:cNvGrpSpPr>
              <a:grpSpLocks/>
            </p:cNvGrpSpPr>
            <p:nvPr/>
          </p:nvGrpSpPr>
          <p:grpSpPr bwMode="auto">
            <a:xfrm>
              <a:off x="225425" y="3068638"/>
              <a:ext cx="2841625" cy="2881312"/>
              <a:chOff x="225425" y="3068638"/>
              <a:chExt cx="2841625" cy="2881312"/>
            </a:xfrm>
            <a:grpFill/>
          </p:grpSpPr>
          <p:sp>
            <p:nvSpPr>
              <p:cNvPr id="18" name="Text Box 25"/>
              <p:cNvSpPr txBox="1">
                <a:spLocks noChangeArrowheads="1"/>
              </p:cNvSpPr>
              <p:nvPr/>
            </p:nvSpPr>
            <p:spPr bwMode="auto">
              <a:xfrm>
                <a:off x="707989" y="3068638"/>
                <a:ext cx="2359061" cy="2881312"/>
              </a:xfrm>
              <a:prstGeom prst="rect">
                <a:avLst/>
              </a:prstGeom>
              <a:solidFill>
                <a:schemeClr val="tx1"/>
              </a:solidFill>
              <a:ln w="9525">
                <a:solidFill>
                  <a:schemeClr val="tx1"/>
                </a:solidFill>
                <a:miter lim="800000"/>
                <a:headEnd/>
                <a:tailEnd/>
              </a:ln>
            </p:spPr>
            <p:txBody>
              <a:bodyPr/>
              <a:lstStyle/>
              <a:p>
                <a:pPr>
                  <a:spcBef>
                    <a:spcPct val="50000"/>
                  </a:spcBef>
                </a:pPr>
                <a:endParaRPr lang="en-GB" dirty="0">
                  <a:solidFill>
                    <a:schemeClr val="accent1">
                      <a:lumMod val="75000"/>
                    </a:schemeClr>
                  </a:solidFill>
                </a:endParaRPr>
              </a:p>
            </p:txBody>
          </p:sp>
          <p:sp>
            <p:nvSpPr>
              <p:cNvPr id="19" name="Line 31"/>
              <p:cNvSpPr>
                <a:spLocks noChangeShapeType="1"/>
              </p:cNvSpPr>
              <p:nvPr/>
            </p:nvSpPr>
            <p:spPr bwMode="auto">
              <a:xfrm>
                <a:off x="707989" y="4005263"/>
                <a:ext cx="2351652" cy="0"/>
              </a:xfrm>
              <a:prstGeom prst="line">
                <a:avLst/>
              </a:prstGeom>
              <a:grpFill/>
              <a:ln w="63500">
                <a:solidFill>
                  <a:schemeClr val="bg1"/>
                </a:solidFill>
                <a:round/>
                <a:headEnd/>
                <a:tailEnd/>
              </a:ln>
            </p:spPr>
            <p:txBody>
              <a:bodyPr wrap="none" anchor="ctr"/>
              <a:lstStyle/>
              <a:p>
                <a:endParaRPr lang="en-GB" dirty="0"/>
              </a:p>
            </p:txBody>
          </p:sp>
          <p:sp>
            <p:nvSpPr>
              <p:cNvPr id="20" name="Text Box 36"/>
              <p:cNvSpPr txBox="1">
                <a:spLocks noChangeArrowheads="1"/>
              </p:cNvSpPr>
              <p:nvPr/>
            </p:nvSpPr>
            <p:spPr bwMode="auto">
              <a:xfrm>
                <a:off x="774672" y="4508500"/>
                <a:ext cx="2218287" cy="923171"/>
              </a:xfrm>
              <a:prstGeom prst="rect">
                <a:avLst/>
              </a:prstGeom>
              <a:solidFill>
                <a:schemeClr val="tx1"/>
              </a:solidFill>
              <a:ln w="9525">
                <a:noFill/>
                <a:miter lim="800000"/>
                <a:headEnd/>
                <a:tailEnd/>
              </a:ln>
            </p:spPr>
            <p:txBody>
              <a:bodyPr lIns="0" rIns="0">
                <a:spAutoFit/>
              </a:bodyPr>
              <a:lstStyle/>
              <a:p>
                <a:pPr algn="ctr">
                  <a:spcBef>
                    <a:spcPct val="50000"/>
                  </a:spcBef>
                </a:pPr>
                <a:r>
                  <a:rPr lang="en-US" sz="1200" b="1" dirty="0">
                    <a:solidFill>
                      <a:schemeClr val="bg1"/>
                    </a:solidFill>
                  </a:rPr>
                  <a:t>Zero coupon bond</a:t>
                </a:r>
              </a:p>
              <a:p>
                <a:pPr algn="ctr">
                  <a:spcBef>
                    <a:spcPct val="50000"/>
                  </a:spcBef>
                </a:pPr>
                <a:r>
                  <a:rPr lang="en-US" sz="1200" b="1" dirty="0">
                    <a:solidFill>
                      <a:schemeClr val="bg1"/>
                    </a:solidFill>
                  </a:rPr>
                  <a:t>(basically a deposit that doesn’t distribute interest during its term) </a:t>
                </a:r>
              </a:p>
            </p:txBody>
          </p:sp>
          <p:sp>
            <p:nvSpPr>
              <p:cNvPr id="21" name="Text Box 50"/>
              <p:cNvSpPr txBox="1">
                <a:spLocks noChangeArrowheads="1"/>
              </p:cNvSpPr>
              <p:nvPr/>
            </p:nvSpPr>
            <p:spPr bwMode="auto">
              <a:xfrm>
                <a:off x="769441" y="3418562"/>
                <a:ext cx="2151606" cy="553903"/>
              </a:xfrm>
              <a:prstGeom prst="rect">
                <a:avLst/>
              </a:prstGeom>
              <a:solidFill>
                <a:schemeClr val="tx1"/>
              </a:solidFill>
              <a:ln w="9525">
                <a:noFill/>
                <a:miter lim="800000"/>
                <a:headEnd/>
                <a:tailEnd/>
              </a:ln>
            </p:spPr>
            <p:txBody>
              <a:bodyPr lIns="0" rIns="0">
                <a:spAutoFit/>
              </a:bodyPr>
              <a:lstStyle/>
              <a:p>
                <a:pPr algn="ctr">
                  <a:spcBef>
                    <a:spcPct val="50000"/>
                  </a:spcBef>
                </a:pPr>
                <a:r>
                  <a:rPr lang="en-US" sz="1200" b="1" dirty="0">
                    <a:solidFill>
                      <a:schemeClr val="bg1"/>
                    </a:solidFill>
                  </a:rPr>
                  <a:t>Call options </a:t>
                </a:r>
              </a:p>
              <a:p>
                <a:pPr algn="ctr">
                  <a:spcBef>
                    <a:spcPct val="50000"/>
                  </a:spcBef>
                </a:pPr>
                <a:r>
                  <a:rPr lang="en-US" sz="1200" b="1" dirty="0">
                    <a:solidFill>
                      <a:schemeClr val="bg1"/>
                    </a:solidFill>
                  </a:rPr>
                  <a:t>(may be bought)</a:t>
                </a:r>
              </a:p>
            </p:txBody>
          </p:sp>
          <p:sp>
            <p:nvSpPr>
              <p:cNvPr id="22" name="Text Box 50"/>
              <p:cNvSpPr txBox="1">
                <a:spLocks noChangeArrowheads="1"/>
              </p:cNvSpPr>
              <p:nvPr/>
            </p:nvSpPr>
            <p:spPr bwMode="auto">
              <a:xfrm>
                <a:off x="774672" y="3109989"/>
                <a:ext cx="2151606" cy="230832"/>
              </a:xfrm>
              <a:prstGeom prst="rect">
                <a:avLst/>
              </a:prstGeom>
              <a:solidFill>
                <a:schemeClr val="tx1"/>
              </a:solidFill>
              <a:ln w="9525">
                <a:noFill/>
                <a:miter lim="800000"/>
                <a:headEnd/>
                <a:tailEnd/>
              </a:ln>
            </p:spPr>
            <p:txBody>
              <a:bodyPr lIns="0" tIns="0" rIns="0">
                <a:spAutoFit/>
              </a:bodyPr>
              <a:lstStyle/>
              <a:p>
                <a:pPr algn="ctr">
                  <a:spcBef>
                    <a:spcPct val="50000"/>
                  </a:spcBef>
                </a:pPr>
                <a:r>
                  <a:rPr lang="en-US" sz="1200" b="1" dirty="0">
                    <a:solidFill>
                      <a:schemeClr val="bg1"/>
                    </a:solidFill>
                  </a:rPr>
                  <a:t>Internal charges</a:t>
                </a:r>
              </a:p>
            </p:txBody>
          </p:sp>
          <p:sp>
            <p:nvSpPr>
              <p:cNvPr id="23" name="Text Box 50"/>
              <p:cNvSpPr txBox="1">
                <a:spLocks noChangeArrowheads="1"/>
              </p:cNvSpPr>
              <p:nvPr/>
            </p:nvSpPr>
            <p:spPr bwMode="auto">
              <a:xfrm>
                <a:off x="225425" y="3551583"/>
                <a:ext cx="381800" cy="276999"/>
              </a:xfrm>
              <a:prstGeom prst="rect">
                <a:avLst/>
              </a:prstGeom>
              <a:solidFill>
                <a:schemeClr val="bg1"/>
              </a:solidFill>
              <a:ln w="9525">
                <a:noFill/>
                <a:miter lim="800000"/>
                <a:headEnd/>
                <a:tailEnd/>
              </a:ln>
            </p:spPr>
            <p:txBody>
              <a:bodyPr lIns="0" rIns="0">
                <a:spAutoFit/>
              </a:bodyPr>
              <a:lstStyle/>
              <a:p>
                <a:pPr algn="ctr">
                  <a:spcBef>
                    <a:spcPct val="50000"/>
                  </a:spcBef>
                </a:pPr>
                <a:r>
                  <a:rPr lang="en-US" sz="1200" b="1" dirty="0"/>
                  <a:t>7%</a:t>
                </a:r>
              </a:p>
            </p:txBody>
          </p:sp>
          <p:sp>
            <p:nvSpPr>
              <p:cNvPr id="24" name="Text Box 50"/>
              <p:cNvSpPr txBox="1">
                <a:spLocks noChangeArrowheads="1"/>
              </p:cNvSpPr>
              <p:nvPr/>
            </p:nvSpPr>
            <p:spPr bwMode="auto">
              <a:xfrm>
                <a:off x="238536" y="4518742"/>
                <a:ext cx="368688" cy="277247"/>
              </a:xfrm>
              <a:prstGeom prst="rect">
                <a:avLst/>
              </a:prstGeom>
              <a:solidFill>
                <a:schemeClr val="bg1"/>
              </a:solidFill>
              <a:ln w="9525">
                <a:solidFill>
                  <a:schemeClr val="bg1"/>
                </a:solidFill>
                <a:miter lim="800000"/>
                <a:headEnd/>
                <a:tailEnd/>
              </a:ln>
            </p:spPr>
            <p:txBody>
              <a:bodyPr wrap="square" lIns="0" rIns="0">
                <a:spAutoFit/>
              </a:bodyPr>
              <a:lstStyle/>
              <a:p>
                <a:pPr algn="ctr">
                  <a:spcBef>
                    <a:spcPct val="50000"/>
                  </a:spcBef>
                </a:pPr>
                <a:r>
                  <a:rPr lang="en-US" sz="1200" b="1" dirty="0"/>
                  <a:t>90%</a:t>
                </a:r>
              </a:p>
            </p:txBody>
          </p:sp>
          <p:sp>
            <p:nvSpPr>
              <p:cNvPr id="25" name="Text Box 50"/>
              <p:cNvSpPr txBox="1">
                <a:spLocks noChangeArrowheads="1"/>
              </p:cNvSpPr>
              <p:nvPr/>
            </p:nvSpPr>
            <p:spPr bwMode="auto">
              <a:xfrm>
                <a:off x="304934" y="3068638"/>
                <a:ext cx="302292" cy="274637"/>
              </a:xfrm>
              <a:prstGeom prst="rect">
                <a:avLst/>
              </a:prstGeom>
              <a:solidFill>
                <a:schemeClr val="bg1"/>
              </a:solidFill>
              <a:ln w="9525">
                <a:noFill/>
                <a:miter lim="800000"/>
                <a:headEnd/>
                <a:tailEnd/>
              </a:ln>
            </p:spPr>
            <p:txBody>
              <a:bodyPr lIns="0" rIns="0">
                <a:spAutoFit/>
              </a:bodyPr>
              <a:lstStyle/>
              <a:p>
                <a:pPr algn="ctr">
                  <a:spcBef>
                    <a:spcPct val="50000"/>
                  </a:spcBef>
                </a:pPr>
                <a:r>
                  <a:rPr lang="en-US" sz="1200" b="1" dirty="0"/>
                  <a:t>3%</a:t>
                </a:r>
              </a:p>
            </p:txBody>
          </p:sp>
          <p:sp>
            <p:nvSpPr>
              <p:cNvPr id="26" name="Line 31"/>
              <p:cNvSpPr>
                <a:spLocks noChangeShapeType="1"/>
              </p:cNvSpPr>
              <p:nvPr/>
            </p:nvSpPr>
            <p:spPr bwMode="auto">
              <a:xfrm flipV="1">
                <a:off x="707988" y="3352800"/>
                <a:ext cx="2353263" cy="4763"/>
              </a:xfrm>
              <a:prstGeom prst="line">
                <a:avLst/>
              </a:prstGeom>
              <a:grpFill/>
              <a:ln w="63500">
                <a:solidFill>
                  <a:schemeClr val="bg1"/>
                </a:solidFill>
                <a:round/>
                <a:headEnd/>
                <a:tailEnd/>
              </a:ln>
            </p:spPr>
            <p:txBody>
              <a:bodyPr wrap="none" anchor="ctr"/>
              <a:lstStyle/>
              <a:p>
                <a:endParaRPr lang="en-GB" dirty="0"/>
              </a:p>
            </p:txBody>
          </p:sp>
        </p:grpSp>
      </p:grpSp>
      <p:grpSp>
        <p:nvGrpSpPr>
          <p:cNvPr id="27" name="Group 60"/>
          <p:cNvGrpSpPr>
            <a:grpSpLocks/>
          </p:cNvGrpSpPr>
          <p:nvPr/>
        </p:nvGrpSpPr>
        <p:grpSpPr bwMode="auto">
          <a:xfrm>
            <a:off x="326058" y="2416630"/>
            <a:ext cx="2879359" cy="580570"/>
            <a:chOff x="179754" y="2349500"/>
            <a:chExt cx="2879359" cy="647700"/>
          </a:xfrm>
          <a:solidFill>
            <a:srgbClr val="E3B9B3"/>
          </a:solidFill>
        </p:grpSpPr>
        <p:sp>
          <p:nvSpPr>
            <p:cNvPr id="28" name="Text Box 57"/>
            <p:cNvSpPr txBox="1">
              <a:spLocks noChangeArrowheads="1"/>
            </p:cNvSpPr>
            <p:nvPr/>
          </p:nvSpPr>
          <p:spPr bwMode="auto">
            <a:xfrm>
              <a:off x="701675" y="2349500"/>
              <a:ext cx="2357438" cy="647700"/>
            </a:xfrm>
            <a:prstGeom prst="rect">
              <a:avLst/>
            </a:prstGeom>
            <a:solidFill>
              <a:schemeClr val="accent1">
                <a:lumMod val="90000"/>
              </a:schemeClr>
            </a:solidFill>
            <a:ln w="9525">
              <a:solidFill>
                <a:schemeClr val="tx1"/>
              </a:solidFill>
              <a:miter lim="800000"/>
              <a:headEnd/>
              <a:tailEnd/>
            </a:ln>
          </p:spPr>
          <p:txBody>
            <a:bodyPr lIns="90000" tIns="90000" rIns="90000" bIns="0" anchor="ctr" anchorCtr="1"/>
            <a:lstStyle/>
            <a:p>
              <a:pPr algn="ctr">
                <a:lnSpc>
                  <a:spcPct val="60000"/>
                </a:lnSpc>
                <a:spcBef>
                  <a:spcPct val="50000"/>
                </a:spcBef>
              </a:pPr>
              <a:r>
                <a:rPr lang="en-US" sz="1200" b="1" dirty="0">
                  <a:solidFill>
                    <a:schemeClr val="bg1"/>
                  </a:solidFill>
                </a:rPr>
                <a:t>Put options</a:t>
              </a:r>
            </a:p>
            <a:p>
              <a:pPr algn="ctr">
                <a:lnSpc>
                  <a:spcPct val="60000"/>
                </a:lnSpc>
                <a:spcBef>
                  <a:spcPct val="50000"/>
                </a:spcBef>
              </a:pPr>
              <a:r>
                <a:rPr lang="en-US" sz="1200" b="1" dirty="0">
                  <a:solidFill>
                    <a:schemeClr val="bg1"/>
                  </a:solidFill>
                </a:rPr>
                <a:t>(may be sold, to generate a premium of, say, 15%)</a:t>
              </a:r>
            </a:p>
          </p:txBody>
        </p:sp>
        <p:sp>
          <p:nvSpPr>
            <p:cNvPr id="29" name="Text Box 50"/>
            <p:cNvSpPr txBox="1">
              <a:spLocks noChangeArrowheads="1"/>
            </p:cNvSpPr>
            <p:nvPr/>
          </p:nvSpPr>
          <p:spPr bwMode="auto">
            <a:xfrm>
              <a:off x="179754" y="2489350"/>
              <a:ext cx="504825" cy="309028"/>
            </a:xfrm>
            <a:prstGeom prst="rect">
              <a:avLst/>
            </a:prstGeom>
            <a:solidFill>
              <a:schemeClr val="bg1"/>
            </a:solidFill>
            <a:ln w="9525">
              <a:noFill/>
              <a:miter lim="800000"/>
              <a:headEnd/>
              <a:tailEnd/>
            </a:ln>
          </p:spPr>
          <p:txBody>
            <a:bodyPr lIns="0" rIns="0">
              <a:spAutoFit/>
            </a:bodyPr>
            <a:lstStyle/>
            <a:p>
              <a:pPr algn="ctr">
                <a:spcBef>
                  <a:spcPct val="50000"/>
                </a:spcBef>
              </a:pPr>
              <a:r>
                <a:rPr lang="en-US" sz="1200" b="1" dirty="0">
                  <a:solidFill>
                    <a:schemeClr val="bg2">
                      <a:lumMod val="75000"/>
                    </a:schemeClr>
                  </a:solidFill>
                </a:rPr>
                <a:t>+ 15%</a:t>
              </a:r>
            </a:p>
          </p:txBody>
        </p:sp>
      </p:grpSp>
      <p:grpSp>
        <p:nvGrpSpPr>
          <p:cNvPr id="30" name="Group 63"/>
          <p:cNvGrpSpPr>
            <a:grpSpLocks/>
          </p:cNvGrpSpPr>
          <p:nvPr/>
        </p:nvGrpSpPr>
        <p:grpSpPr bwMode="auto">
          <a:xfrm>
            <a:off x="6120251" y="3068638"/>
            <a:ext cx="3170053" cy="3240264"/>
            <a:chOff x="5973947" y="3193571"/>
            <a:chExt cx="3170053" cy="3115331"/>
          </a:xfrm>
        </p:grpSpPr>
        <p:sp>
          <p:nvSpPr>
            <p:cNvPr id="31" name="Text Box 53"/>
            <p:cNvSpPr txBox="1">
              <a:spLocks noChangeArrowheads="1"/>
            </p:cNvSpPr>
            <p:nvPr/>
          </p:nvSpPr>
          <p:spPr bwMode="auto">
            <a:xfrm>
              <a:off x="5973947" y="6001125"/>
              <a:ext cx="2605482" cy="307777"/>
            </a:xfrm>
            <a:prstGeom prst="rect">
              <a:avLst/>
            </a:prstGeom>
            <a:noFill/>
            <a:ln w="9525">
              <a:noFill/>
              <a:miter lim="800000"/>
              <a:headEnd/>
              <a:tailEnd/>
            </a:ln>
          </p:spPr>
          <p:txBody>
            <a:bodyPr lIns="0" rIns="0">
              <a:spAutoFit/>
            </a:bodyPr>
            <a:lstStyle/>
            <a:p>
              <a:pPr algn="ctr">
                <a:spcBef>
                  <a:spcPct val="50000"/>
                </a:spcBef>
              </a:pPr>
              <a:r>
                <a:rPr lang="en-US" b="1" dirty="0"/>
                <a:t>MATURITY DATE</a:t>
              </a:r>
            </a:p>
          </p:txBody>
        </p:sp>
        <p:grpSp>
          <p:nvGrpSpPr>
            <p:cNvPr id="32" name="Group 58"/>
            <p:cNvGrpSpPr>
              <a:grpSpLocks/>
            </p:cNvGrpSpPr>
            <p:nvPr/>
          </p:nvGrpSpPr>
          <p:grpSpPr bwMode="auto">
            <a:xfrm>
              <a:off x="6056877" y="3193571"/>
              <a:ext cx="3087123" cy="2783076"/>
              <a:chOff x="6056877" y="3193571"/>
              <a:chExt cx="3087123" cy="2783076"/>
            </a:xfrm>
          </p:grpSpPr>
          <p:sp>
            <p:nvSpPr>
              <p:cNvPr id="34" name="Text Box 50"/>
              <p:cNvSpPr txBox="1">
                <a:spLocks noChangeArrowheads="1"/>
              </p:cNvSpPr>
              <p:nvPr/>
            </p:nvSpPr>
            <p:spPr bwMode="auto">
              <a:xfrm>
                <a:off x="8600578" y="4301907"/>
                <a:ext cx="543422" cy="277011"/>
              </a:xfrm>
              <a:prstGeom prst="rect">
                <a:avLst/>
              </a:prstGeom>
              <a:noFill/>
              <a:ln w="9525">
                <a:noFill/>
                <a:miter lim="800000"/>
                <a:headEnd/>
                <a:tailEnd/>
              </a:ln>
            </p:spPr>
            <p:txBody>
              <a:bodyPr lIns="0" rIns="0">
                <a:spAutoFit/>
              </a:bodyPr>
              <a:lstStyle/>
              <a:p>
                <a:pPr algn="ctr">
                  <a:spcBef>
                    <a:spcPct val="50000"/>
                  </a:spcBef>
                </a:pPr>
                <a:r>
                  <a:rPr lang="en-US" sz="1200" b="1" dirty="0"/>
                  <a:t>100%</a:t>
                </a:r>
              </a:p>
            </p:txBody>
          </p:sp>
          <p:sp>
            <p:nvSpPr>
              <p:cNvPr id="36" name="Text Box 27"/>
              <p:cNvSpPr txBox="1">
                <a:spLocks noChangeArrowheads="1"/>
              </p:cNvSpPr>
              <p:nvPr/>
            </p:nvSpPr>
            <p:spPr bwMode="auto">
              <a:xfrm>
                <a:off x="6056877" y="3193571"/>
                <a:ext cx="2457585" cy="2783076"/>
              </a:xfrm>
              <a:prstGeom prst="rect">
                <a:avLst/>
              </a:prstGeom>
              <a:solidFill>
                <a:schemeClr val="tx1"/>
              </a:solidFill>
              <a:ln w="9525">
                <a:solidFill>
                  <a:schemeClr val="tx1"/>
                </a:solidFill>
                <a:miter lim="800000"/>
                <a:headEnd/>
                <a:tailEnd/>
              </a:ln>
            </p:spPr>
            <p:txBody>
              <a:bodyPr/>
              <a:lstStyle/>
              <a:p>
                <a:pPr>
                  <a:spcBef>
                    <a:spcPct val="50000"/>
                  </a:spcBef>
                </a:pPr>
                <a:endParaRPr lang="en-GB" dirty="0"/>
              </a:p>
            </p:txBody>
          </p:sp>
          <p:sp>
            <p:nvSpPr>
              <p:cNvPr id="37" name="Text Box 50"/>
              <p:cNvSpPr txBox="1">
                <a:spLocks noChangeArrowheads="1"/>
              </p:cNvSpPr>
              <p:nvPr/>
            </p:nvSpPr>
            <p:spPr bwMode="auto">
              <a:xfrm>
                <a:off x="6174815" y="3956744"/>
                <a:ext cx="2325030" cy="1242821"/>
              </a:xfrm>
              <a:prstGeom prst="rect">
                <a:avLst/>
              </a:prstGeom>
              <a:noFill/>
              <a:ln w="9525">
                <a:noFill/>
                <a:miter lim="800000"/>
                <a:headEnd/>
                <a:tailEnd/>
              </a:ln>
            </p:spPr>
            <p:txBody>
              <a:bodyPr lIns="0" rIns="0">
                <a:spAutoFit/>
              </a:bodyPr>
              <a:lstStyle/>
              <a:p>
                <a:pPr algn="ctr">
                  <a:spcBef>
                    <a:spcPct val="50000"/>
                  </a:spcBef>
                </a:pPr>
                <a:r>
                  <a:rPr lang="en-US" sz="1200" b="1" dirty="0">
                    <a:solidFill>
                      <a:schemeClr val="bg1"/>
                    </a:solidFill>
                  </a:rPr>
                  <a:t>At maturity, the value of the zero coupon bond has been calculated so that it will be worth 100% of the initial capital invested  by investors</a:t>
                </a:r>
              </a:p>
              <a:p>
                <a:pPr algn="ctr">
                  <a:spcBef>
                    <a:spcPct val="50000"/>
                  </a:spcBef>
                </a:pPr>
                <a:r>
                  <a:rPr lang="en-US" sz="1200" b="1" dirty="0">
                    <a:solidFill>
                      <a:schemeClr val="bg1"/>
                    </a:solidFill>
                  </a:rPr>
                  <a:t>(if the counterparty is solvent)  </a:t>
                </a:r>
              </a:p>
            </p:txBody>
          </p:sp>
        </p:grpSp>
      </p:grpSp>
      <p:grpSp>
        <p:nvGrpSpPr>
          <p:cNvPr id="45" name="Group 61"/>
          <p:cNvGrpSpPr>
            <a:grpSpLocks/>
          </p:cNvGrpSpPr>
          <p:nvPr/>
        </p:nvGrpSpPr>
        <p:grpSpPr bwMode="auto">
          <a:xfrm>
            <a:off x="3205417" y="1438906"/>
            <a:ext cx="6101428" cy="977723"/>
            <a:chOff x="3032171" y="1770721"/>
            <a:chExt cx="6096824" cy="935007"/>
          </a:xfrm>
        </p:grpSpPr>
        <p:sp>
          <p:nvSpPr>
            <p:cNvPr id="46" name="Text Box 27"/>
            <p:cNvSpPr txBox="1">
              <a:spLocks noChangeArrowheads="1"/>
            </p:cNvSpPr>
            <p:nvPr/>
          </p:nvSpPr>
          <p:spPr bwMode="auto">
            <a:xfrm>
              <a:off x="6036475" y="1770721"/>
              <a:ext cx="2444412" cy="856304"/>
            </a:xfrm>
            <a:prstGeom prst="rect">
              <a:avLst/>
            </a:prstGeom>
            <a:solidFill>
              <a:schemeClr val="accent1">
                <a:lumMod val="90000"/>
              </a:schemeClr>
            </a:solidFill>
            <a:ln w="9525">
              <a:solidFill>
                <a:schemeClr val="tx1"/>
              </a:solidFill>
              <a:miter lim="800000"/>
              <a:headEnd/>
              <a:tailEnd/>
            </a:ln>
          </p:spPr>
          <p:txBody>
            <a:bodyPr/>
            <a:lstStyle/>
            <a:p>
              <a:pPr>
                <a:spcBef>
                  <a:spcPct val="50000"/>
                </a:spcBef>
              </a:pPr>
              <a:endParaRPr lang="en-GB" dirty="0"/>
            </a:p>
          </p:txBody>
        </p:sp>
        <p:sp>
          <p:nvSpPr>
            <p:cNvPr id="47" name="Text Box 50"/>
            <p:cNvSpPr txBox="1">
              <a:spLocks noChangeArrowheads="1"/>
            </p:cNvSpPr>
            <p:nvPr/>
          </p:nvSpPr>
          <p:spPr bwMode="auto">
            <a:xfrm>
              <a:off x="6036475" y="1777028"/>
              <a:ext cx="2432322" cy="882992"/>
            </a:xfrm>
            <a:prstGeom prst="rect">
              <a:avLst/>
            </a:prstGeom>
            <a:noFill/>
            <a:ln w="9525">
              <a:noFill/>
              <a:miter lim="800000"/>
              <a:headEnd/>
              <a:tailEnd/>
            </a:ln>
          </p:spPr>
          <p:txBody>
            <a:bodyPr wrap="square" lIns="0" rIns="0">
              <a:spAutoFit/>
            </a:bodyPr>
            <a:lstStyle/>
            <a:p>
              <a:pPr algn="ctr">
                <a:spcBef>
                  <a:spcPct val="50000"/>
                </a:spcBef>
              </a:pPr>
              <a:r>
                <a:rPr lang="en-US" sz="1200" b="1" dirty="0">
                  <a:solidFill>
                    <a:schemeClr val="bg1"/>
                  </a:solidFill>
                </a:rPr>
                <a:t>Additional levels of growth or income can be targeted </a:t>
              </a:r>
            </a:p>
            <a:p>
              <a:pPr algn="ctr">
                <a:spcBef>
                  <a:spcPct val="50000"/>
                </a:spcBef>
              </a:pPr>
              <a:r>
                <a:rPr lang="en-US" sz="1200" b="1" dirty="0">
                  <a:solidFill>
                    <a:schemeClr val="bg1"/>
                  </a:solidFill>
                </a:rPr>
                <a:t>(because the structure now includes market risk to capital)</a:t>
              </a:r>
            </a:p>
          </p:txBody>
        </p:sp>
        <p:sp>
          <p:nvSpPr>
            <p:cNvPr id="48" name="Text Box 50"/>
            <p:cNvSpPr txBox="1">
              <a:spLocks noChangeArrowheads="1"/>
            </p:cNvSpPr>
            <p:nvPr/>
          </p:nvSpPr>
          <p:spPr bwMode="auto">
            <a:xfrm>
              <a:off x="8569454" y="2079799"/>
              <a:ext cx="559541" cy="277175"/>
            </a:xfrm>
            <a:prstGeom prst="rect">
              <a:avLst/>
            </a:prstGeom>
            <a:noFill/>
            <a:ln w="9525">
              <a:noFill/>
              <a:miter lim="800000"/>
              <a:headEnd/>
              <a:tailEnd/>
            </a:ln>
          </p:spPr>
          <p:txBody>
            <a:bodyPr lIns="0" rIns="0">
              <a:spAutoFit/>
            </a:bodyPr>
            <a:lstStyle/>
            <a:p>
              <a:pPr algn="ctr">
                <a:spcBef>
                  <a:spcPct val="50000"/>
                </a:spcBef>
              </a:pPr>
              <a:r>
                <a:rPr lang="en-US" sz="1200" b="1" dirty="0">
                  <a:solidFill>
                    <a:schemeClr val="bg2">
                      <a:lumMod val="75000"/>
                    </a:schemeClr>
                  </a:solidFill>
                </a:rPr>
                <a:t>+ Y%</a:t>
              </a:r>
            </a:p>
          </p:txBody>
        </p:sp>
        <p:grpSp>
          <p:nvGrpSpPr>
            <p:cNvPr id="49" name="Group 51"/>
            <p:cNvGrpSpPr>
              <a:grpSpLocks/>
            </p:cNvGrpSpPr>
            <p:nvPr/>
          </p:nvGrpSpPr>
          <p:grpSpPr bwMode="auto">
            <a:xfrm>
              <a:off x="3032171" y="1777027"/>
              <a:ext cx="3021820" cy="928701"/>
              <a:chOff x="3032171" y="1777027"/>
              <a:chExt cx="3021820" cy="928701"/>
            </a:xfrm>
          </p:grpSpPr>
          <p:sp>
            <p:nvSpPr>
              <p:cNvPr id="52" name="Line 29"/>
              <p:cNvSpPr>
                <a:spLocks noChangeShapeType="1"/>
              </p:cNvSpPr>
              <p:nvPr/>
            </p:nvSpPr>
            <p:spPr bwMode="auto">
              <a:xfrm flipV="1">
                <a:off x="3032171" y="1777027"/>
                <a:ext cx="3021820" cy="928701"/>
              </a:xfrm>
              <a:prstGeom prst="line">
                <a:avLst/>
              </a:prstGeom>
              <a:noFill/>
              <a:ln w="63500">
                <a:solidFill>
                  <a:schemeClr val="tx1"/>
                </a:solidFill>
                <a:round/>
                <a:headEnd/>
                <a:tailEnd type="triangle" w="med" len="med"/>
              </a:ln>
            </p:spPr>
            <p:txBody>
              <a:bodyPr wrap="none" anchor="ctr"/>
              <a:lstStyle/>
              <a:p>
                <a:endParaRPr lang="en-GB" dirty="0"/>
              </a:p>
            </p:txBody>
          </p:sp>
          <p:sp>
            <p:nvSpPr>
              <p:cNvPr id="51" name="Text Box 36"/>
              <p:cNvSpPr txBox="1">
                <a:spLocks noChangeArrowheads="1"/>
              </p:cNvSpPr>
              <p:nvPr/>
            </p:nvSpPr>
            <p:spPr bwMode="auto">
              <a:xfrm rot="20548110">
                <a:off x="3043524" y="2316181"/>
                <a:ext cx="2961569" cy="244842"/>
              </a:xfrm>
              <a:prstGeom prst="rect">
                <a:avLst/>
              </a:prstGeom>
              <a:noFill/>
              <a:ln w="9525">
                <a:noFill/>
                <a:miter lim="800000"/>
                <a:headEnd/>
                <a:tailEnd/>
              </a:ln>
            </p:spPr>
            <p:txBody>
              <a:bodyPr wrap="square" lIns="0" rIns="0">
                <a:spAutoFit/>
              </a:bodyPr>
              <a:lstStyle/>
              <a:p>
                <a:pPr algn="ctr">
                  <a:spcBef>
                    <a:spcPct val="50000"/>
                  </a:spcBef>
                </a:pPr>
                <a:r>
                  <a:rPr lang="en-US" sz="1000" b="1" dirty="0"/>
                  <a:t>market risk to capital has been introduced</a:t>
                </a:r>
              </a:p>
            </p:txBody>
          </p:sp>
        </p:grpSp>
      </p:grpSp>
      <p:sp>
        <p:nvSpPr>
          <p:cNvPr id="55" name="Line 31"/>
          <p:cNvSpPr>
            <a:spLocks noChangeShapeType="1"/>
          </p:cNvSpPr>
          <p:nvPr/>
        </p:nvSpPr>
        <p:spPr bwMode="auto">
          <a:xfrm>
            <a:off x="6203181" y="3199775"/>
            <a:ext cx="2472596" cy="6205"/>
          </a:xfrm>
          <a:prstGeom prst="line">
            <a:avLst/>
          </a:prstGeom>
          <a:solidFill>
            <a:schemeClr val="accent2"/>
          </a:solidFill>
          <a:ln w="63500">
            <a:noFill/>
            <a:round/>
            <a:headEnd/>
            <a:tailEnd/>
          </a:ln>
        </p:spPr>
        <p:txBody>
          <a:bodyPr wrap="none" anchor="ctr"/>
          <a:lstStyle/>
          <a:p>
            <a:endParaRPr lang="en-GB" dirty="0"/>
          </a:p>
        </p:txBody>
      </p:sp>
      <p:sp>
        <p:nvSpPr>
          <p:cNvPr id="53" name="Line 29"/>
          <p:cNvSpPr>
            <a:spLocks noChangeShapeType="1"/>
          </p:cNvSpPr>
          <p:nvPr/>
        </p:nvSpPr>
        <p:spPr bwMode="auto">
          <a:xfrm flipV="1">
            <a:off x="3208139" y="2416630"/>
            <a:ext cx="3003852" cy="940982"/>
          </a:xfrm>
          <a:prstGeom prst="line">
            <a:avLst/>
          </a:prstGeom>
          <a:noFill/>
          <a:ln w="63500">
            <a:solidFill>
              <a:schemeClr val="tx1"/>
            </a:solidFill>
            <a:round/>
            <a:headEnd/>
            <a:tailEnd type="triangle" w="med" len="med"/>
          </a:ln>
        </p:spPr>
        <p:txBody>
          <a:bodyPr wrap="none" anchor="ctr"/>
          <a:lstStyle/>
          <a:p>
            <a:endParaRPr lang="en-GB" dirty="0">
              <a:solidFill>
                <a:srgbClr val="1A3C7B"/>
              </a:solidFill>
            </a:endParaRPr>
          </a:p>
        </p:txBody>
      </p:sp>
      <p:sp>
        <p:nvSpPr>
          <p:cNvPr id="58" name="Text Box 36"/>
          <p:cNvSpPr txBox="1">
            <a:spLocks noChangeArrowheads="1"/>
          </p:cNvSpPr>
          <p:nvPr/>
        </p:nvSpPr>
        <p:spPr bwMode="auto">
          <a:xfrm>
            <a:off x="3236975" y="5992094"/>
            <a:ext cx="2914299" cy="307777"/>
          </a:xfrm>
          <a:prstGeom prst="rect">
            <a:avLst/>
          </a:prstGeom>
          <a:noFill/>
          <a:ln w="9525">
            <a:noFill/>
            <a:miter lim="800000"/>
            <a:headEnd/>
            <a:tailEnd/>
          </a:ln>
        </p:spPr>
        <p:txBody>
          <a:bodyPr wrap="square" lIns="0" rIns="0">
            <a:spAutoFit/>
          </a:bodyPr>
          <a:lstStyle/>
          <a:p>
            <a:pPr algn="ctr">
              <a:spcBef>
                <a:spcPct val="50000"/>
              </a:spcBef>
            </a:pPr>
            <a:r>
              <a:rPr lang="en-US" sz="1200" b="1" dirty="0">
                <a:solidFill>
                  <a:srgbClr val="1A3C7B"/>
                </a:solidFill>
              </a:rPr>
              <a:t>   </a:t>
            </a:r>
            <a:r>
              <a:rPr lang="en-US" b="1" dirty="0">
                <a:solidFill>
                  <a:srgbClr val="1A3C7B"/>
                </a:solidFill>
              </a:rPr>
              <a:t>COUNTERPARTY RISK</a:t>
            </a:r>
          </a:p>
        </p:txBody>
      </p:sp>
      <p:sp>
        <p:nvSpPr>
          <p:cNvPr id="59" name="Line 29"/>
          <p:cNvSpPr>
            <a:spLocks noChangeShapeType="1"/>
          </p:cNvSpPr>
          <p:nvPr/>
        </p:nvSpPr>
        <p:spPr bwMode="auto">
          <a:xfrm flipV="1">
            <a:off x="3243924" y="5950445"/>
            <a:ext cx="2902720" cy="0"/>
          </a:xfrm>
          <a:prstGeom prst="line">
            <a:avLst/>
          </a:prstGeom>
          <a:noFill/>
          <a:ln w="63500">
            <a:solidFill>
              <a:schemeClr val="tx1"/>
            </a:solidFill>
            <a:round/>
            <a:headEnd/>
            <a:tailEnd type="triangle" w="med" len="med"/>
          </a:ln>
        </p:spPr>
        <p:txBody>
          <a:bodyPr wrap="none" anchor="ctr"/>
          <a:lstStyle/>
          <a:p>
            <a:endParaRPr lang="en-GB" dirty="0">
              <a:solidFill>
                <a:srgbClr val="1A3C7B"/>
              </a:solidFill>
            </a:endParaRPr>
          </a:p>
        </p:txBody>
      </p:sp>
      <p:sp>
        <p:nvSpPr>
          <p:cNvPr id="60" name="Text Box 36"/>
          <p:cNvSpPr txBox="1">
            <a:spLocks noChangeArrowheads="1"/>
          </p:cNvSpPr>
          <p:nvPr/>
        </p:nvSpPr>
        <p:spPr bwMode="auto">
          <a:xfrm rot="20542131">
            <a:off x="3221091" y="3613434"/>
            <a:ext cx="2929833" cy="276999"/>
          </a:xfrm>
          <a:prstGeom prst="rect">
            <a:avLst/>
          </a:prstGeom>
          <a:noFill/>
          <a:ln w="9525">
            <a:noFill/>
            <a:miter lim="800000"/>
            <a:headEnd/>
            <a:tailEnd/>
          </a:ln>
        </p:spPr>
        <p:txBody>
          <a:bodyPr wrap="square" lIns="0" rIns="0">
            <a:spAutoFit/>
          </a:bodyPr>
          <a:lstStyle/>
          <a:p>
            <a:pPr algn="ctr">
              <a:spcBef>
                <a:spcPct val="50000"/>
              </a:spcBef>
            </a:pPr>
            <a:r>
              <a:rPr lang="en-US" sz="1200" b="1" dirty="0">
                <a:solidFill>
                  <a:srgbClr val="1A3C7B"/>
                </a:solidFill>
              </a:rPr>
              <a:t>     </a:t>
            </a:r>
            <a:r>
              <a:rPr lang="en-US" sz="1000" b="1" dirty="0">
                <a:solidFill>
                  <a:srgbClr val="1A3C7B"/>
                </a:solidFill>
              </a:rPr>
              <a:t>interest accumulates during the term</a:t>
            </a:r>
          </a:p>
        </p:txBody>
      </p:sp>
      <p:sp>
        <p:nvSpPr>
          <p:cNvPr id="61" name="Line 29"/>
          <p:cNvSpPr>
            <a:spLocks noChangeShapeType="1"/>
          </p:cNvSpPr>
          <p:nvPr/>
        </p:nvSpPr>
        <p:spPr bwMode="auto">
          <a:xfrm flipV="1">
            <a:off x="3220010" y="3068638"/>
            <a:ext cx="3009509" cy="936786"/>
          </a:xfrm>
          <a:prstGeom prst="line">
            <a:avLst/>
          </a:prstGeom>
          <a:noFill/>
          <a:ln w="63500">
            <a:solidFill>
              <a:schemeClr val="tx1"/>
            </a:solidFill>
            <a:round/>
            <a:headEnd/>
            <a:tailEnd type="triangle" w="med" len="med"/>
          </a:ln>
        </p:spPr>
        <p:txBody>
          <a:bodyPr wrap="none" anchor="ctr"/>
          <a:lstStyle/>
          <a:p>
            <a:endParaRPr lang="en-GB" dirty="0">
              <a:solidFill>
                <a:srgbClr val="1A3C7B"/>
              </a:solidFill>
            </a:endParaRPr>
          </a:p>
        </p:txBody>
      </p:sp>
      <p:sp>
        <p:nvSpPr>
          <p:cNvPr id="50" name="Text Box 10"/>
          <p:cNvSpPr txBox="1">
            <a:spLocks noChangeArrowheads="1"/>
          </p:cNvSpPr>
          <p:nvPr/>
        </p:nvSpPr>
        <p:spPr bwMode="auto">
          <a:xfrm>
            <a:off x="471995" y="6557897"/>
            <a:ext cx="8818309" cy="430887"/>
          </a:xfrm>
          <a:prstGeom prst="rect">
            <a:avLst/>
          </a:prstGeom>
          <a:noFill/>
          <a:ln w="9525">
            <a:noFill/>
            <a:miter lim="800000"/>
            <a:headEnd/>
            <a:tailEnd/>
          </a:ln>
        </p:spPr>
        <p:txBody>
          <a:bodyPr wrap="square" lIns="0" tIns="0" rIns="0" bIns="0">
            <a:spAutoFit/>
          </a:bodyPr>
          <a:lstStyle/>
          <a:p>
            <a:pPr>
              <a:spcBef>
                <a:spcPct val="50000"/>
              </a:spcBef>
            </a:pPr>
            <a:r>
              <a:rPr lang="en-GB" sz="800" dirty="0">
                <a:solidFill>
                  <a:schemeClr val="accent1">
                    <a:lumMod val="50000"/>
                  </a:schemeClr>
                </a:solidFill>
              </a:rPr>
              <a:t>[</a:t>
            </a:r>
            <a:r>
              <a:rPr lang="en-GB" sz="800" dirty="0"/>
              <a:t>PLEASE NOTE: This page can be viewed as a slide show, for best presentation effect. It should also be understood that this is a simplified version of the basic principles of what a bank may do when arranging / hedging a structured product. Different products may involve differing processes.]</a:t>
            </a:r>
            <a:endParaRPr lang="en-US" sz="800" dirty="0"/>
          </a:p>
          <a:p>
            <a:pPr>
              <a:spcBef>
                <a:spcPct val="50000"/>
              </a:spcBef>
            </a:pPr>
            <a:r>
              <a:rPr lang="en-GB" sz="800" dirty="0"/>
              <a:t> ]</a:t>
            </a:r>
            <a:endParaRPr lang="en-US" dirty="0"/>
          </a:p>
        </p:txBody>
      </p:sp>
      <p:sp>
        <p:nvSpPr>
          <p:cNvPr id="2" name="Rectangle 1"/>
          <p:cNvSpPr/>
          <p:nvPr/>
        </p:nvSpPr>
        <p:spPr>
          <a:xfrm>
            <a:off x="384843" y="923776"/>
            <a:ext cx="2004674" cy="523220"/>
          </a:xfrm>
          <a:prstGeom prst="rect">
            <a:avLst/>
          </a:prstGeom>
        </p:spPr>
        <p:txBody>
          <a:bodyPr wrap="square">
            <a:spAutoFit/>
          </a:bodyPr>
          <a:lstStyle/>
          <a:p>
            <a:r>
              <a:rPr lang="en-GB" b="1" dirty="0">
                <a:solidFill>
                  <a:schemeClr val="accent4"/>
                </a:solidFill>
              </a:rPr>
              <a:t>View as a slide show</a:t>
            </a:r>
          </a:p>
          <a:p>
            <a:r>
              <a:rPr lang="en-GB" b="1" dirty="0">
                <a:solidFill>
                  <a:schemeClr val="accent4"/>
                </a:solidFill>
              </a:rPr>
              <a:t>for best presentation</a:t>
            </a:r>
          </a:p>
        </p:txBody>
      </p:sp>
    </p:spTree>
    <p:extLst>
      <p:ext uri="{BB962C8B-B14F-4D97-AF65-F5344CB8AC3E}">
        <p14:creationId xmlns:p14="http://schemas.microsoft.com/office/powerpoint/2010/main" val="73945379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999"/>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58" grpId="0"/>
      <p:bldP spid="59" grpId="0" animBg="1"/>
      <p:bldP spid="60" grpId="0"/>
      <p:bldP spid="6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18</a:t>
            </a:fld>
            <a:endParaRPr lang="en-US" dirty="0"/>
          </a:p>
        </p:txBody>
      </p:sp>
      <p:sp>
        <p:nvSpPr>
          <p:cNvPr id="4" name="Text Box 45"/>
          <p:cNvSpPr txBox="1">
            <a:spLocks noChangeArrowheads="1"/>
          </p:cNvSpPr>
          <p:nvPr/>
        </p:nvSpPr>
        <p:spPr bwMode="auto">
          <a:xfrm>
            <a:off x="301308" y="3300771"/>
            <a:ext cx="2433637" cy="3135147"/>
          </a:xfrm>
          <a:prstGeom prst="rect">
            <a:avLst/>
          </a:prstGeom>
          <a:solidFill>
            <a:schemeClr val="tx1"/>
          </a:solidFill>
          <a:ln w="9525">
            <a:solidFill>
              <a:schemeClr val="tx1"/>
            </a:solidFill>
            <a:miter lim="800000"/>
            <a:headEnd/>
            <a:tailEnd/>
          </a:ln>
        </p:spPr>
        <p:txBody>
          <a:bodyPr lIns="90000" tIns="90000" rIns="90000" bIns="0"/>
          <a:lstStyle/>
          <a:p>
            <a:pPr algn="ctr">
              <a:lnSpc>
                <a:spcPts val="1500"/>
              </a:lnSpc>
            </a:pPr>
            <a:endParaRPr lang="en-US" sz="1400" b="1" dirty="0">
              <a:solidFill>
                <a:schemeClr val="bg1"/>
              </a:solidFill>
              <a:latin typeface="Arial" charset="0"/>
            </a:endParaRPr>
          </a:p>
        </p:txBody>
      </p:sp>
      <p:sp>
        <p:nvSpPr>
          <p:cNvPr id="10" name="Text Box 40"/>
          <p:cNvSpPr txBox="1">
            <a:spLocks noChangeArrowheads="1"/>
          </p:cNvSpPr>
          <p:nvPr/>
        </p:nvSpPr>
        <p:spPr bwMode="auto">
          <a:xfrm>
            <a:off x="1584974" y="1848637"/>
            <a:ext cx="6726269" cy="559827"/>
          </a:xfrm>
          <a:prstGeom prst="rect">
            <a:avLst/>
          </a:prstGeom>
          <a:solidFill>
            <a:schemeClr val="tx1"/>
          </a:solidFill>
          <a:ln w="9525">
            <a:solidFill>
              <a:schemeClr val="tx1"/>
            </a:solidFill>
            <a:miter lim="800000"/>
            <a:headEnd/>
            <a:tailEnd/>
          </a:ln>
        </p:spPr>
        <p:txBody>
          <a:bodyPr lIns="90000" tIns="0" rIns="90000" bIns="0" anchor="ctr" anchorCtr="1"/>
          <a:lstStyle>
            <a:defPPr>
              <a:defRPr lang="en-US"/>
            </a:defPPr>
            <a:lvl1pPr algn="ctr">
              <a:lnSpc>
                <a:spcPts val="1500"/>
              </a:lnSpc>
              <a:defRPr b="1">
                <a:solidFill>
                  <a:schemeClr val="bg1"/>
                </a:solidFill>
              </a:defRPr>
            </a:lvl1pPr>
          </a:lstStyle>
          <a:p>
            <a:r>
              <a:rPr lang="en-US" sz="1200" dirty="0"/>
              <a:t>THE PLAN MANAGER / ADMINISTRATOR SENDS THE FUNDS TO THE ISSUING BANK / COUNTERPARTY, ON THE ‘STRIKE’ (I.E. START) DATE OF THE INVESTMENT TERM</a:t>
            </a:r>
          </a:p>
        </p:txBody>
      </p:sp>
      <p:sp>
        <p:nvSpPr>
          <p:cNvPr id="12" name="TextBox 2"/>
          <p:cNvSpPr txBox="1">
            <a:spLocks noChangeArrowheads="1"/>
          </p:cNvSpPr>
          <p:nvPr/>
        </p:nvSpPr>
        <p:spPr bwMode="auto">
          <a:xfrm>
            <a:off x="310832" y="506725"/>
            <a:ext cx="7791547" cy="369332"/>
          </a:xfrm>
          <a:prstGeom prst="rect">
            <a:avLst/>
          </a:prstGeom>
          <a:noFill/>
          <a:ln w="9525">
            <a:noFill/>
            <a:miter lim="800000"/>
            <a:headEnd/>
            <a:tailEnd/>
          </a:ln>
        </p:spPr>
        <p:txBody>
          <a:bodyPr wrap="square">
            <a:spAutoFit/>
          </a:bodyPr>
          <a:lstStyle/>
          <a:p>
            <a:r>
              <a:rPr lang="en-US" sz="1600" b="1" dirty="0"/>
              <a:t>A closer look at what a</a:t>
            </a:r>
            <a:r>
              <a:rPr lang="en-US" sz="1800" b="1" dirty="0">
                <a:latin typeface="Arial" pitchFamily="34" charset="0"/>
                <a:ea typeface="+mj-ea"/>
                <a:cs typeface="Arial" pitchFamily="34" charset="0"/>
              </a:rPr>
              <a:t> bank may do to arrange / hedge a product …</a:t>
            </a:r>
          </a:p>
        </p:txBody>
      </p:sp>
      <p:sp>
        <p:nvSpPr>
          <p:cNvPr id="13" name="Text Box 38"/>
          <p:cNvSpPr txBox="1">
            <a:spLocks noChangeArrowheads="1"/>
          </p:cNvSpPr>
          <p:nvPr/>
        </p:nvSpPr>
        <p:spPr bwMode="auto">
          <a:xfrm>
            <a:off x="2837009" y="971551"/>
            <a:ext cx="4192312" cy="579664"/>
          </a:xfrm>
          <a:prstGeom prst="rect">
            <a:avLst/>
          </a:prstGeom>
          <a:solidFill>
            <a:schemeClr val="tx1"/>
          </a:solidFill>
          <a:ln w="9525">
            <a:solidFill>
              <a:schemeClr val="tx1"/>
            </a:solidFill>
            <a:miter lim="800000"/>
            <a:headEnd/>
            <a:tailEnd/>
          </a:ln>
        </p:spPr>
        <p:txBody>
          <a:bodyPr lIns="90000" tIns="0" rIns="90000" bIns="0" anchor="ctr" anchorCtr="1"/>
          <a:lstStyle/>
          <a:p>
            <a:pPr algn="ctr">
              <a:lnSpc>
                <a:spcPts val="1500"/>
              </a:lnSpc>
            </a:pPr>
            <a:r>
              <a:rPr lang="en-US" sz="1200" b="1" dirty="0">
                <a:solidFill>
                  <a:schemeClr val="bg1"/>
                </a:solidFill>
              </a:rPr>
              <a:t>PRODUCT OFFER PERIOD </a:t>
            </a:r>
          </a:p>
          <a:p>
            <a:pPr algn="ctr">
              <a:lnSpc>
                <a:spcPts val="1500"/>
              </a:lnSpc>
            </a:pPr>
            <a:r>
              <a:rPr lang="en-US" sz="1200" b="1" dirty="0">
                <a:solidFill>
                  <a:schemeClr val="bg1"/>
                </a:solidFill>
              </a:rPr>
              <a:t>(typically c4-8 weeks)</a:t>
            </a:r>
          </a:p>
          <a:p>
            <a:pPr algn="ctr">
              <a:lnSpc>
                <a:spcPts val="1500"/>
              </a:lnSpc>
            </a:pPr>
            <a:r>
              <a:rPr lang="en-US" sz="1200" b="1" dirty="0">
                <a:solidFill>
                  <a:schemeClr val="bg1"/>
                </a:solidFill>
              </a:rPr>
              <a:t>£10M IS RAISED</a:t>
            </a:r>
          </a:p>
        </p:txBody>
      </p:sp>
      <p:grpSp>
        <p:nvGrpSpPr>
          <p:cNvPr id="15" name="Group 14"/>
          <p:cNvGrpSpPr/>
          <p:nvPr/>
        </p:nvGrpSpPr>
        <p:grpSpPr>
          <a:xfrm>
            <a:off x="350520" y="3886200"/>
            <a:ext cx="2362200" cy="611704"/>
            <a:chOff x="228600" y="3886200"/>
            <a:chExt cx="2362200" cy="611704"/>
          </a:xfrm>
        </p:grpSpPr>
        <p:sp>
          <p:nvSpPr>
            <p:cNvPr id="16" name="Text Box 54"/>
            <p:cNvSpPr txBox="1">
              <a:spLocks noChangeArrowheads="1"/>
            </p:cNvSpPr>
            <p:nvPr/>
          </p:nvSpPr>
          <p:spPr bwMode="auto">
            <a:xfrm>
              <a:off x="228600" y="3886200"/>
              <a:ext cx="2362200" cy="215444"/>
            </a:xfrm>
            <a:prstGeom prst="rect">
              <a:avLst/>
            </a:prstGeom>
            <a:noFill/>
            <a:ln w="9525">
              <a:noFill/>
              <a:miter lim="800000"/>
              <a:headEnd/>
              <a:tailEnd/>
            </a:ln>
          </p:spPr>
          <p:txBody>
            <a:bodyPr tIns="0" bIns="0">
              <a:spAutoFit/>
            </a:bodyPr>
            <a:lstStyle/>
            <a:p>
              <a:pPr algn="ctr">
                <a:spcBef>
                  <a:spcPct val="50000"/>
                </a:spcBef>
              </a:pPr>
              <a:r>
                <a:rPr lang="en-US" b="1" dirty="0">
                  <a:solidFill>
                    <a:schemeClr val="bg1"/>
                  </a:solidFill>
                  <a:latin typeface="Arial" charset="0"/>
                </a:rPr>
                <a:t>ZERO COUPON BOND</a:t>
              </a:r>
            </a:p>
          </p:txBody>
        </p:sp>
        <p:sp>
          <p:nvSpPr>
            <p:cNvPr id="17" name="Text Box 55"/>
            <p:cNvSpPr txBox="1">
              <a:spLocks noChangeArrowheads="1"/>
            </p:cNvSpPr>
            <p:nvPr/>
          </p:nvSpPr>
          <p:spPr bwMode="auto">
            <a:xfrm>
              <a:off x="228600" y="4084638"/>
              <a:ext cx="2362200" cy="184666"/>
            </a:xfrm>
            <a:prstGeom prst="rect">
              <a:avLst/>
            </a:prstGeom>
            <a:noFill/>
            <a:ln w="9525">
              <a:noFill/>
              <a:miter lim="800000"/>
              <a:headEnd/>
              <a:tailEnd/>
            </a:ln>
          </p:spPr>
          <p:txBody>
            <a:bodyPr tIns="0" bIns="0">
              <a:spAutoFit/>
            </a:bodyPr>
            <a:lstStyle/>
            <a:p>
              <a:pPr algn="ctr">
                <a:spcBef>
                  <a:spcPct val="50000"/>
                </a:spcBef>
              </a:pPr>
              <a:r>
                <a:rPr lang="en-US" sz="1200" dirty="0">
                  <a:solidFill>
                    <a:schemeClr val="bg1"/>
                  </a:solidFill>
                  <a:latin typeface="Arial" charset="0"/>
                </a:rPr>
                <a:t>(Internal Deposit)</a:t>
              </a:r>
            </a:p>
          </p:txBody>
        </p:sp>
        <p:sp>
          <p:nvSpPr>
            <p:cNvPr id="18" name="Text Box 56"/>
            <p:cNvSpPr txBox="1">
              <a:spLocks noChangeArrowheads="1"/>
            </p:cNvSpPr>
            <p:nvPr/>
          </p:nvSpPr>
          <p:spPr bwMode="auto">
            <a:xfrm>
              <a:off x="228600" y="4313238"/>
              <a:ext cx="2362200" cy="184666"/>
            </a:xfrm>
            <a:prstGeom prst="rect">
              <a:avLst/>
            </a:prstGeom>
            <a:noFill/>
            <a:ln w="9525">
              <a:noFill/>
              <a:miter lim="800000"/>
              <a:headEnd/>
              <a:tailEnd/>
            </a:ln>
          </p:spPr>
          <p:txBody>
            <a:bodyPr tIns="0" bIns="0">
              <a:spAutoFit/>
            </a:bodyPr>
            <a:lstStyle/>
            <a:p>
              <a:pPr algn="ctr">
                <a:spcBef>
                  <a:spcPct val="50000"/>
                </a:spcBef>
              </a:pPr>
              <a:r>
                <a:rPr lang="en-US" sz="1200" b="1" dirty="0">
                  <a:solidFill>
                    <a:schemeClr val="bg1"/>
                  </a:solidFill>
                </a:rPr>
                <a:t>£9</a:t>
              </a:r>
              <a:r>
                <a:rPr lang="en-US" sz="1200" b="1" dirty="0">
                  <a:solidFill>
                    <a:schemeClr val="bg1"/>
                  </a:solidFill>
                  <a:latin typeface="Arial" charset="0"/>
                </a:rPr>
                <a:t>m</a:t>
              </a:r>
            </a:p>
          </p:txBody>
        </p:sp>
      </p:grpSp>
      <p:sp>
        <p:nvSpPr>
          <p:cNvPr id="20" name="Text Box 59"/>
          <p:cNvSpPr txBox="1">
            <a:spLocks noChangeArrowheads="1"/>
          </p:cNvSpPr>
          <p:nvPr/>
        </p:nvSpPr>
        <p:spPr bwMode="auto">
          <a:xfrm>
            <a:off x="372745" y="4970186"/>
            <a:ext cx="2339975" cy="185468"/>
          </a:xfrm>
          <a:prstGeom prst="rect">
            <a:avLst/>
          </a:prstGeom>
          <a:solidFill>
            <a:schemeClr val="tx1"/>
          </a:solidFill>
          <a:ln w="9525">
            <a:noFill/>
            <a:miter lim="800000"/>
            <a:headEnd/>
            <a:tailEnd/>
          </a:ln>
        </p:spPr>
        <p:txBody>
          <a:bodyPr wrap="square" tIns="0" bIns="0">
            <a:spAutoFit/>
          </a:bodyPr>
          <a:lstStyle/>
          <a:p>
            <a:pPr algn="ctr">
              <a:lnSpc>
                <a:spcPts val="1400"/>
              </a:lnSpc>
            </a:pPr>
            <a:r>
              <a:rPr lang="en-US" sz="1200" b="1" dirty="0">
                <a:solidFill>
                  <a:schemeClr val="bg1"/>
                </a:solidFill>
                <a:latin typeface="Arial" charset="0"/>
              </a:rPr>
              <a:t>    6 YR INT.      RATE SWAP</a:t>
            </a:r>
          </a:p>
        </p:txBody>
      </p:sp>
      <p:sp>
        <p:nvSpPr>
          <p:cNvPr id="22" name="Text Box 60"/>
          <p:cNvSpPr txBox="1">
            <a:spLocks noChangeArrowheads="1"/>
          </p:cNvSpPr>
          <p:nvPr/>
        </p:nvSpPr>
        <p:spPr bwMode="auto">
          <a:xfrm>
            <a:off x="372745" y="5841503"/>
            <a:ext cx="2300288" cy="461665"/>
          </a:xfrm>
          <a:prstGeom prst="rect">
            <a:avLst/>
          </a:prstGeom>
          <a:noFill/>
          <a:ln w="9525">
            <a:noFill/>
            <a:miter lim="800000"/>
            <a:headEnd/>
            <a:tailEnd/>
          </a:ln>
        </p:spPr>
        <p:txBody>
          <a:bodyPr wrap="square" tIns="0" bIns="0">
            <a:spAutoFit/>
          </a:bodyPr>
          <a:lstStyle/>
          <a:p>
            <a:pPr algn="ctr">
              <a:spcBef>
                <a:spcPct val="50000"/>
              </a:spcBef>
            </a:pPr>
            <a:r>
              <a:rPr lang="en-US" sz="1200" b="1" dirty="0">
                <a:solidFill>
                  <a:schemeClr val="bg1"/>
                </a:solidFill>
                <a:latin typeface="Arial" charset="0"/>
              </a:rPr>
              <a:t>£10m</a:t>
            </a:r>
          </a:p>
          <a:p>
            <a:pPr algn="ctr">
              <a:spcBef>
                <a:spcPct val="50000"/>
              </a:spcBef>
            </a:pPr>
            <a:r>
              <a:rPr lang="en-US" sz="1200" dirty="0">
                <a:solidFill>
                  <a:schemeClr val="bg1"/>
                </a:solidFill>
                <a:latin typeface="Arial" charset="0"/>
              </a:rPr>
              <a:t>(</a:t>
            </a:r>
            <a:r>
              <a:rPr lang="en-US" sz="1200" dirty="0">
                <a:solidFill>
                  <a:schemeClr val="bg1"/>
                </a:solidFill>
              </a:rPr>
              <a:t>at maturity</a:t>
            </a:r>
            <a:r>
              <a:rPr lang="en-US" sz="1200" dirty="0">
                <a:solidFill>
                  <a:schemeClr val="bg1"/>
                </a:solidFill>
                <a:latin typeface="Arial" charset="0"/>
              </a:rPr>
              <a:t>) </a:t>
            </a:r>
          </a:p>
        </p:txBody>
      </p:sp>
      <p:sp>
        <p:nvSpPr>
          <p:cNvPr id="23" name="Text Box 49"/>
          <p:cNvSpPr txBox="1">
            <a:spLocks noChangeArrowheads="1"/>
          </p:cNvSpPr>
          <p:nvPr/>
        </p:nvSpPr>
        <p:spPr bwMode="auto">
          <a:xfrm>
            <a:off x="7096736" y="3300770"/>
            <a:ext cx="2619855" cy="3135149"/>
          </a:xfrm>
          <a:prstGeom prst="rect">
            <a:avLst/>
          </a:prstGeom>
          <a:solidFill>
            <a:schemeClr val="tx1"/>
          </a:solidFill>
          <a:ln w="9525">
            <a:solidFill>
              <a:schemeClr val="tx1"/>
            </a:solidFill>
            <a:miter lim="800000"/>
            <a:headEnd/>
            <a:tailEnd/>
          </a:ln>
        </p:spPr>
        <p:txBody>
          <a:bodyPr lIns="90000" tIns="90000" rIns="90000" bIns="0"/>
          <a:lstStyle/>
          <a:p>
            <a:pPr marL="457200" indent="-457200" algn="ctr">
              <a:lnSpc>
                <a:spcPts val="1500"/>
              </a:lnSpc>
            </a:pPr>
            <a:endParaRPr lang="en-US" sz="1400" b="1" dirty="0">
              <a:latin typeface="Arial" charset="0"/>
            </a:endParaRPr>
          </a:p>
        </p:txBody>
      </p:sp>
      <p:sp>
        <p:nvSpPr>
          <p:cNvPr id="39" name="Line 48"/>
          <p:cNvSpPr>
            <a:spLocks noChangeShapeType="1"/>
          </p:cNvSpPr>
          <p:nvPr/>
        </p:nvSpPr>
        <p:spPr bwMode="auto">
          <a:xfrm>
            <a:off x="4939482" y="3033049"/>
            <a:ext cx="3521611" cy="149889"/>
          </a:xfrm>
          <a:prstGeom prst="line">
            <a:avLst/>
          </a:prstGeom>
          <a:noFill/>
          <a:ln w="63500">
            <a:solidFill>
              <a:schemeClr val="tx1"/>
            </a:solidFill>
            <a:round/>
            <a:headEnd/>
            <a:tailEnd type="triangle" w="med" len="med"/>
          </a:ln>
        </p:spPr>
        <p:txBody>
          <a:bodyPr wrap="none" anchor="ctr"/>
          <a:lstStyle/>
          <a:p>
            <a:endParaRPr lang="en-GB" dirty="0"/>
          </a:p>
        </p:txBody>
      </p:sp>
      <p:sp>
        <p:nvSpPr>
          <p:cNvPr id="51" name="Text Box 71"/>
          <p:cNvSpPr txBox="1">
            <a:spLocks noChangeArrowheads="1"/>
          </p:cNvSpPr>
          <p:nvPr/>
        </p:nvSpPr>
        <p:spPr bwMode="auto">
          <a:xfrm>
            <a:off x="2975114" y="4038600"/>
            <a:ext cx="381000" cy="228600"/>
          </a:xfrm>
          <a:prstGeom prst="rect">
            <a:avLst/>
          </a:prstGeom>
          <a:noFill/>
          <a:ln w="9525">
            <a:noFill/>
            <a:miter lim="800000"/>
            <a:headEnd/>
            <a:tailEnd/>
          </a:ln>
        </p:spPr>
        <p:txBody>
          <a:bodyPr lIns="0" tIns="0" rIns="0" bIns="0"/>
          <a:lstStyle/>
          <a:p>
            <a:pPr algn="ctr">
              <a:spcBef>
                <a:spcPct val="50000"/>
              </a:spcBef>
            </a:pPr>
            <a:r>
              <a:rPr lang="en-US" sz="1200" b="1" dirty="0">
                <a:solidFill>
                  <a:schemeClr val="bg1"/>
                </a:solidFill>
                <a:latin typeface="Arial" charset="0"/>
              </a:rPr>
              <a:t>AA</a:t>
            </a:r>
          </a:p>
        </p:txBody>
      </p:sp>
      <p:sp>
        <p:nvSpPr>
          <p:cNvPr id="52" name="Text Box 72"/>
          <p:cNvSpPr txBox="1">
            <a:spLocks noChangeArrowheads="1"/>
          </p:cNvSpPr>
          <p:nvPr/>
        </p:nvSpPr>
        <p:spPr bwMode="auto">
          <a:xfrm>
            <a:off x="3270660" y="4036575"/>
            <a:ext cx="1371600" cy="228600"/>
          </a:xfrm>
          <a:prstGeom prst="rect">
            <a:avLst/>
          </a:prstGeom>
          <a:noFill/>
          <a:ln w="9525">
            <a:noFill/>
            <a:miter lim="800000"/>
            <a:headEnd/>
            <a:tailEnd/>
          </a:ln>
        </p:spPr>
        <p:txBody>
          <a:bodyPr lIns="0" tIns="0" rIns="0" bIns="0"/>
          <a:lstStyle/>
          <a:p>
            <a:pPr algn="ctr">
              <a:spcBef>
                <a:spcPct val="50000"/>
              </a:spcBef>
            </a:pPr>
            <a:r>
              <a:rPr lang="en-US" sz="1200" b="1" dirty="0">
                <a:solidFill>
                  <a:schemeClr val="bg1"/>
                </a:solidFill>
                <a:latin typeface="Arial" charset="0"/>
              </a:rPr>
              <a:t>HSBC</a:t>
            </a:r>
          </a:p>
        </p:txBody>
      </p:sp>
      <p:sp>
        <p:nvSpPr>
          <p:cNvPr id="53" name="Text Box 73"/>
          <p:cNvSpPr txBox="1">
            <a:spLocks noChangeArrowheads="1"/>
          </p:cNvSpPr>
          <p:nvPr/>
        </p:nvSpPr>
        <p:spPr bwMode="auto">
          <a:xfrm>
            <a:off x="4705983" y="4034279"/>
            <a:ext cx="1371600" cy="228600"/>
          </a:xfrm>
          <a:prstGeom prst="rect">
            <a:avLst/>
          </a:prstGeom>
          <a:noFill/>
          <a:ln w="9525">
            <a:noFill/>
            <a:miter lim="800000"/>
            <a:headEnd/>
            <a:tailEnd/>
          </a:ln>
        </p:spPr>
        <p:txBody>
          <a:bodyPr lIns="0" tIns="0" rIns="0" bIns="0"/>
          <a:lstStyle/>
          <a:p>
            <a:pPr algn="ctr">
              <a:spcBef>
                <a:spcPct val="50000"/>
              </a:spcBef>
            </a:pPr>
            <a:r>
              <a:rPr lang="en-US" sz="1200" b="1" dirty="0">
                <a:solidFill>
                  <a:schemeClr val="bg1"/>
                </a:solidFill>
                <a:latin typeface="Arial" charset="0"/>
              </a:rPr>
              <a:t>LIBOR + 50bp’s</a:t>
            </a:r>
          </a:p>
        </p:txBody>
      </p:sp>
      <p:sp>
        <p:nvSpPr>
          <p:cNvPr id="54" name="Text Box 74"/>
          <p:cNvSpPr txBox="1">
            <a:spLocks noChangeArrowheads="1"/>
          </p:cNvSpPr>
          <p:nvPr/>
        </p:nvSpPr>
        <p:spPr bwMode="auto">
          <a:xfrm>
            <a:off x="6131558" y="4026397"/>
            <a:ext cx="381000" cy="228600"/>
          </a:xfrm>
          <a:prstGeom prst="rect">
            <a:avLst/>
          </a:prstGeom>
          <a:noFill/>
          <a:ln w="9525">
            <a:noFill/>
            <a:miter lim="800000"/>
            <a:headEnd/>
            <a:tailEnd/>
          </a:ln>
        </p:spPr>
        <p:txBody>
          <a:bodyPr lIns="0" tIns="0" rIns="0" bIns="0"/>
          <a:lstStyle/>
          <a:p>
            <a:pPr algn="ctr">
              <a:spcBef>
                <a:spcPct val="50000"/>
              </a:spcBef>
            </a:pPr>
            <a:r>
              <a:rPr lang="en-US" sz="1200" b="1" dirty="0">
                <a:solidFill>
                  <a:schemeClr val="bg1"/>
                </a:solidFill>
                <a:latin typeface="Arial" charset="0"/>
              </a:rPr>
              <a:t>-3%</a:t>
            </a:r>
          </a:p>
        </p:txBody>
      </p:sp>
      <p:sp>
        <p:nvSpPr>
          <p:cNvPr id="55" name="Text Box 75"/>
          <p:cNvSpPr txBox="1">
            <a:spLocks noChangeArrowheads="1"/>
          </p:cNvSpPr>
          <p:nvPr/>
        </p:nvSpPr>
        <p:spPr bwMode="auto">
          <a:xfrm>
            <a:off x="2975114" y="4336126"/>
            <a:ext cx="381000" cy="228600"/>
          </a:xfrm>
          <a:prstGeom prst="rect">
            <a:avLst/>
          </a:prstGeom>
          <a:noFill/>
          <a:ln w="9525">
            <a:noFill/>
            <a:miter lim="800000"/>
            <a:headEnd/>
            <a:tailEnd/>
          </a:ln>
        </p:spPr>
        <p:txBody>
          <a:bodyPr lIns="0" tIns="0" rIns="0" bIns="0"/>
          <a:lstStyle/>
          <a:p>
            <a:pPr algn="ctr">
              <a:spcBef>
                <a:spcPct val="50000"/>
              </a:spcBef>
            </a:pPr>
            <a:r>
              <a:rPr lang="en-US" sz="1200" b="1" dirty="0">
                <a:solidFill>
                  <a:schemeClr val="bg1"/>
                </a:solidFill>
                <a:latin typeface="Arial" charset="0"/>
              </a:rPr>
              <a:t>A-</a:t>
            </a:r>
          </a:p>
        </p:txBody>
      </p:sp>
      <p:sp>
        <p:nvSpPr>
          <p:cNvPr id="56" name="Text Box 76"/>
          <p:cNvSpPr txBox="1">
            <a:spLocks noChangeArrowheads="1"/>
          </p:cNvSpPr>
          <p:nvPr/>
        </p:nvSpPr>
        <p:spPr bwMode="auto">
          <a:xfrm>
            <a:off x="3270660" y="4336126"/>
            <a:ext cx="1371600" cy="228600"/>
          </a:xfrm>
          <a:prstGeom prst="rect">
            <a:avLst/>
          </a:prstGeom>
          <a:noFill/>
          <a:ln w="9525">
            <a:noFill/>
            <a:miter lim="800000"/>
            <a:headEnd/>
            <a:tailEnd/>
          </a:ln>
        </p:spPr>
        <p:txBody>
          <a:bodyPr lIns="0" tIns="0" rIns="0" bIns="0"/>
          <a:lstStyle/>
          <a:p>
            <a:pPr algn="ctr">
              <a:spcBef>
                <a:spcPct val="50000"/>
              </a:spcBef>
            </a:pPr>
            <a:r>
              <a:rPr lang="en-US" sz="1200" b="1" dirty="0">
                <a:solidFill>
                  <a:schemeClr val="bg1"/>
                </a:solidFill>
                <a:latin typeface="Arial" charset="0"/>
              </a:rPr>
              <a:t>Barclays</a:t>
            </a:r>
          </a:p>
        </p:txBody>
      </p:sp>
      <p:sp>
        <p:nvSpPr>
          <p:cNvPr id="57" name="Text Box 77"/>
          <p:cNvSpPr txBox="1">
            <a:spLocks noChangeArrowheads="1"/>
          </p:cNvSpPr>
          <p:nvPr/>
        </p:nvSpPr>
        <p:spPr bwMode="auto">
          <a:xfrm>
            <a:off x="4723223" y="4335361"/>
            <a:ext cx="1371600" cy="228600"/>
          </a:xfrm>
          <a:prstGeom prst="rect">
            <a:avLst/>
          </a:prstGeom>
          <a:noFill/>
          <a:ln w="9525">
            <a:noFill/>
            <a:miter lim="800000"/>
            <a:headEnd/>
            <a:tailEnd/>
          </a:ln>
        </p:spPr>
        <p:txBody>
          <a:bodyPr lIns="0" tIns="0" rIns="0" bIns="0"/>
          <a:lstStyle/>
          <a:p>
            <a:pPr algn="ctr">
              <a:spcBef>
                <a:spcPct val="50000"/>
              </a:spcBef>
            </a:pPr>
            <a:r>
              <a:rPr lang="en-US" sz="1200" b="1" dirty="0">
                <a:solidFill>
                  <a:schemeClr val="bg1"/>
                </a:solidFill>
                <a:latin typeface="Arial" charset="0"/>
              </a:rPr>
              <a:t>LIBOR + 150bp’s</a:t>
            </a:r>
          </a:p>
        </p:txBody>
      </p:sp>
      <p:sp>
        <p:nvSpPr>
          <p:cNvPr id="58" name="Text Box 78"/>
          <p:cNvSpPr txBox="1">
            <a:spLocks noChangeArrowheads="1"/>
          </p:cNvSpPr>
          <p:nvPr/>
        </p:nvSpPr>
        <p:spPr bwMode="auto">
          <a:xfrm>
            <a:off x="6144005" y="4318617"/>
            <a:ext cx="381000" cy="228600"/>
          </a:xfrm>
          <a:prstGeom prst="rect">
            <a:avLst/>
          </a:prstGeom>
          <a:noFill/>
          <a:ln w="9525">
            <a:noFill/>
            <a:miter lim="800000"/>
            <a:headEnd/>
            <a:tailEnd/>
          </a:ln>
        </p:spPr>
        <p:txBody>
          <a:bodyPr lIns="0" tIns="0" rIns="0" bIns="0"/>
          <a:lstStyle/>
          <a:p>
            <a:pPr algn="ctr">
              <a:spcBef>
                <a:spcPct val="50000"/>
              </a:spcBef>
            </a:pPr>
            <a:r>
              <a:rPr lang="en-US" sz="1200" b="1" dirty="0">
                <a:solidFill>
                  <a:schemeClr val="bg1"/>
                </a:solidFill>
                <a:latin typeface="Arial" charset="0"/>
              </a:rPr>
              <a:t>-9%</a:t>
            </a:r>
          </a:p>
        </p:txBody>
      </p:sp>
      <p:sp>
        <p:nvSpPr>
          <p:cNvPr id="59" name="Text Box 79"/>
          <p:cNvSpPr txBox="1">
            <a:spLocks noChangeArrowheads="1"/>
          </p:cNvSpPr>
          <p:nvPr/>
        </p:nvSpPr>
        <p:spPr bwMode="auto">
          <a:xfrm>
            <a:off x="2972067" y="4616171"/>
            <a:ext cx="424865" cy="228600"/>
          </a:xfrm>
          <a:prstGeom prst="rect">
            <a:avLst/>
          </a:prstGeom>
          <a:noFill/>
          <a:ln w="9525">
            <a:noFill/>
            <a:miter lim="800000"/>
            <a:headEnd/>
            <a:tailEnd/>
          </a:ln>
        </p:spPr>
        <p:txBody>
          <a:bodyPr lIns="0" tIns="0" rIns="0" bIns="0"/>
          <a:lstStyle/>
          <a:p>
            <a:pPr algn="ctr">
              <a:spcBef>
                <a:spcPct val="50000"/>
              </a:spcBef>
            </a:pPr>
            <a:r>
              <a:rPr lang="en-US" sz="1200" b="1" dirty="0">
                <a:solidFill>
                  <a:schemeClr val="bg1"/>
                </a:solidFill>
              </a:rPr>
              <a:t>BBB+</a:t>
            </a:r>
            <a:endParaRPr lang="en-US" sz="1200" b="1" dirty="0">
              <a:solidFill>
                <a:schemeClr val="bg1"/>
              </a:solidFill>
              <a:latin typeface="Arial" charset="0"/>
            </a:endParaRPr>
          </a:p>
        </p:txBody>
      </p:sp>
      <p:sp>
        <p:nvSpPr>
          <p:cNvPr id="60" name="Text Box 80"/>
          <p:cNvSpPr txBox="1">
            <a:spLocks noChangeArrowheads="1"/>
          </p:cNvSpPr>
          <p:nvPr/>
        </p:nvSpPr>
        <p:spPr bwMode="auto">
          <a:xfrm>
            <a:off x="3512821" y="4626603"/>
            <a:ext cx="843520" cy="228600"/>
          </a:xfrm>
          <a:prstGeom prst="rect">
            <a:avLst/>
          </a:prstGeom>
          <a:noFill/>
          <a:ln w="9525">
            <a:noFill/>
            <a:miter lim="800000"/>
            <a:headEnd/>
            <a:tailEnd/>
          </a:ln>
        </p:spPr>
        <p:txBody>
          <a:bodyPr lIns="0" tIns="0" rIns="0" bIns="0"/>
          <a:lstStyle/>
          <a:p>
            <a:pPr algn="ctr">
              <a:spcBef>
                <a:spcPct val="50000"/>
              </a:spcBef>
            </a:pPr>
            <a:r>
              <a:rPr lang="en-US" sz="1200" b="1" dirty="0">
                <a:solidFill>
                  <a:schemeClr val="bg1"/>
                </a:solidFill>
              </a:rPr>
              <a:t>Deutsche</a:t>
            </a:r>
            <a:endParaRPr lang="en-US" sz="1200" b="1" dirty="0">
              <a:solidFill>
                <a:schemeClr val="bg1"/>
              </a:solidFill>
              <a:latin typeface="Arial" charset="0"/>
            </a:endParaRPr>
          </a:p>
        </p:txBody>
      </p:sp>
      <p:sp>
        <p:nvSpPr>
          <p:cNvPr id="61" name="Text Box 81"/>
          <p:cNvSpPr txBox="1">
            <a:spLocks noChangeArrowheads="1"/>
          </p:cNvSpPr>
          <p:nvPr/>
        </p:nvSpPr>
        <p:spPr bwMode="auto">
          <a:xfrm>
            <a:off x="4692543" y="4649242"/>
            <a:ext cx="1371600" cy="228600"/>
          </a:xfrm>
          <a:prstGeom prst="rect">
            <a:avLst/>
          </a:prstGeom>
          <a:noFill/>
          <a:ln w="9525">
            <a:noFill/>
            <a:miter lim="800000"/>
            <a:headEnd/>
            <a:tailEnd/>
          </a:ln>
        </p:spPr>
        <p:txBody>
          <a:bodyPr lIns="0" tIns="0" rIns="0" bIns="0"/>
          <a:lstStyle/>
          <a:p>
            <a:pPr algn="ctr">
              <a:spcBef>
                <a:spcPct val="50000"/>
              </a:spcBef>
            </a:pPr>
            <a:r>
              <a:rPr lang="en-US" sz="1200" b="1" dirty="0">
                <a:solidFill>
                  <a:schemeClr val="bg1"/>
                </a:solidFill>
                <a:latin typeface="Arial" charset="0"/>
              </a:rPr>
              <a:t>LIBOR + 250bp’s</a:t>
            </a:r>
          </a:p>
        </p:txBody>
      </p:sp>
      <p:sp>
        <p:nvSpPr>
          <p:cNvPr id="62" name="Text Box 82"/>
          <p:cNvSpPr txBox="1">
            <a:spLocks noChangeArrowheads="1"/>
          </p:cNvSpPr>
          <p:nvPr/>
        </p:nvSpPr>
        <p:spPr bwMode="auto">
          <a:xfrm>
            <a:off x="6131558" y="4645610"/>
            <a:ext cx="381000" cy="228600"/>
          </a:xfrm>
          <a:prstGeom prst="rect">
            <a:avLst/>
          </a:prstGeom>
          <a:noFill/>
          <a:ln w="9525">
            <a:noFill/>
            <a:miter lim="800000"/>
            <a:headEnd/>
            <a:tailEnd/>
          </a:ln>
        </p:spPr>
        <p:txBody>
          <a:bodyPr lIns="0" tIns="0" rIns="0" bIns="0"/>
          <a:lstStyle/>
          <a:p>
            <a:pPr algn="ctr">
              <a:spcBef>
                <a:spcPct val="50000"/>
              </a:spcBef>
            </a:pPr>
            <a:r>
              <a:rPr lang="en-US" sz="1200" b="1" dirty="0">
                <a:solidFill>
                  <a:schemeClr val="bg1"/>
                </a:solidFill>
                <a:latin typeface="Arial" charset="0"/>
              </a:rPr>
              <a:t>-15%</a:t>
            </a:r>
          </a:p>
        </p:txBody>
      </p:sp>
      <p:sp>
        <p:nvSpPr>
          <p:cNvPr id="63" name="Text Box 83"/>
          <p:cNvSpPr txBox="1">
            <a:spLocks noChangeArrowheads="1"/>
          </p:cNvSpPr>
          <p:nvPr/>
        </p:nvSpPr>
        <p:spPr bwMode="auto">
          <a:xfrm>
            <a:off x="2976894" y="4921122"/>
            <a:ext cx="381000" cy="228600"/>
          </a:xfrm>
          <a:prstGeom prst="rect">
            <a:avLst/>
          </a:prstGeom>
          <a:noFill/>
          <a:ln w="9525">
            <a:noFill/>
            <a:miter lim="800000"/>
            <a:headEnd/>
            <a:tailEnd/>
          </a:ln>
        </p:spPr>
        <p:txBody>
          <a:bodyPr lIns="0" tIns="0" rIns="0" bIns="0"/>
          <a:lstStyle/>
          <a:p>
            <a:pPr algn="ctr">
              <a:spcBef>
                <a:spcPct val="50000"/>
              </a:spcBef>
            </a:pPr>
            <a:r>
              <a:rPr lang="en-US" sz="1200" b="1" dirty="0">
                <a:solidFill>
                  <a:schemeClr val="bg1"/>
                </a:solidFill>
                <a:latin typeface="Arial" charset="0"/>
              </a:rPr>
              <a:t>BBB</a:t>
            </a:r>
          </a:p>
        </p:txBody>
      </p:sp>
      <p:sp>
        <p:nvSpPr>
          <p:cNvPr id="64" name="Text Box 84"/>
          <p:cNvSpPr txBox="1">
            <a:spLocks noChangeArrowheads="1"/>
          </p:cNvSpPr>
          <p:nvPr/>
        </p:nvSpPr>
        <p:spPr bwMode="auto">
          <a:xfrm>
            <a:off x="3226244" y="4920417"/>
            <a:ext cx="1371600" cy="228600"/>
          </a:xfrm>
          <a:prstGeom prst="rect">
            <a:avLst/>
          </a:prstGeom>
          <a:noFill/>
          <a:ln w="9525">
            <a:noFill/>
            <a:miter lim="800000"/>
            <a:headEnd/>
            <a:tailEnd/>
          </a:ln>
        </p:spPr>
        <p:txBody>
          <a:bodyPr lIns="0" tIns="0" rIns="0" bIns="0"/>
          <a:lstStyle/>
          <a:p>
            <a:pPr algn="ctr">
              <a:spcBef>
                <a:spcPct val="50000"/>
              </a:spcBef>
            </a:pPr>
            <a:r>
              <a:rPr lang="en-US" sz="1200" b="1" dirty="0">
                <a:solidFill>
                  <a:schemeClr val="bg1"/>
                </a:solidFill>
                <a:latin typeface="Arial" charset="0"/>
              </a:rPr>
              <a:t>Investec</a:t>
            </a:r>
          </a:p>
        </p:txBody>
      </p:sp>
      <p:sp>
        <p:nvSpPr>
          <p:cNvPr id="65" name="Text Box 85"/>
          <p:cNvSpPr txBox="1">
            <a:spLocks noChangeArrowheads="1"/>
          </p:cNvSpPr>
          <p:nvPr/>
        </p:nvSpPr>
        <p:spPr bwMode="auto">
          <a:xfrm>
            <a:off x="4555532" y="4937504"/>
            <a:ext cx="1600200" cy="228600"/>
          </a:xfrm>
          <a:prstGeom prst="rect">
            <a:avLst/>
          </a:prstGeom>
          <a:noFill/>
          <a:ln w="9525">
            <a:noFill/>
            <a:miter lim="800000"/>
            <a:headEnd/>
            <a:tailEnd/>
          </a:ln>
        </p:spPr>
        <p:txBody>
          <a:bodyPr lIns="0" tIns="0" rIns="0" bIns="0"/>
          <a:lstStyle/>
          <a:p>
            <a:pPr algn="ctr">
              <a:spcBef>
                <a:spcPct val="50000"/>
              </a:spcBef>
            </a:pPr>
            <a:r>
              <a:rPr lang="en-US" sz="1200" b="1" dirty="0">
                <a:solidFill>
                  <a:schemeClr val="bg1"/>
                </a:solidFill>
                <a:latin typeface="Arial" charset="0"/>
              </a:rPr>
              <a:t>LIBOR + ?</a:t>
            </a:r>
          </a:p>
        </p:txBody>
      </p:sp>
      <p:sp>
        <p:nvSpPr>
          <p:cNvPr id="66" name="Text Box 86"/>
          <p:cNvSpPr txBox="1">
            <a:spLocks noChangeArrowheads="1"/>
          </p:cNvSpPr>
          <p:nvPr/>
        </p:nvSpPr>
        <p:spPr bwMode="auto">
          <a:xfrm>
            <a:off x="6166170" y="4937504"/>
            <a:ext cx="381000" cy="228600"/>
          </a:xfrm>
          <a:prstGeom prst="rect">
            <a:avLst/>
          </a:prstGeom>
          <a:noFill/>
          <a:ln w="9525">
            <a:noFill/>
            <a:miter lim="800000"/>
            <a:headEnd/>
            <a:tailEnd/>
          </a:ln>
        </p:spPr>
        <p:txBody>
          <a:bodyPr lIns="0" tIns="0" rIns="0" bIns="0"/>
          <a:lstStyle/>
          <a:p>
            <a:pPr algn="ctr">
              <a:spcBef>
                <a:spcPct val="50000"/>
              </a:spcBef>
            </a:pPr>
            <a:r>
              <a:rPr lang="en-US" sz="1200" b="1" dirty="0">
                <a:solidFill>
                  <a:schemeClr val="bg1"/>
                </a:solidFill>
                <a:latin typeface="Arial" charset="0"/>
              </a:rPr>
              <a:t>?</a:t>
            </a:r>
          </a:p>
        </p:txBody>
      </p:sp>
      <p:sp>
        <p:nvSpPr>
          <p:cNvPr id="69" name="Line 92"/>
          <p:cNvSpPr>
            <a:spLocks noChangeShapeType="1"/>
          </p:cNvSpPr>
          <p:nvPr/>
        </p:nvSpPr>
        <p:spPr bwMode="auto">
          <a:xfrm>
            <a:off x="2835216" y="6159655"/>
            <a:ext cx="4185496" cy="0"/>
          </a:xfrm>
          <a:prstGeom prst="line">
            <a:avLst/>
          </a:prstGeom>
          <a:solidFill>
            <a:schemeClr val="accent1">
              <a:lumMod val="90000"/>
            </a:schemeClr>
          </a:solidFill>
          <a:ln w="9525">
            <a:solidFill>
              <a:schemeClr val="bg1"/>
            </a:solidFill>
            <a:round/>
            <a:headEnd/>
            <a:tailEnd/>
          </a:ln>
        </p:spPr>
        <p:txBody>
          <a:bodyPr wrap="none" anchor="ctr"/>
          <a:lstStyle/>
          <a:p>
            <a:endParaRPr lang="en-GB" dirty="0">
              <a:solidFill>
                <a:schemeClr val="bg1"/>
              </a:solidFill>
            </a:endParaRPr>
          </a:p>
        </p:txBody>
      </p:sp>
      <p:sp>
        <p:nvSpPr>
          <p:cNvPr id="74" name="Text Box 50"/>
          <p:cNvSpPr txBox="1">
            <a:spLocks noChangeArrowheads="1"/>
          </p:cNvSpPr>
          <p:nvPr/>
        </p:nvSpPr>
        <p:spPr bwMode="auto">
          <a:xfrm>
            <a:off x="342536" y="1998869"/>
            <a:ext cx="1103346" cy="1277273"/>
          </a:xfrm>
          <a:prstGeom prst="rect">
            <a:avLst/>
          </a:prstGeom>
          <a:solidFill>
            <a:schemeClr val="bg1"/>
          </a:solidFill>
          <a:ln w="9525">
            <a:solidFill>
              <a:schemeClr val="bg1"/>
            </a:solidFill>
            <a:miter lim="800000"/>
            <a:headEnd/>
            <a:tailEnd/>
          </a:ln>
        </p:spPr>
        <p:txBody>
          <a:bodyPr wrap="square" lIns="0" rIns="0">
            <a:spAutoFit/>
          </a:bodyPr>
          <a:lstStyle/>
          <a:p>
            <a:pPr algn="ctr">
              <a:spcBef>
                <a:spcPct val="50000"/>
              </a:spcBef>
            </a:pPr>
            <a:r>
              <a:rPr lang="en-US" sz="700" b="1" dirty="0"/>
              <a:t>FIRSTLY, THE TREASURY TEAM OF THE BANK MAY USE ABOUT 90% OF THE FUNDS THEY RECEIVE TO CREATE A ‘ZERO COUPON BOND’, WHICH IS DONE IN ORDER TO HEDGE THE REPAYMENT OF THE INITIAL CAPITAL  AT THE MATURITY DATE.</a:t>
            </a:r>
          </a:p>
        </p:txBody>
      </p:sp>
      <p:sp>
        <p:nvSpPr>
          <p:cNvPr id="76" name="Line 62"/>
          <p:cNvSpPr>
            <a:spLocks noChangeShapeType="1"/>
          </p:cNvSpPr>
          <p:nvPr/>
        </p:nvSpPr>
        <p:spPr bwMode="auto">
          <a:xfrm>
            <a:off x="4927963" y="1587380"/>
            <a:ext cx="0" cy="261257"/>
          </a:xfrm>
          <a:prstGeom prst="line">
            <a:avLst/>
          </a:prstGeom>
          <a:solidFill>
            <a:schemeClr val="accent1">
              <a:lumMod val="50000"/>
            </a:schemeClr>
          </a:solidFill>
          <a:ln w="63500">
            <a:solidFill>
              <a:schemeClr val="tx1"/>
            </a:solidFill>
            <a:round/>
            <a:headEnd/>
            <a:tailEnd type="triangle" w="med" len="med"/>
          </a:ln>
        </p:spPr>
        <p:txBody>
          <a:bodyPr wrap="none" anchor="ctr"/>
          <a:lstStyle/>
          <a:p>
            <a:endParaRPr lang="en-GB" dirty="0">
              <a:solidFill>
                <a:schemeClr val="bg1"/>
              </a:solidFill>
            </a:endParaRPr>
          </a:p>
        </p:txBody>
      </p:sp>
      <p:sp>
        <p:nvSpPr>
          <p:cNvPr id="2" name="Down Arrow 1"/>
          <p:cNvSpPr/>
          <p:nvPr/>
        </p:nvSpPr>
        <p:spPr bwMode="auto">
          <a:xfrm>
            <a:off x="1414179" y="4523965"/>
            <a:ext cx="170795" cy="1263378"/>
          </a:xfrm>
          <a:prstGeom prst="downArrow">
            <a:avLst/>
          </a:prstGeom>
          <a:solidFill>
            <a:schemeClr val="bg1"/>
          </a:solidFill>
          <a:ln w="9525">
            <a:noFill/>
            <a:miter lim="800000"/>
            <a:headEnd/>
            <a:tailEnd/>
          </a:ln>
          <a:effectLst>
            <a:outerShdw blurRad="50800" dist="38100" dir="2700000" algn="tl" rotWithShape="0">
              <a:prstClr val="black">
                <a:alpha val="40000"/>
              </a:prstClr>
            </a:outerShdw>
          </a:effectLst>
        </p:spPr>
        <p:txBody>
          <a:bodyPr lIns="0" tIns="0" rIns="0" bIns="0" rtlCol="0" anchor="ctr"/>
          <a:lstStyle/>
          <a:p>
            <a:pPr marL="182563" indent="-3175" algn="ctr" eaLnBrk="0" hangingPunct="0">
              <a:spcBef>
                <a:spcPct val="35000"/>
              </a:spcBef>
              <a:buClr>
                <a:srgbClr val="355997"/>
              </a:buClr>
            </a:pPr>
            <a:endParaRPr lang="en-GB" sz="1000" b="1" dirty="0"/>
          </a:p>
        </p:txBody>
      </p:sp>
      <p:sp>
        <p:nvSpPr>
          <p:cNvPr id="5" name="Left Arrow 4"/>
          <p:cNvSpPr/>
          <p:nvPr/>
        </p:nvSpPr>
        <p:spPr bwMode="auto">
          <a:xfrm>
            <a:off x="2639683" y="3886200"/>
            <a:ext cx="197326" cy="140197"/>
          </a:xfrm>
          <a:prstGeom prst="leftArrow">
            <a:avLst/>
          </a:prstGeom>
          <a:solidFill>
            <a:schemeClr val="bg2"/>
          </a:solidFill>
          <a:ln w="9525">
            <a:noFill/>
            <a:miter lim="800000"/>
            <a:headEnd/>
            <a:tailEnd/>
          </a:ln>
          <a:effectLst>
            <a:outerShdw blurRad="50800" dist="38100" dir="2700000" algn="tl" rotWithShape="0">
              <a:prstClr val="black">
                <a:alpha val="40000"/>
              </a:prstClr>
            </a:outerShdw>
          </a:effectLst>
        </p:spPr>
        <p:txBody>
          <a:bodyPr lIns="0" tIns="0" rIns="0" bIns="0" rtlCol="0" anchor="ctr"/>
          <a:lstStyle/>
          <a:p>
            <a:pPr marL="182563" indent="-3175" algn="ctr" eaLnBrk="0" hangingPunct="0">
              <a:spcBef>
                <a:spcPct val="35000"/>
              </a:spcBef>
              <a:buClr>
                <a:srgbClr val="355997"/>
              </a:buClr>
            </a:pPr>
            <a:endParaRPr lang="en-GB" sz="1000" b="1" dirty="0"/>
          </a:p>
        </p:txBody>
      </p:sp>
      <p:sp>
        <p:nvSpPr>
          <p:cNvPr id="9" name="TextBox 8"/>
          <p:cNvSpPr txBox="1"/>
          <p:nvPr/>
        </p:nvSpPr>
        <p:spPr>
          <a:xfrm>
            <a:off x="7102968" y="3712335"/>
            <a:ext cx="2619855" cy="584775"/>
          </a:xfrm>
          <a:prstGeom prst="rect">
            <a:avLst/>
          </a:prstGeom>
          <a:solidFill>
            <a:schemeClr val="tx1"/>
          </a:solidFill>
        </p:spPr>
        <p:txBody>
          <a:bodyPr wrap="square" lIns="0" tIns="0" rIns="0" bIns="0" rtlCol="0">
            <a:spAutoFit/>
          </a:bodyPr>
          <a:lstStyle/>
          <a:p>
            <a:pPr algn="ctr"/>
            <a:r>
              <a:rPr lang="en-GB" b="1" u="sng" dirty="0">
                <a:solidFill>
                  <a:schemeClr val="bg1"/>
                </a:solidFill>
              </a:rPr>
              <a:t>‘PROTECTED’ GROWTH</a:t>
            </a:r>
          </a:p>
          <a:p>
            <a:pPr algn="ctr"/>
            <a:r>
              <a:rPr lang="en-GB" sz="1200" dirty="0">
                <a:solidFill>
                  <a:schemeClr val="bg1"/>
                </a:solidFill>
              </a:rPr>
              <a:t>The bank may buy call options </a:t>
            </a:r>
          </a:p>
          <a:p>
            <a:pPr algn="ctr"/>
            <a:r>
              <a:rPr lang="en-GB" sz="1200" dirty="0">
                <a:solidFill>
                  <a:schemeClr val="bg1"/>
                </a:solidFill>
              </a:rPr>
              <a:t>to participate in index growth</a:t>
            </a:r>
          </a:p>
        </p:txBody>
      </p:sp>
      <p:sp>
        <p:nvSpPr>
          <p:cNvPr id="78" name="TextBox 77"/>
          <p:cNvSpPr txBox="1"/>
          <p:nvPr/>
        </p:nvSpPr>
        <p:spPr>
          <a:xfrm>
            <a:off x="7103329" y="4412407"/>
            <a:ext cx="2619855" cy="954107"/>
          </a:xfrm>
          <a:prstGeom prst="rect">
            <a:avLst/>
          </a:prstGeom>
          <a:solidFill>
            <a:schemeClr val="tx1"/>
          </a:solidFill>
        </p:spPr>
        <p:txBody>
          <a:bodyPr wrap="square" lIns="0" tIns="0" rIns="0" bIns="0" rtlCol="0">
            <a:spAutoFit/>
          </a:bodyPr>
          <a:lstStyle/>
          <a:p>
            <a:pPr algn="ctr"/>
            <a:r>
              <a:rPr lang="en-GB" b="1" dirty="0">
                <a:solidFill>
                  <a:schemeClr val="bg1"/>
                </a:solidFill>
              </a:rPr>
              <a:t> ‘</a:t>
            </a:r>
            <a:r>
              <a:rPr lang="en-GB" b="1" u="sng" dirty="0" err="1">
                <a:solidFill>
                  <a:schemeClr val="bg1"/>
                </a:solidFill>
              </a:rPr>
              <a:t>CaR</a:t>
            </a:r>
            <a:r>
              <a:rPr lang="en-GB" b="1" u="sng" dirty="0">
                <a:solidFill>
                  <a:schemeClr val="bg1"/>
                </a:solidFill>
              </a:rPr>
              <a:t>’ GROWTH</a:t>
            </a:r>
            <a:endParaRPr lang="en-GB" sz="1200" b="1" u="sng" dirty="0">
              <a:solidFill>
                <a:schemeClr val="bg1"/>
              </a:solidFill>
            </a:endParaRPr>
          </a:p>
          <a:p>
            <a:pPr algn="ctr"/>
            <a:r>
              <a:rPr lang="en-GB" sz="1200" dirty="0">
                <a:solidFill>
                  <a:schemeClr val="bg1"/>
                </a:solidFill>
              </a:rPr>
              <a:t>The bank may buy call options but also sell put options (which introduces </a:t>
            </a:r>
            <a:r>
              <a:rPr lang="en-GB" sz="1200" dirty="0" err="1">
                <a:solidFill>
                  <a:schemeClr val="bg1"/>
                </a:solidFill>
              </a:rPr>
              <a:t>CaR</a:t>
            </a:r>
            <a:r>
              <a:rPr lang="en-GB" sz="1200" dirty="0">
                <a:solidFill>
                  <a:schemeClr val="bg1"/>
                </a:solidFill>
              </a:rPr>
              <a:t>) to generate a premium - that can be used to buy more call options</a:t>
            </a:r>
          </a:p>
        </p:txBody>
      </p:sp>
      <p:sp>
        <p:nvSpPr>
          <p:cNvPr id="80" name="TextBox 79"/>
          <p:cNvSpPr txBox="1"/>
          <p:nvPr/>
        </p:nvSpPr>
        <p:spPr>
          <a:xfrm>
            <a:off x="7096735" y="5414606"/>
            <a:ext cx="2619855" cy="954107"/>
          </a:xfrm>
          <a:prstGeom prst="rect">
            <a:avLst/>
          </a:prstGeom>
          <a:solidFill>
            <a:schemeClr val="tx1"/>
          </a:solidFill>
        </p:spPr>
        <p:txBody>
          <a:bodyPr wrap="square" lIns="0" tIns="0" rIns="0" bIns="0" rtlCol="0">
            <a:spAutoFit/>
          </a:bodyPr>
          <a:lstStyle/>
          <a:p>
            <a:pPr algn="ctr"/>
            <a:r>
              <a:rPr lang="en-GB" dirty="0">
                <a:solidFill>
                  <a:schemeClr val="bg1"/>
                </a:solidFill>
              </a:rPr>
              <a:t> ‘</a:t>
            </a:r>
            <a:r>
              <a:rPr lang="en-GB" b="1" u="sng" dirty="0" err="1">
                <a:solidFill>
                  <a:schemeClr val="bg1"/>
                </a:solidFill>
              </a:rPr>
              <a:t>CaR</a:t>
            </a:r>
            <a:r>
              <a:rPr lang="en-GB" b="1" u="sng" dirty="0">
                <a:solidFill>
                  <a:schemeClr val="bg1"/>
                </a:solidFill>
              </a:rPr>
              <a:t>’</a:t>
            </a:r>
            <a:r>
              <a:rPr lang="en-GB" u="sng" dirty="0">
                <a:solidFill>
                  <a:schemeClr val="bg1"/>
                </a:solidFill>
              </a:rPr>
              <a:t> </a:t>
            </a:r>
            <a:r>
              <a:rPr lang="en-GB" b="1" u="sng" dirty="0">
                <a:solidFill>
                  <a:schemeClr val="bg1"/>
                </a:solidFill>
              </a:rPr>
              <a:t>INCOME</a:t>
            </a:r>
            <a:endParaRPr lang="en-GB" sz="1200" b="1" u="sng" dirty="0">
              <a:solidFill>
                <a:schemeClr val="bg1"/>
              </a:solidFill>
            </a:endParaRPr>
          </a:p>
          <a:p>
            <a:pPr algn="ctr"/>
            <a:r>
              <a:rPr lang="en-GB" sz="1200" dirty="0">
                <a:solidFill>
                  <a:schemeClr val="bg1"/>
                </a:solidFill>
              </a:rPr>
              <a:t>The bank may simply sell put </a:t>
            </a:r>
          </a:p>
          <a:p>
            <a:pPr algn="ctr"/>
            <a:r>
              <a:rPr lang="en-GB" sz="1200" dirty="0">
                <a:solidFill>
                  <a:schemeClr val="bg1"/>
                </a:solidFill>
              </a:rPr>
              <a:t>options, and use the premium, </a:t>
            </a:r>
          </a:p>
          <a:p>
            <a:pPr algn="ctr"/>
            <a:r>
              <a:rPr lang="en-GB" sz="1200" dirty="0">
                <a:solidFill>
                  <a:schemeClr val="bg1"/>
                </a:solidFill>
              </a:rPr>
              <a:t>with the balance of the ZCB, to </a:t>
            </a:r>
          </a:p>
          <a:p>
            <a:pPr algn="ctr"/>
            <a:r>
              <a:rPr lang="en-GB" sz="1200" dirty="0">
                <a:solidFill>
                  <a:schemeClr val="bg1"/>
                </a:solidFill>
              </a:rPr>
              <a:t>fund the income payments</a:t>
            </a:r>
          </a:p>
        </p:txBody>
      </p:sp>
      <p:sp>
        <p:nvSpPr>
          <p:cNvPr id="86" name="Line 44"/>
          <p:cNvSpPr>
            <a:spLocks noChangeShapeType="1"/>
          </p:cNvSpPr>
          <p:nvPr/>
        </p:nvSpPr>
        <p:spPr bwMode="auto">
          <a:xfrm flipH="1">
            <a:off x="1445882" y="3033050"/>
            <a:ext cx="3482081" cy="120791"/>
          </a:xfrm>
          <a:prstGeom prst="line">
            <a:avLst/>
          </a:prstGeom>
          <a:noFill/>
          <a:ln w="63500">
            <a:solidFill>
              <a:schemeClr val="tx1"/>
            </a:solidFill>
            <a:round/>
            <a:headEnd/>
            <a:tailEnd type="triangle" w="med" len="med"/>
          </a:ln>
        </p:spPr>
        <p:txBody>
          <a:bodyPr wrap="none" anchor="ctr"/>
          <a:lstStyle/>
          <a:p>
            <a:endParaRPr lang="en-GB" dirty="0"/>
          </a:p>
        </p:txBody>
      </p:sp>
      <p:sp>
        <p:nvSpPr>
          <p:cNvPr id="92" name="Text Box 45"/>
          <p:cNvSpPr txBox="1">
            <a:spLocks noChangeArrowheads="1"/>
          </p:cNvSpPr>
          <p:nvPr/>
        </p:nvSpPr>
        <p:spPr bwMode="auto">
          <a:xfrm>
            <a:off x="308269" y="3296137"/>
            <a:ext cx="2433637" cy="326915"/>
          </a:xfrm>
          <a:prstGeom prst="rect">
            <a:avLst/>
          </a:prstGeom>
          <a:solidFill>
            <a:schemeClr val="tx1"/>
          </a:solidFill>
          <a:ln w="9525">
            <a:noFill/>
            <a:miter lim="800000"/>
            <a:headEnd/>
            <a:tailEnd/>
          </a:ln>
        </p:spPr>
        <p:txBody>
          <a:bodyPr lIns="90000" tIns="90000" rIns="90000" bIns="0"/>
          <a:lstStyle/>
          <a:p>
            <a:pPr algn="ctr">
              <a:lnSpc>
                <a:spcPts val="1500"/>
              </a:lnSpc>
            </a:pPr>
            <a:r>
              <a:rPr lang="en-US" sz="1400" b="1" dirty="0">
                <a:solidFill>
                  <a:schemeClr val="bg1"/>
                </a:solidFill>
                <a:latin typeface="Arial" charset="0"/>
              </a:rPr>
              <a:t>CAPITAL REPAYMENT </a:t>
            </a:r>
          </a:p>
        </p:txBody>
      </p:sp>
      <p:sp>
        <p:nvSpPr>
          <p:cNvPr id="94" name="Text Box 49"/>
          <p:cNvSpPr txBox="1">
            <a:spLocks noChangeArrowheads="1"/>
          </p:cNvSpPr>
          <p:nvPr/>
        </p:nvSpPr>
        <p:spPr bwMode="auto">
          <a:xfrm>
            <a:off x="7089774" y="3300772"/>
            <a:ext cx="2638747" cy="378016"/>
          </a:xfrm>
          <a:prstGeom prst="rect">
            <a:avLst/>
          </a:prstGeom>
          <a:solidFill>
            <a:schemeClr val="tx1"/>
          </a:solidFill>
          <a:ln w="9525">
            <a:solidFill>
              <a:schemeClr val="bg1"/>
            </a:solidFill>
            <a:miter lim="800000"/>
            <a:headEnd/>
            <a:tailEnd/>
          </a:ln>
        </p:spPr>
        <p:txBody>
          <a:bodyPr lIns="90000" tIns="90000" rIns="90000" bIns="0"/>
          <a:lstStyle/>
          <a:p>
            <a:pPr marL="457200" indent="-457200" algn="ctr">
              <a:lnSpc>
                <a:spcPts val="1500"/>
              </a:lnSpc>
            </a:pPr>
            <a:r>
              <a:rPr lang="en-US" sz="1400" b="1" dirty="0">
                <a:solidFill>
                  <a:schemeClr val="bg1"/>
                </a:solidFill>
                <a:latin typeface="Arial" charset="0"/>
              </a:rPr>
              <a:t>GROWTH | INCOME</a:t>
            </a:r>
            <a:endParaRPr lang="en-US" sz="1400" b="1" dirty="0">
              <a:latin typeface="Arial" charset="0"/>
            </a:endParaRPr>
          </a:p>
        </p:txBody>
      </p:sp>
      <p:cxnSp>
        <p:nvCxnSpPr>
          <p:cNvPr id="29" name="Straight Connector 28"/>
          <p:cNvCxnSpPr/>
          <p:nvPr/>
        </p:nvCxnSpPr>
        <p:spPr>
          <a:xfrm flipV="1">
            <a:off x="2837009" y="4649242"/>
            <a:ext cx="4252766" cy="1839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7116884" y="4359444"/>
            <a:ext cx="2606300" cy="76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259599" y="3703863"/>
            <a:ext cx="2453121" cy="138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2835216" y="3462188"/>
            <a:ext cx="419352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a:off x="7105997" y="5382745"/>
            <a:ext cx="2606300" cy="76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88" name="Text Box 49"/>
          <p:cNvSpPr txBox="1">
            <a:spLocks noChangeArrowheads="1"/>
          </p:cNvSpPr>
          <p:nvPr/>
        </p:nvSpPr>
        <p:spPr bwMode="auto">
          <a:xfrm>
            <a:off x="2837010" y="3316236"/>
            <a:ext cx="4183702" cy="1860207"/>
          </a:xfrm>
          <a:prstGeom prst="rect">
            <a:avLst/>
          </a:prstGeom>
          <a:solidFill>
            <a:schemeClr val="bg1">
              <a:lumMod val="65000"/>
            </a:schemeClr>
          </a:solidFill>
          <a:ln w="9525">
            <a:solidFill>
              <a:schemeClr val="tx1"/>
            </a:solidFill>
            <a:miter lim="800000"/>
            <a:headEnd/>
            <a:tailEnd/>
          </a:ln>
        </p:spPr>
        <p:txBody>
          <a:bodyPr lIns="90000" tIns="90000" rIns="90000" bIns="0"/>
          <a:lstStyle/>
          <a:p>
            <a:pPr marL="457200" indent="-457200" algn="ctr">
              <a:lnSpc>
                <a:spcPts val="1500"/>
              </a:lnSpc>
            </a:pPr>
            <a:endParaRPr lang="en-US" sz="1400" b="1" dirty="0">
              <a:latin typeface="Arial" charset="0"/>
            </a:endParaRPr>
          </a:p>
        </p:txBody>
      </p:sp>
      <p:sp>
        <p:nvSpPr>
          <p:cNvPr id="89" name="Line 92"/>
          <p:cNvSpPr>
            <a:spLocks noChangeShapeType="1"/>
          </p:cNvSpPr>
          <p:nvPr/>
        </p:nvSpPr>
        <p:spPr bwMode="auto">
          <a:xfrm>
            <a:off x="2835216" y="5850519"/>
            <a:ext cx="4185496" cy="0"/>
          </a:xfrm>
          <a:prstGeom prst="line">
            <a:avLst/>
          </a:prstGeom>
          <a:solidFill>
            <a:schemeClr val="accent1">
              <a:lumMod val="90000"/>
            </a:schemeClr>
          </a:solidFill>
          <a:ln w="9525">
            <a:solidFill>
              <a:schemeClr val="bg1"/>
            </a:solidFill>
            <a:round/>
            <a:headEnd/>
            <a:tailEnd/>
          </a:ln>
        </p:spPr>
        <p:txBody>
          <a:bodyPr wrap="none" anchor="ctr"/>
          <a:lstStyle/>
          <a:p>
            <a:endParaRPr lang="en-GB" dirty="0">
              <a:solidFill>
                <a:schemeClr val="bg1"/>
              </a:solidFill>
            </a:endParaRPr>
          </a:p>
        </p:txBody>
      </p:sp>
      <p:sp>
        <p:nvSpPr>
          <p:cNvPr id="90" name="Line 92"/>
          <p:cNvSpPr>
            <a:spLocks noChangeShapeType="1"/>
          </p:cNvSpPr>
          <p:nvPr/>
        </p:nvSpPr>
        <p:spPr bwMode="auto">
          <a:xfrm>
            <a:off x="2835216" y="6166205"/>
            <a:ext cx="4185496" cy="0"/>
          </a:xfrm>
          <a:prstGeom prst="line">
            <a:avLst/>
          </a:prstGeom>
          <a:solidFill>
            <a:schemeClr val="accent1">
              <a:lumMod val="90000"/>
            </a:schemeClr>
          </a:solidFill>
          <a:ln w="9525">
            <a:solidFill>
              <a:schemeClr val="bg1"/>
            </a:solidFill>
            <a:round/>
            <a:headEnd/>
            <a:tailEnd/>
          </a:ln>
        </p:spPr>
        <p:txBody>
          <a:bodyPr wrap="none" anchor="ctr"/>
          <a:lstStyle/>
          <a:p>
            <a:endParaRPr lang="en-GB" dirty="0">
              <a:solidFill>
                <a:schemeClr val="bg1"/>
              </a:solidFill>
            </a:endParaRPr>
          </a:p>
        </p:txBody>
      </p:sp>
      <p:sp>
        <p:nvSpPr>
          <p:cNvPr id="91" name="Text Box 55"/>
          <p:cNvSpPr txBox="1">
            <a:spLocks noChangeArrowheads="1"/>
          </p:cNvSpPr>
          <p:nvPr/>
        </p:nvSpPr>
        <p:spPr bwMode="auto">
          <a:xfrm>
            <a:off x="3701943" y="5614503"/>
            <a:ext cx="2362200" cy="184666"/>
          </a:xfrm>
          <a:prstGeom prst="rect">
            <a:avLst/>
          </a:prstGeom>
          <a:noFill/>
          <a:ln w="9525">
            <a:noFill/>
            <a:miter lim="800000"/>
            <a:headEnd/>
            <a:tailEnd/>
          </a:ln>
        </p:spPr>
        <p:txBody>
          <a:bodyPr tIns="0" bIns="0">
            <a:spAutoFit/>
          </a:bodyPr>
          <a:lstStyle/>
          <a:p>
            <a:pPr algn="ctr">
              <a:spcBef>
                <a:spcPct val="50000"/>
              </a:spcBef>
            </a:pPr>
            <a:r>
              <a:rPr lang="en-US" sz="1200" b="1" dirty="0">
                <a:solidFill>
                  <a:schemeClr val="bg1"/>
                </a:solidFill>
                <a:latin typeface="Arial" charset="0"/>
              </a:rPr>
              <a:t>Establishment  Costs</a:t>
            </a:r>
          </a:p>
        </p:txBody>
      </p:sp>
      <p:sp>
        <p:nvSpPr>
          <p:cNvPr id="96" name="Text Box 55"/>
          <p:cNvSpPr txBox="1">
            <a:spLocks noChangeArrowheads="1"/>
          </p:cNvSpPr>
          <p:nvPr/>
        </p:nvSpPr>
        <p:spPr bwMode="auto">
          <a:xfrm>
            <a:off x="3678651" y="5922280"/>
            <a:ext cx="2575191" cy="184666"/>
          </a:xfrm>
          <a:prstGeom prst="rect">
            <a:avLst/>
          </a:prstGeom>
          <a:noFill/>
          <a:ln w="9525">
            <a:noFill/>
            <a:miter lim="800000"/>
            <a:headEnd/>
            <a:tailEnd/>
          </a:ln>
        </p:spPr>
        <p:txBody>
          <a:bodyPr wrap="square" tIns="0" bIns="0">
            <a:spAutoFit/>
          </a:bodyPr>
          <a:lstStyle/>
          <a:p>
            <a:pPr algn="ctr">
              <a:spcBef>
                <a:spcPct val="50000"/>
              </a:spcBef>
            </a:pPr>
            <a:r>
              <a:rPr lang="en-US" sz="1200" b="1" dirty="0">
                <a:solidFill>
                  <a:schemeClr val="bg1"/>
                </a:solidFill>
                <a:latin typeface="Arial" charset="0"/>
              </a:rPr>
              <a:t>Administration + Custody Costs</a:t>
            </a:r>
          </a:p>
        </p:txBody>
      </p:sp>
      <p:sp>
        <p:nvSpPr>
          <p:cNvPr id="97" name="Text Box 55"/>
          <p:cNvSpPr txBox="1">
            <a:spLocks noChangeArrowheads="1"/>
          </p:cNvSpPr>
          <p:nvPr/>
        </p:nvSpPr>
        <p:spPr bwMode="auto">
          <a:xfrm>
            <a:off x="3732623" y="6210835"/>
            <a:ext cx="2362200" cy="184666"/>
          </a:xfrm>
          <a:prstGeom prst="rect">
            <a:avLst/>
          </a:prstGeom>
          <a:noFill/>
          <a:ln w="9525">
            <a:noFill/>
            <a:miter lim="800000"/>
            <a:headEnd/>
            <a:tailEnd/>
          </a:ln>
        </p:spPr>
        <p:txBody>
          <a:bodyPr tIns="0" bIns="0">
            <a:spAutoFit/>
          </a:bodyPr>
          <a:lstStyle/>
          <a:p>
            <a:pPr algn="ctr">
              <a:spcBef>
                <a:spcPct val="50000"/>
              </a:spcBef>
            </a:pPr>
            <a:r>
              <a:rPr lang="en-US" sz="1200" b="1" dirty="0">
                <a:solidFill>
                  <a:schemeClr val="bg1"/>
                </a:solidFill>
              </a:rPr>
              <a:t>Provider Margin / Profit</a:t>
            </a:r>
          </a:p>
        </p:txBody>
      </p:sp>
      <p:sp>
        <p:nvSpPr>
          <p:cNvPr id="98" name="Line 92"/>
          <p:cNvSpPr>
            <a:spLocks noChangeShapeType="1"/>
          </p:cNvSpPr>
          <p:nvPr/>
        </p:nvSpPr>
        <p:spPr bwMode="auto">
          <a:xfrm>
            <a:off x="2843240" y="3893876"/>
            <a:ext cx="4185496" cy="0"/>
          </a:xfrm>
          <a:prstGeom prst="line">
            <a:avLst/>
          </a:prstGeom>
          <a:solidFill>
            <a:schemeClr val="accent1">
              <a:lumMod val="90000"/>
            </a:schemeClr>
          </a:solidFill>
          <a:ln w="9525">
            <a:solidFill>
              <a:schemeClr val="bg1"/>
            </a:solidFill>
            <a:round/>
            <a:headEnd/>
            <a:tailEnd/>
          </a:ln>
        </p:spPr>
        <p:txBody>
          <a:bodyPr wrap="none" anchor="ctr"/>
          <a:lstStyle/>
          <a:p>
            <a:endParaRPr lang="en-GB" dirty="0">
              <a:solidFill>
                <a:schemeClr val="bg1"/>
              </a:solidFill>
            </a:endParaRPr>
          </a:p>
        </p:txBody>
      </p:sp>
      <p:sp>
        <p:nvSpPr>
          <p:cNvPr id="99" name="Line 92"/>
          <p:cNvSpPr>
            <a:spLocks noChangeShapeType="1"/>
          </p:cNvSpPr>
          <p:nvPr/>
        </p:nvSpPr>
        <p:spPr bwMode="auto">
          <a:xfrm>
            <a:off x="2835216" y="4226293"/>
            <a:ext cx="4185496" cy="0"/>
          </a:xfrm>
          <a:prstGeom prst="line">
            <a:avLst/>
          </a:prstGeom>
          <a:solidFill>
            <a:schemeClr val="accent1">
              <a:lumMod val="90000"/>
            </a:schemeClr>
          </a:solidFill>
          <a:ln w="9525">
            <a:solidFill>
              <a:schemeClr val="bg1"/>
            </a:solidFill>
            <a:round/>
            <a:headEnd/>
            <a:tailEnd/>
          </a:ln>
        </p:spPr>
        <p:txBody>
          <a:bodyPr wrap="none" anchor="ctr"/>
          <a:lstStyle/>
          <a:p>
            <a:endParaRPr lang="en-GB" dirty="0">
              <a:solidFill>
                <a:schemeClr val="bg1"/>
              </a:solidFill>
            </a:endParaRPr>
          </a:p>
        </p:txBody>
      </p:sp>
      <p:sp>
        <p:nvSpPr>
          <p:cNvPr id="100" name="Line 92"/>
          <p:cNvSpPr>
            <a:spLocks noChangeShapeType="1"/>
          </p:cNvSpPr>
          <p:nvPr/>
        </p:nvSpPr>
        <p:spPr bwMode="auto">
          <a:xfrm>
            <a:off x="2846733" y="4547217"/>
            <a:ext cx="4239026" cy="0"/>
          </a:xfrm>
          <a:prstGeom prst="line">
            <a:avLst/>
          </a:prstGeom>
          <a:solidFill>
            <a:schemeClr val="accent1">
              <a:lumMod val="90000"/>
            </a:schemeClr>
          </a:solidFill>
          <a:ln w="9525">
            <a:solidFill>
              <a:schemeClr val="bg1"/>
            </a:solidFill>
            <a:round/>
            <a:headEnd/>
            <a:tailEnd/>
          </a:ln>
        </p:spPr>
        <p:txBody>
          <a:bodyPr wrap="none" anchor="ctr"/>
          <a:lstStyle/>
          <a:p>
            <a:endParaRPr lang="en-GB" dirty="0">
              <a:solidFill>
                <a:schemeClr val="bg1"/>
              </a:solidFill>
            </a:endParaRPr>
          </a:p>
        </p:txBody>
      </p:sp>
      <p:sp>
        <p:nvSpPr>
          <p:cNvPr id="101" name="Line 92"/>
          <p:cNvSpPr>
            <a:spLocks noChangeShapeType="1"/>
          </p:cNvSpPr>
          <p:nvPr/>
        </p:nvSpPr>
        <p:spPr bwMode="auto">
          <a:xfrm>
            <a:off x="2839229" y="4858553"/>
            <a:ext cx="4185496" cy="0"/>
          </a:xfrm>
          <a:prstGeom prst="line">
            <a:avLst/>
          </a:prstGeom>
          <a:solidFill>
            <a:schemeClr val="accent1">
              <a:lumMod val="90000"/>
            </a:schemeClr>
          </a:solidFill>
          <a:ln w="9525">
            <a:solidFill>
              <a:schemeClr val="bg1"/>
            </a:solidFill>
            <a:round/>
            <a:headEnd/>
            <a:tailEnd/>
          </a:ln>
        </p:spPr>
        <p:txBody>
          <a:bodyPr wrap="none" anchor="ctr"/>
          <a:lstStyle/>
          <a:p>
            <a:endParaRPr lang="en-GB" dirty="0">
              <a:solidFill>
                <a:schemeClr val="bg1"/>
              </a:solidFill>
            </a:endParaRPr>
          </a:p>
        </p:txBody>
      </p:sp>
      <p:sp>
        <p:nvSpPr>
          <p:cNvPr id="102" name="Line 92"/>
          <p:cNvSpPr>
            <a:spLocks noChangeShapeType="1"/>
          </p:cNvSpPr>
          <p:nvPr/>
        </p:nvSpPr>
        <p:spPr bwMode="auto">
          <a:xfrm>
            <a:off x="2835216" y="3589076"/>
            <a:ext cx="4185496" cy="0"/>
          </a:xfrm>
          <a:prstGeom prst="line">
            <a:avLst/>
          </a:prstGeom>
          <a:solidFill>
            <a:schemeClr val="accent1">
              <a:lumMod val="90000"/>
            </a:schemeClr>
          </a:solidFill>
          <a:ln w="9525">
            <a:solidFill>
              <a:schemeClr val="bg1"/>
            </a:solidFill>
            <a:round/>
            <a:headEnd/>
            <a:tailEnd/>
          </a:ln>
        </p:spPr>
        <p:txBody>
          <a:bodyPr wrap="none" anchor="ctr"/>
          <a:lstStyle/>
          <a:p>
            <a:endParaRPr lang="en-GB" dirty="0">
              <a:solidFill>
                <a:schemeClr val="bg1"/>
              </a:solidFill>
            </a:endParaRPr>
          </a:p>
        </p:txBody>
      </p:sp>
      <p:sp>
        <p:nvSpPr>
          <p:cNvPr id="103" name="Text Box 55"/>
          <p:cNvSpPr txBox="1">
            <a:spLocks noChangeArrowheads="1"/>
          </p:cNvSpPr>
          <p:nvPr/>
        </p:nvSpPr>
        <p:spPr bwMode="auto">
          <a:xfrm>
            <a:off x="2855345" y="3351872"/>
            <a:ext cx="4173976" cy="215444"/>
          </a:xfrm>
          <a:prstGeom prst="rect">
            <a:avLst/>
          </a:prstGeom>
          <a:noFill/>
          <a:ln w="9525">
            <a:noFill/>
            <a:miter lim="800000"/>
            <a:headEnd/>
            <a:tailEnd/>
          </a:ln>
        </p:spPr>
        <p:txBody>
          <a:bodyPr wrap="square" tIns="0" bIns="0">
            <a:spAutoFit/>
          </a:bodyPr>
          <a:lstStyle/>
          <a:p>
            <a:pPr algn="ctr">
              <a:spcBef>
                <a:spcPct val="50000"/>
              </a:spcBef>
            </a:pPr>
            <a:r>
              <a:rPr lang="en-US" b="1" dirty="0">
                <a:solidFill>
                  <a:schemeClr val="bg1"/>
                </a:solidFill>
                <a:latin typeface="Arial" charset="0"/>
              </a:rPr>
              <a:t>COUNTERPARTY / CREDIT RISK (&amp; FUNDING)</a:t>
            </a:r>
          </a:p>
        </p:txBody>
      </p:sp>
      <p:sp>
        <p:nvSpPr>
          <p:cNvPr id="104" name="Text Box 55"/>
          <p:cNvSpPr txBox="1">
            <a:spLocks noChangeArrowheads="1"/>
          </p:cNvSpPr>
          <p:nvPr/>
        </p:nvSpPr>
        <p:spPr bwMode="auto">
          <a:xfrm>
            <a:off x="2846734" y="3667319"/>
            <a:ext cx="3954116" cy="184666"/>
          </a:xfrm>
          <a:prstGeom prst="rect">
            <a:avLst/>
          </a:prstGeom>
          <a:noFill/>
          <a:ln w="9525">
            <a:noFill/>
            <a:miter lim="800000"/>
            <a:headEnd/>
            <a:tailEnd/>
          </a:ln>
        </p:spPr>
        <p:txBody>
          <a:bodyPr wrap="square" tIns="0" bIns="0">
            <a:spAutoFit/>
          </a:bodyPr>
          <a:lstStyle/>
          <a:p>
            <a:pPr algn="ctr">
              <a:spcBef>
                <a:spcPct val="50000"/>
              </a:spcBef>
            </a:pPr>
            <a:r>
              <a:rPr lang="en-US" sz="1200" b="1" dirty="0">
                <a:solidFill>
                  <a:schemeClr val="bg1"/>
                </a:solidFill>
                <a:latin typeface="Arial" charset="0"/>
              </a:rPr>
              <a:t>AAA	EXAMPLE	LIBOR FLAT         	-</a:t>
            </a:r>
          </a:p>
        </p:txBody>
      </p:sp>
      <p:sp>
        <p:nvSpPr>
          <p:cNvPr id="105" name="Text Box 55"/>
          <p:cNvSpPr txBox="1">
            <a:spLocks noChangeArrowheads="1"/>
          </p:cNvSpPr>
          <p:nvPr/>
        </p:nvSpPr>
        <p:spPr bwMode="auto">
          <a:xfrm>
            <a:off x="2835216" y="3956298"/>
            <a:ext cx="4185495" cy="184666"/>
          </a:xfrm>
          <a:prstGeom prst="rect">
            <a:avLst/>
          </a:prstGeom>
          <a:noFill/>
          <a:ln w="9525">
            <a:noFill/>
            <a:miter lim="800000"/>
            <a:headEnd/>
            <a:tailEnd/>
          </a:ln>
        </p:spPr>
        <p:txBody>
          <a:bodyPr wrap="square" tIns="0" bIns="0">
            <a:spAutoFit/>
          </a:bodyPr>
          <a:lstStyle/>
          <a:p>
            <a:pPr algn="ctr">
              <a:spcBef>
                <a:spcPct val="50000"/>
              </a:spcBef>
            </a:pPr>
            <a:r>
              <a:rPr lang="en-US" sz="1200" b="1" dirty="0">
                <a:solidFill>
                  <a:schemeClr val="bg1"/>
                </a:solidFill>
                <a:latin typeface="Arial" charset="0"/>
              </a:rPr>
              <a:t>AA	HSBC	LIBOR + 50bp’s	- 3%</a:t>
            </a:r>
          </a:p>
        </p:txBody>
      </p:sp>
      <p:sp>
        <p:nvSpPr>
          <p:cNvPr id="106" name="Text Box 55"/>
          <p:cNvSpPr txBox="1">
            <a:spLocks noChangeArrowheads="1"/>
          </p:cNvSpPr>
          <p:nvPr/>
        </p:nvSpPr>
        <p:spPr bwMode="auto">
          <a:xfrm>
            <a:off x="2855345" y="4309404"/>
            <a:ext cx="4165366" cy="184666"/>
          </a:xfrm>
          <a:prstGeom prst="rect">
            <a:avLst/>
          </a:prstGeom>
          <a:noFill/>
          <a:ln w="9525">
            <a:noFill/>
            <a:miter lim="800000"/>
            <a:headEnd/>
            <a:tailEnd/>
          </a:ln>
        </p:spPr>
        <p:txBody>
          <a:bodyPr wrap="square" tIns="0" bIns="0">
            <a:spAutoFit/>
          </a:bodyPr>
          <a:lstStyle/>
          <a:p>
            <a:pPr algn="ctr">
              <a:spcBef>
                <a:spcPct val="50000"/>
              </a:spcBef>
            </a:pPr>
            <a:r>
              <a:rPr lang="en-US" sz="1200" b="1" dirty="0">
                <a:solidFill>
                  <a:schemeClr val="bg1"/>
                </a:solidFill>
                <a:latin typeface="Arial" charset="0"/>
              </a:rPr>
              <a:t>A-	Barclays	LIBOR + 150bp’s	- 9%</a:t>
            </a:r>
          </a:p>
        </p:txBody>
      </p:sp>
      <p:sp>
        <p:nvSpPr>
          <p:cNvPr id="107" name="Text Box 55"/>
          <p:cNvSpPr txBox="1">
            <a:spLocks noChangeArrowheads="1"/>
          </p:cNvSpPr>
          <p:nvPr/>
        </p:nvSpPr>
        <p:spPr bwMode="auto">
          <a:xfrm>
            <a:off x="2846735" y="4641925"/>
            <a:ext cx="4290964" cy="184666"/>
          </a:xfrm>
          <a:prstGeom prst="rect">
            <a:avLst/>
          </a:prstGeom>
          <a:noFill/>
          <a:ln w="9525">
            <a:noFill/>
            <a:miter lim="800000"/>
            <a:headEnd/>
            <a:tailEnd/>
          </a:ln>
        </p:spPr>
        <p:txBody>
          <a:bodyPr wrap="square" tIns="0" bIns="0">
            <a:spAutoFit/>
          </a:bodyPr>
          <a:lstStyle/>
          <a:p>
            <a:pPr algn="ctr">
              <a:spcBef>
                <a:spcPct val="50000"/>
              </a:spcBef>
            </a:pPr>
            <a:r>
              <a:rPr lang="en-US" sz="1200" b="1" dirty="0">
                <a:solidFill>
                  <a:schemeClr val="bg1"/>
                </a:solidFill>
                <a:latin typeface="Arial" charset="0"/>
              </a:rPr>
              <a:t>BBB+	Deutsche	LIBOR  + 250bp‘s	- 15%</a:t>
            </a:r>
          </a:p>
        </p:txBody>
      </p:sp>
      <p:sp>
        <p:nvSpPr>
          <p:cNvPr id="108" name="Text Box 55"/>
          <p:cNvSpPr txBox="1">
            <a:spLocks noChangeArrowheads="1"/>
          </p:cNvSpPr>
          <p:nvPr/>
        </p:nvSpPr>
        <p:spPr bwMode="auto">
          <a:xfrm>
            <a:off x="2835217" y="4920417"/>
            <a:ext cx="4185494" cy="184666"/>
          </a:xfrm>
          <a:prstGeom prst="rect">
            <a:avLst/>
          </a:prstGeom>
          <a:noFill/>
          <a:ln w="9525">
            <a:noFill/>
            <a:miter lim="800000"/>
            <a:headEnd/>
            <a:tailEnd/>
          </a:ln>
        </p:spPr>
        <p:txBody>
          <a:bodyPr wrap="square" tIns="0" bIns="0">
            <a:spAutoFit/>
          </a:bodyPr>
          <a:lstStyle/>
          <a:p>
            <a:pPr algn="ctr">
              <a:spcBef>
                <a:spcPct val="50000"/>
              </a:spcBef>
            </a:pPr>
            <a:r>
              <a:rPr lang="en-US" sz="1200" b="1" dirty="0">
                <a:solidFill>
                  <a:schemeClr val="bg1"/>
                </a:solidFill>
                <a:latin typeface="Arial" charset="0"/>
              </a:rPr>
              <a:t>BBB	Investec	LIBOR + ?	                         ?</a:t>
            </a:r>
          </a:p>
        </p:txBody>
      </p:sp>
      <p:sp>
        <p:nvSpPr>
          <p:cNvPr id="109" name="Text Box 49"/>
          <p:cNvSpPr txBox="1">
            <a:spLocks noChangeArrowheads="1"/>
          </p:cNvSpPr>
          <p:nvPr/>
        </p:nvSpPr>
        <p:spPr bwMode="auto">
          <a:xfrm>
            <a:off x="2835217" y="5277332"/>
            <a:ext cx="4185494" cy="1146373"/>
          </a:xfrm>
          <a:prstGeom prst="rect">
            <a:avLst/>
          </a:prstGeom>
          <a:solidFill>
            <a:schemeClr val="accent1"/>
          </a:solidFill>
          <a:ln w="9525">
            <a:solidFill>
              <a:schemeClr val="bg1"/>
            </a:solidFill>
            <a:miter lim="800000"/>
            <a:headEnd/>
            <a:tailEnd/>
          </a:ln>
        </p:spPr>
        <p:txBody>
          <a:bodyPr lIns="90000" tIns="90000" rIns="90000" bIns="0"/>
          <a:lstStyle/>
          <a:p>
            <a:pPr marL="457200" indent="-457200" algn="ctr">
              <a:lnSpc>
                <a:spcPts val="1500"/>
              </a:lnSpc>
            </a:pPr>
            <a:endParaRPr lang="en-US" sz="1400" b="1" dirty="0">
              <a:solidFill>
                <a:schemeClr val="accent1">
                  <a:lumMod val="90000"/>
                </a:schemeClr>
              </a:solidFill>
              <a:latin typeface="Arial" charset="0"/>
            </a:endParaRPr>
          </a:p>
        </p:txBody>
      </p:sp>
      <p:sp>
        <p:nvSpPr>
          <p:cNvPr id="110" name="Line 92"/>
          <p:cNvSpPr>
            <a:spLocks noChangeShapeType="1"/>
          </p:cNvSpPr>
          <p:nvPr/>
        </p:nvSpPr>
        <p:spPr bwMode="auto">
          <a:xfrm>
            <a:off x="2835215" y="5614503"/>
            <a:ext cx="4185496" cy="0"/>
          </a:xfrm>
          <a:prstGeom prst="line">
            <a:avLst/>
          </a:prstGeom>
          <a:solidFill>
            <a:schemeClr val="accent1">
              <a:lumMod val="90000"/>
            </a:schemeClr>
          </a:solidFill>
          <a:ln w="9525">
            <a:solidFill>
              <a:schemeClr val="bg1"/>
            </a:solidFill>
            <a:round/>
            <a:headEnd/>
            <a:tailEnd/>
          </a:ln>
        </p:spPr>
        <p:txBody>
          <a:bodyPr wrap="none" anchor="ctr"/>
          <a:lstStyle/>
          <a:p>
            <a:endParaRPr lang="en-GB" dirty="0">
              <a:solidFill>
                <a:schemeClr val="bg1"/>
              </a:solidFill>
            </a:endParaRPr>
          </a:p>
        </p:txBody>
      </p:sp>
      <p:sp>
        <p:nvSpPr>
          <p:cNvPr id="111" name="Line 92"/>
          <p:cNvSpPr>
            <a:spLocks noChangeShapeType="1"/>
          </p:cNvSpPr>
          <p:nvPr/>
        </p:nvSpPr>
        <p:spPr bwMode="auto">
          <a:xfrm>
            <a:off x="2835215" y="5891660"/>
            <a:ext cx="4185496" cy="0"/>
          </a:xfrm>
          <a:prstGeom prst="line">
            <a:avLst/>
          </a:prstGeom>
          <a:solidFill>
            <a:schemeClr val="accent1">
              <a:lumMod val="90000"/>
            </a:schemeClr>
          </a:solidFill>
          <a:ln w="9525">
            <a:solidFill>
              <a:schemeClr val="bg1"/>
            </a:solidFill>
            <a:round/>
            <a:headEnd/>
            <a:tailEnd/>
          </a:ln>
        </p:spPr>
        <p:txBody>
          <a:bodyPr wrap="none" anchor="ctr"/>
          <a:lstStyle/>
          <a:p>
            <a:endParaRPr lang="en-GB" dirty="0">
              <a:solidFill>
                <a:schemeClr val="bg1"/>
              </a:solidFill>
            </a:endParaRPr>
          </a:p>
        </p:txBody>
      </p:sp>
      <p:sp>
        <p:nvSpPr>
          <p:cNvPr id="112" name="Line 92"/>
          <p:cNvSpPr>
            <a:spLocks noChangeShapeType="1"/>
          </p:cNvSpPr>
          <p:nvPr/>
        </p:nvSpPr>
        <p:spPr bwMode="auto">
          <a:xfrm>
            <a:off x="2835215" y="6166205"/>
            <a:ext cx="4185496" cy="0"/>
          </a:xfrm>
          <a:prstGeom prst="line">
            <a:avLst/>
          </a:prstGeom>
          <a:solidFill>
            <a:schemeClr val="accent1">
              <a:lumMod val="90000"/>
            </a:schemeClr>
          </a:solidFill>
          <a:ln w="9525">
            <a:solidFill>
              <a:schemeClr val="bg1"/>
            </a:solidFill>
            <a:round/>
            <a:headEnd/>
            <a:tailEnd/>
          </a:ln>
        </p:spPr>
        <p:txBody>
          <a:bodyPr wrap="none" anchor="ctr"/>
          <a:lstStyle/>
          <a:p>
            <a:endParaRPr lang="en-GB" dirty="0">
              <a:solidFill>
                <a:schemeClr val="bg1"/>
              </a:solidFill>
            </a:endParaRPr>
          </a:p>
        </p:txBody>
      </p:sp>
      <p:sp>
        <p:nvSpPr>
          <p:cNvPr id="113" name="Text Box 55"/>
          <p:cNvSpPr txBox="1">
            <a:spLocks noChangeArrowheads="1"/>
          </p:cNvSpPr>
          <p:nvPr/>
        </p:nvSpPr>
        <p:spPr bwMode="auto">
          <a:xfrm>
            <a:off x="2840418" y="5357094"/>
            <a:ext cx="4185494" cy="215444"/>
          </a:xfrm>
          <a:prstGeom prst="rect">
            <a:avLst/>
          </a:prstGeom>
          <a:noFill/>
          <a:ln w="9525">
            <a:noFill/>
            <a:miter lim="800000"/>
            <a:headEnd/>
            <a:tailEnd/>
          </a:ln>
        </p:spPr>
        <p:txBody>
          <a:bodyPr wrap="square" tIns="0" bIns="0">
            <a:spAutoFit/>
          </a:bodyPr>
          <a:lstStyle/>
          <a:p>
            <a:pPr algn="ctr">
              <a:spcBef>
                <a:spcPct val="50000"/>
              </a:spcBef>
            </a:pPr>
            <a:r>
              <a:rPr lang="en-US" b="1" dirty="0">
                <a:latin typeface="Arial" charset="0"/>
              </a:rPr>
              <a:t>IMPLICIT CHARGES BUILT IN (3%)</a:t>
            </a:r>
          </a:p>
        </p:txBody>
      </p:sp>
      <p:sp>
        <p:nvSpPr>
          <p:cNvPr id="114" name="Text Box 55"/>
          <p:cNvSpPr txBox="1">
            <a:spLocks noChangeArrowheads="1"/>
          </p:cNvSpPr>
          <p:nvPr/>
        </p:nvSpPr>
        <p:spPr bwMode="auto">
          <a:xfrm>
            <a:off x="2837010" y="5665853"/>
            <a:ext cx="4185494" cy="184666"/>
          </a:xfrm>
          <a:prstGeom prst="rect">
            <a:avLst/>
          </a:prstGeom>
          <a:noFill/>
          <a:ln w="9525">
            <a:noFill/>
            <a:miter lim="800000"/>
            <a:headEnd/>
            <a:tailEnd/>
          </a:ln>
        </p:spPr>
        <p:txBody>
          <a:bodyPr wrap="square" tIns="0" bIns="0">
            <a:spAutoFit/>
          </a:bodyPr>
          <a:lstStyle/>
          <a:p>
            <a:pPr algn="ctr">
              <a:spcBef>
                <a:spcPct val="50000"/>
              </a:spcBef>
            </a:pPr>
            <a:r>
              <a:rPr lang="en-US" sz="1200" b="1" dirty="0">
                <a:latin typeface="Arial" charset="0"/>
              </a:rPr>
              <a:t>Establishment Costs</a:t>
            </a:r>
          </a:p>
        </p:txBody>
      </p:sp>
      <p:sp>
        <p:nvSpPr>
          <p:cNvPr id="115" name="Text Box 55"/>
          <p:cNvSpPr txBox="1">
            <a:spLocks noChangeArrowheads="1"/>
          </p:cNvSpPr>
          <p:nvPr/>
        </p:nvSpPr>
        <p:spPr bwMode="auto">
          <a:xfrm>
            <a:off x="2846735" y="5941869"/>
            <a:ext cx="4185494" cy="184666"/>
          </a:xfrm>
          <a:prstGeom prst="rect">
            <a:avLst/>
          </a:prstGeom>
          <a:noFill/>
          <a:ln w="9525">
            <a:noFill/>
            <a:miter lim="800000"/>
            <a:headEnd/>
            <a:tailEnd/>
          </a:ln>
        </p:spPr>
        <p:txBody>
          <a:bodyPr wrap="square" tIns="0" bIns="0">
            <a:spAutoFit/>
          </a:bodyPr>
          <a:lstStyle/>
          <a:p>
            <a:pPr algn="ctr">
              <a:spcBef>
                <a:spcPct val="50000"/>
              </a:spcBef>
            </a:pPr>
            <a:r>
              <a:rPr lang="en-US" sz="1200" b="1" dirty="0">
                <a:latin typeface="Arial" charset="0"/>
              </a:rPr>
              <a:t>Administration + Custody Costs</a:t>
            </a:r>
          </a:p>
        </p:txBody>
      </p:sp>
      <p:sp>
        <p:nvSpPr>
          <p:cNvPr id="116" name="Text Box 55"/>
          <p:cNvSpPr txBox="1">
            <a:spLocks noChangeArrowheads="1"/>
          </p:cNvSpPr>
          <p:nvPr/>
        </p:nvSpPr>
        <p:spPr bwMode="auto">
          <a:xfrm>
            <a:off x="2846735" y="6210835"/>
            <a:ext cx="4185494" cy="184666"/>
          </a:xfrm>
          <a:prstGeom prst="rect">
            <a:avLst/>
          </a:prstGeom>
          <a:noFill/>
          <a:ln w="9525">
            <a:noFill/>
            <a:miter lim="800000"/>
            <a:headEnd/>
            <a:tailEnd/>
          </a:ln>
        </p:spPr>
        <p:txBody>
          <a:bodyPr wrap="square" tIns="0" bIns="0">
            <a:spAutoFit/>
          </a:bodyPr>
          <a:lstStyle/>
          <a:p>
            <a:pPr algn="ctr">
              <a:spcBef>
                <a:spcPct val="50000"/>
              </a:spcBef>
            </a:pPr>
            <a:r>
              <a:rPr lang="en-US" sz="1200" b="1" dirty="0">
                <a:latin typeface="Arial" charset="0"/>
              </a:rPr>
              <a:t>Plan Manager Profit</a:t>
            </a:r>
          </a:p>
        </p:txBody>
      </p:sp>
      <p:sp>
        <p:nvSpPr>
          <p:cNvPr id="73" name="Text Box 40"/>
          <p:cNvSpPr txBox="1">
            <a:spLocks noChangeArrowheads="1"/>
          </p:cNvSpPr>
          <p:nvPr/>
        </p:nvSpPr>
        <p:spPr bwMode="auto">
          <a:xfrm>
            <a:off x="1584974" y="2530930"/>
            <a:ext cx="6726269" cy="409098"/>
          </a:xfrm>
          <a:prstGeom prst="rect">
            <a:avLst/>
          </a:prstGeom>
          <a:solidFill>
            <a:schemeClr val="bg1">
              <a:lumMod val="50000"/>
            </a:schemeClr>
          </a:solidFill>
          <a:ln w="9525">
            <a:solidFill>
              <a:schemeClr val="tx1"/>
            </a:solidFill>
            <a:miter lim="800000"/>
            <a:headEnd/>
            <a:tailEnd/>
          </a:ln>
        </p:spPr>
        <p:txBody>
          <a:bodyPr lIns="90000" tIns="0" rIns="90000" bIns="0" anchor="ctr" anchorCtr="1"/>
          <a:lstStyle>
            <a:defPPr>
              <a:defRPr lang="en-US"/>
            </a:defPPr>
            <a:lvl1pPr algn="ctr">
              <a:lnSpc>
                <a:spcPts val="1500"/>
              </a:lnSpc>
              <a:defRPr b="1">
                <a:solidFill>
                  <a:schemeClr val="bg1"/>
                </a:solidFill>
              </a:defRPr>
            </a:lvl1pPr>
          </a:lstStyle>
          <a:p>
            <a:r>
              <a:rPr lang="en-US" sz="900" dirty="0"/>
              <a:t>THE COUNTERPARTY IS LEGALLY OBLIGATED, BY CONTRACT, TO DELIVER THE RETURNS OF THE PRODUCT: </a:t>
            </a:r>
          </a:p>
          <a:p>
            <a:r>
              <a:rPr lang="en-US" sz="900" dirty="0"/>
              <a:t>BUT WHAT MIGHT THE BANK DO TO ARRANGE THE PRODUCT (AND HEDGE THEIR POSITION), BEHIND THE SCENES</a:t>
            </a:r>
          </a:p>
        </p:txBody>
      </p:sp>
      <p:sp>
        <p:nvSpPr>
          <p:cNvPr id="77" name="Text Box 50"/>
          <p:cNvSpPr txBox="1">
            <a:spLocks noChangeArrowheads="1"/>
          </p:cNvSpPr>
          <p:nvPr/>
        </p:nvSpPr>
        <p:spPr bwMode="auto">
          <a:xfrm>
            <a:off x="8527308" y="1587977"/>
            <a:ext cx="1103346" cy="1708160"/>
          </a:xfrm>
          <a:prstGeom prst="rect">
            <a:avLst/>
          </a:prstGeom>
          <a:solidFill>
            <a:schemeClr val="bg1"/>
          </a:solidFill>
          <a:ln w="9525">
            <a:solidFill>
              <a:schemeClr val="bg1"/>
            </a:solidFill>
            <a:miter lim="800000"/>
            <a:headEnd/>
            <a:tailEnd/>
          </a:ln>
        </p:spPr>
        <p:txBody>
          <a:bodyPr wrap="square" lIns="0" rIns="0">
            <a:spAutoFit/>
          </a:bodyPr>
          <a:lstStyle/>
          <a:p>
            <a:pPr algn="ctr">
              <a:spcBef>
                <a:spcPct val="50000"/>
              </a:spcBef>
            </a:pPr>
            <a:r>
              <a:rPr lang="en-US" sz="700" b="1" dirty="0"/>
              <a:t>SECONDLY, THE EQUITY DERIVATIVES TEAM OF THE BANK MAY USE ABOUT 7% OF THE FUNDS AND ARRANGE TO BUY CALL OPTIONS, (WHILE ALSO SELLING PUT OPTIONS, IN ORDER TO FUND ADDITIONAL CALL OPTIONS), IN ORDER TO HEDGE THE FIXED OR POTENTIAL GROWTH OR INCOME RETURNS OF THE PRODUCT</a:t>
            </a:r>
          </a:p>
        </p:txBody>
      </p:sp>
      <p:sp>
        <p:nvSpPr>
          <p:cNvPr id="75" name="Text Box 10"/>
          <p:cNvSpPr txBox="1">
            <a:spLocks noChangeArrowheads="1"/>
          </p:cNvSpPr>
          <p:nvPr/>
        </p:nvSpPr>
        <p:spPr bwMode="auto">
          <a:xfrm>
            <a:off x="471994" y="6557897"/>
            <a:ext cx="8786305" cy="246221"/>
          </a:xfrm>
          <a:prstGeom prst="rect">
            <a:avLst/>
          </a:prstGeom>
          <a:noFill/>
          <a:ln w="9525">
            <a:noFill/>
            <a:miter lim="800000"/>
            <a:headEnd/>
            <a:tailEnd/>
          </a:ln>
        </p:spPr>
        <p:txBody>
          <a:bodyPr wrap="square" lIns="0" tIns="0" rIns="0" bIns="0">
            <a:spAutoFit/>
          </a:bodyPr>
          <a:lstStyle/>
          <a:p>
            <a:pPr>
              <a:spcBef>
                <a:spcPct val="50000"/>
              </a:spcBef>
            </a:pPr>
            <a:r>
              <a:rPr lang="en-GB" sz="800" dirty="0">
                <a:solidFill>
                  <a:schemeClr val="accent1">
                    <a:lumMod val="50000"/>
                  </a:schemeClr>
                </a:solidFill>
              </a:rPr>
              <a:t>[</a:t>
            </a:r>
            <a:r>
              <a:rPr lang="en-GB" sz="800" dirty="0"/>
              <a:t>PLEASE NOTE: This page can be viewed as a slide show, for best presentation effect. It should be understood that this is a simplified version of the basic principles of what a bank may do when arranging / hedging a structured product. Different products may involve differing processes. The pricing used, including funding levels, is for indicative / illustrative example purposes only.]</a:t>
            </a:r>
            <a:endParaRPr lang="en-US" dirty="0"/>
          </a:p>
        </p:txBody>
      </p:sp>
      <p:sp>
        <p:nvSpPr>
          <p:cNvPr id="79" name="Rectangle 78"/>
          <p:cNvSpPr/>
          <p:nvPr/>
        </p:nvSpPr>
        <p:spPr>
          <a:xfrm>
            <a:off x="384843" y="923776"/>
            <a:ext cx="2004674" cy="523220"/>
          </a:xfrm>
          <a:prstGeom prst="rect">
            <a:avLst/>
          </a:prstGeom>
        </p:spPr>
        <p:txBody>
          <a:bodyPr wrap="square">
            <a:spAutoFit/>
          </a:bodyPr>
          <a:lstStyle/>
          <a:p>
            <a:r>
              <a:rPr lang="en-GB" b="1" dirty="0">
                <a:solidFill>
                  <a:schemeClr val="accent4"/>
                </a:solidFill>
              </a:rPr>
              <a:t>View as a slide show</a:t>
            </a:r>
          </a:p>
          <a:p>
            <a:r>
              <a:rPr lang="en-GB" b="1" dirty="0">
                <a:solidFill>
                  <a:schemeClr val="accent4"/>
                </a:solidFill>
              </a:rPr>
              <a:t>for best presentation</a:t>
            </a:r>
          </a:p>
        </p:txBody>
      </p:sp>
    </p:spTree>
    <p:extLst>
      <p:ext uri="{BB962C8B-B14F-4D97-AF65-F5344CB8AC3E}">
        <p14:creationId xmlns:p14="http://schemas.microsoft.com/office/powerpoint/2010/main" val="184539052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749"/>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749"/>
                                          </p:stCondLst>
                                        </p:cTn>
                                        <p:tgtEl>
                                          <p:spTgt spid="7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749"/>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749"/>
                                          </p:stCondLst>
                                        </p:cTn>
                                        <p:tgtEl>
                                          <p:spTgt spid="7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749"/>
                                          </p:stCondLst>
                                        </p:cTn>
                                        <p:tgtEl>
                                          <p:spTgt spid="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749"/>
                                          </p:stCondLst>
                                        </p:cTn>
                                        <p:tgtEl>
                                          <p:spTgt spid="7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749"/>
                                          </p:stCondLst>
                                        </p:cTn>
                                        <p:tgtEl>
                                          <p:spTgt spid="8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749"/>
                                          </p:stCondLst>
                                        </p:cTn>
                                        <p:tgtEl>
                                          <p:spTgt spid="9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749"/>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749"/>
                                          </p:stCondLst>
                                        </p:cTn>
                                        <p:tgtEl>
                                          <p:spTgt spid="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749"/>
                                          </p:stCondLst>
                                        </p:cTn>
                                        <p:tgtEl>
                                          <p:spTgt spid="2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749"/>
                                          </p:stCondLst>
                                        </p:cTn>
                                        <p:tgtEl>
                                          <p:spTgt spid="2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749"/>
                                          </p:stCondLst>
                                        </p:cTn>
                                        <p:tgtEl>
                                          <p:spTgt spid="88"/>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749"/>
                                          </p:stCondLst>
                                        </p:cTn>
                                        <p:tgtEl>
                                          <p:spTgt spid="103"/>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749"/>
                                          </p:stCondLst>
                                        </p:cTn>
                                        <p:tgtEl>
                                          <p:spTgt spid="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749"/>
                                          </p:stCondLst>
                                        </p:cTn>
                                        <p:tgtEl>
                                          <p:spTgt spid="104"/>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1249"/>
                                          </p:stCondLst>
                                        </p:cTn>
                                        <p:tgtEl>
                                          <p:spTgt spid="105"/>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749"/>
                                          </p:stCondLst>
                                        </p:cTn>
                                        <p:tgtEl>
                                          <p:spTgt spid="106"/>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749"/>
                                          </p:stCondLst>
                                        </p:cTn>
                                        <p:tgtEl>
                                          <p:spTgt spid="107"/>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749"/>
                                          </p:stCondLst>
                                        </p:cTn>
                                        <p:tgtEl>
                                          <p:spTgt spid="108"/>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749"/>
                                          </p:stCondLst>
                                        </p:cTn>
                                        <p:tgtEl>
                                          <p:spTgt spid="23"/>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749"/>
                                          </p:stCondLst>
                                        </p:cTn>
                                        <p:tgtEl>
                                          <p:spTgt spid="94"/>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749"/>
                                          </p:stCondLst>
                                        </p:cTn>
                                        <p:tgtEl>
                                          <p:spTgt spid="39"/>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749"/>
                                          </p:stCondLst>
                                        </p:cTn>
                                        <p:tgtEl>
                                          <p:spTgt spid="77"/>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749"/>
                                          </p:stCondLst>
                                        </p:cTn>
                                        <p:tgtEl>
                                          <p:spTgt spid="9"/>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749"/>
                                          </p:stCondLst>
                                        </p:cTn>
                                        <p:tgtEl>
                                          <p:spTgt spid="78"/>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749"/>
                                          </p:stCondLst>
                                        </p:cTn>
                                        <p:tgtEl>
                                          <p:spTgt spid="80"/>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749"/>
                                          </p:stCondLst>
                                        </p:cTn>
                                        <p:tgtEl>
                                          <p:spTgt spid="109"/>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749"/>
                                          </p:stCondLst>
                                        </p:cTn>
                                        <p:tgtEl>
                                          <p:spTgt spid="113"/>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749"/>
                                          </p:stCondLst>
                                        </p:cTn>
                                        <p:tgtEl>
                                          <p:spTgt spid="114"/>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749"/>
                                          </p:stCondLst>
                                        </p:cTn>
                                        <p:tgtEl>
                                          <p:spTgt spid="115"/>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749"/>
                                          </p:stCondLst>
                                        </p:cTn>
                                        <p:tgtEl>
                                          <p:spTgt spid="1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0" grpId="0" animBg="1"/>
      <p:bldP spid="13" grpId="0" animBg="1"/>
      <p:bldP spid="20" grpId="0" animBg="1"/>
      <p:bldP spid="22" grpId="0"/>
      <p:bldP spid="23" grpId="0" animBg="1"/>
      <p:bldP spid="39" grpId="0" animBg="1"/>
      <p:bldP spid="74" grpId="0" animBg="1"/>
      <p:bldP spid="76" grpId="0" animBg="1"/>
      <p:bldP spid="2" grpId="0" animBg="1"/>
      <p:bldP spid="5" grpId="0" animBg="1"/>
      <p:bldP spid="9" grpId="0" animBg="1"/>
      <p:bldP spid="78" grpId="0" animBg="1"/>
      <p:bldP spid="80" grpId="0" animBg="1"/>
      <p:bldP spid="86" grpId="0" animBg="1"/>
      <p:bldP spid="92" grpId="0" animBg="1"/>
      <p:bldP spid="94" grpId="0" animBg="1"/>
      <p:bldP spid="88" grpId="0" animBg="1"/>
      <p:bldP spid="103" grpId="0"/>
      <p:bldP spid="104" grpId="0"/>
      <p:bldP spid="105" grpId="0"/>
      <p:bldP spid="106" grpId="0"/>
      <p:bldP spid="107" grpId="0"/>
      <p:bldP spid="108" grpId="0"/>
      <p:bldP spid="109" grpId="0" animBg="1"/>
      <p:bldP spid="113" grpId="0"/>
      <p:bldP spid="114" grpId="0"/>
      <p:bldP spid="115" grpId="0"/>
      <p:bldP spid="116" grpId="0"/>
      <p:bldP spid="73" grpId="0" animBg="1"/>
      <p:bldP spid="7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r>
              <a:rPr lang="en-US" dirty="0"/>
              <a:t>18</a:t>
            </a:r>
          </a:p>
        </p:txBody>
      </p:sp>
      <p:sp>
        <p:nvSpPr>
          <p:cNvPr id="5" name="TextBox 2"/>
          <p:cNvSpPr txBox="1">
            <a:spLocks noChangeArrowheads="1"/>
          </p:cNvSpPr>
          <p:nvPr/>
        </p:nvSpPr>
        <p:spPr bwMode="auto">
          <a:xfrm>
            <a:off x="298640" y="484843"/>
            <a:ext cx="6722361"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Different types of put options and protection ‘barriers’ …</a:t>
            </a:r>
          </a:p>
        </p:txBody>
      </p:sp>
      <p:sp>
        <p:nvSpPr>
          <p:cNvPr id="7" name="Text Box 24"/>
          <p:cNvSpPr txBox="1">
            <a:spLocks noChangeArrowheads="1"/>
          </p:cNvSpPr>
          <p:nvPr/>
        </p:nvSpPr>
        <p:spPr bwMode="auto">
          <a:xfrm>
            <a:off x="474375" y="2516032"/>
            <a:ext cx="8901018" cy="307777"/>
          </a:xfrm>
          <a:prstGeom prst="rect">
            <a:avLst/>
          </a:prstGeom>
          <a:solidFill>
            <a:schemeClr val="tx1"/>
          </a:solidFill>
          <a:ln w="9525">
            <a:noFill/>
            <a:miter lim="800000"/>
            <a:headEnd/>
            <a:tailEnd/>
          </a:ln>
        </p:spPr>
        <p:txBody>
          <a:bodyPr wrap="square">
            <a:spAutoFit/>
          </a:bodyPr>
          <a:lstStyle/>
          <a:p>
            <a:pPr algn="ctr">
              <a:spcBef>
                <a:spcPct val="50000"/>
              </a:spcBef>
            </a:pPr>
            <a:r>
              <a:rPr lang="en-US" b="1" dirty="0">
                <a:solidFill>
                  <a:schemeClr val="bg1"/>
                </a:solidFill>
                <a:latin typeface="Arial" charset="0"/>
              </a:rPr>
              <a:t>TYPES OF PUT OPTION / PROTECTION BARRIER</a:t>
            </a:r>
          </a:p>
        </p:txBody>
      </p:sp>
      <p:sp>
        <p:nvSpPr>
          <p:cNvPr id="12" name="Text Box 25"/>
          <p:cNvSpPr txBox="1">
            <a:spLocks noChangeArrowheads="1"/>
          </p:cNvSpPr>
          <p:nvPr/>
        </p:nvSpPr>
        <p:spPr bwMode="auto">
          <a:xfrm>
            <a:off x="477306" y="3186993"/>
            <a:ext cx="2743200" cy="2601486"/>
          </a:xfrm>
          <a:prstGeom prst="rect">
            <a:avLst/>
          </a:prstGeom>
          <a:solidFill>
            <a:schemeClr val="tx2">
              <a:lumMod val="60000"/>
              <a:lumOff val="40000"/>
            </a:schemeClr>
          </a:solidFill>
          <a:ln w="9525">
            <a:solidFill>
              <a:schemeClr val="tx1"/>
            </a:solidFill>
            <a:miter lim="800000"/>
            <a:headEnd/>
            <a:tailEnd/>
          </a:ln>
        </p:spPr>
        <p:txBody>
          <a:bodyPr/>
          <a:lstStyle/>
          <a:p>
            <a:pPr>
              <a:spcBef>
                <a:spcPct val="50000"/>
              </a:spcBef>
            </a:pPr>
            <a:endParaRPr lang="en-GB" sz="1200" dirty="0"/>
          </a:p>
        </p:txBody>
      </p:sp>
      <p:sp>
        <p:nvSpPr>
          <p:cNvPr id="13" name="Text Box 32"/>
          <p:cNvSpPr txBox="1">
            <a:spLocks noChangeArrowheads="1"/>
          </p:cNvSpPr>
          <p:nvPr/>
        </p:nvSpPr>
        <p:spPr bwMode="auto">
          <a:xfrm>
            <a:off x="465345" y="3178109"/>
            <a:ext cx="2743200" cy="461665"/>
          </a:xfrm>
          <a:prstGeom prst="rect">
            <a:avLst/>
          </a:prstGeom>
          <a:noFill/>
          <a:ln w="9525">
            <a:noFill/>
            <a:miter lim="800000"/>
            <a:headEnd/>
            <a:tailEnd/>
          </a:ln>
        </p:spPr>
        <p:txBody>
          <a:bodyPr>
            <a:spAutoFit/>
          </a:bodyPr>
          <a:lstStyle/>
          <a:p>
            <a:pPr algn="ctr">
              <a:spcBef>
                <a:spcPct val="50000"/>
              </a:spcBef>
            </a:pPr>
            <a:r>
              <a:rPr lang="en-US" sz="1200" b="1" dirty="0">
                <a:solidFill>
                  <a:schemeClr val="bg1"/>
                </a:solidFill>
                <a:latin typeface="Arial" charset="0"/>
              </a:rPr>
              <a:t>Monitored continuously </a:t>
            </a:r>
            <a:br>
              <a:rPr lang="en-US" sz="1200" b="1" dirty="0">
                <a:solidFill>
                  <a:schemeClr val="bg1"/>
                </a:solidFill>
                <a:latin typeface="Arial" charset="0"/>
              </a:rPr>
            </a:br>
            <a:r>
              <a:rPr lang="en-US" sz="1200" b="1" dirty="0">
                <a:solidFill>
                  <a:schemeClr val="bg1"/>
                </a:solidFill>
                <a:latin typeface="Arial" charset="0"/>
              </a:rPr>
              <a:t>(using intra-day prices)</a:t>
            </a:r>
          </a:p>
        </p:txBody>
      </p:sp>
      <p:sp>
        <p:nvSpPr>
          <p:cNvPr id="14" name="Text Box 34"/>
          <p:cNvSpPr txBox="1">
            <a:spLocks noChangeArrowheads="1"/>
          </p:cNvSpPr>
          <p:nvPr/>
        </p:nvSpPr>
        <p:spPr bwMode="auto">
          <a:xfrm>
            <a:off x="427780" y="3802338"/>
            <a:ext cx="2743200" cy="276999"/>
          </a:xfrm>
          <a:prstGeom prst="rect">
            <a:avLst/>
          </a:prstGeom>
          <a:noFill/>
          <a:ln w="9525">
            <a:noFill/>
            <a:miter lim="800000"/>
            <a:headEnd/>
            <a:tailEnd/>
          </a:ln>
        </p:spPr>
        <p:txBody>
          <a:bodyPr lIns="0" rIns="0">
            <a:spAutoFit/>
          </a:bodyPr>
          <a:lstStyle/>
          <a:p>
            <a:pPr algn="ctr">
              <a:spcBef>
                <a:spcPct val="50000"/>
              </a:spcBef>
            </a:pPr>
            <a:r>
              <a:rPr lang="en-US" sz="1200" b="1" dirty="0">
                <a:solidFill>
                  <a:schemeClr val="bg1"/>
                </a:solidFill>
                <a:latin typeface="Arial" charset="0"/>
              </a:rPr>
              <a:t>- can be breached at any point</a:t>
            </a:r>
          </a:p>
        </p:txBody>
      </p:sp>
      <p:sp>
        <p:nvSpPr>
          <p:cNvPr id="15" name="Text Box 36"/>
          <p:cNvSpPr txBox="1">
            <a:spLocks noChangeArrowheads="1"/>
          </p:cNvSpPr>
          <p:nvPr/>
        </p:nvSpPr>
        <p:spPr bwMode="auto">
          <a:xfrm>
            <a:off x="423107" y="4320450"/>
            <a:ext cx="2743200" cy="276999"/>
          </a:xfrm>
          <a:prstGeom prst="rect">
            <a:avLst/>
          </a:prstGeom>
          <a:noFill/>
          <a:ln w="9525">
            <a:noFill/>
            <a:miter lim="800000"/>
            <a:headEnd/>
            <a:tailEnd/>
          </a:ln>
        </p:spPr>
        <p:txBody>
          <a:bodyPr lIns="0" rIns="0">
            <a:spAutoFit/>
          </a:bodyPr>
          <a:lstStyle/>
          <a:p>
            <a:pPr algn="ctr">
              <a:spcBef>
                <a:spcPct val="50000"/>
              </a:spcBef>
            </a:pPr>
            <a:r>
              <a:rPr lang="en-US" sz="1200" b="1" dirty="0">
                <a:solidFill>
                  <a:schemeClr val="bg1"/>
                </a:solidFill>
                <a:latin typeface="Arial" charset="0"/>
              </a:rPr>
              <a:t>- introduces greatest risk</a:t>
            </a:r>
          </a:p>
        </p:txBody>
      </p:sp>
      <p:sp>
        <p:nvSpPr>
          <p:cNvPr id="16" name="Text Box 37"/>
          <p:cNvSpPr txBox="1">
            <a:spLocks noChangeArrowheads="1"/>
          </p:cNvSpPr>
          <p:nvPr/>
        </p:nvSpPr>
        <p:spPr bwMode="auto">
          <a:xfrm>
            <a:off x="448490" y="4560861"/>
            <a:ext cx="2743200" cy="276999"/>
          </a:xfrm>
          <a:prstGeom prst="rect">
            <a:avLst/>
          </a:prstGeom>
          <a:noFill/>
          <a:ln w="9525">
            <a:noFill/>
            <a:miter lim="800000"/>
            <a:headEnd/>
            <a:tailEnd/>
          </a:ln>
        </p:spPr>
        <p:txBody>
          <a:bodyPr lIns="0" rIns="0">
            <a:spAutoFit/>
          </a:bodyPr>
          <a:lstStyle/>
          <a:p>
            <a:pPr algn="ctr">
              <a:spcBef>
                <a:spcPct val="50000"/>
              </a:spcBef>
            </a:pPr>
            <a:r>
              <a:rPr lang="en-US" sz="1200" b="1" dirty="0">
                <a:solidFill>
                  <a:schemeClr val="bg1"/>
                </a:solidFill>
                <a:latin typeface="Arial" charset="0"/>
              </a:rPr>
              <a:t>- not transparent</a:t>
            </a:r>
          </a:p>
        </p:txBody>
      </p:sp>
      <p:sp>
        <p:nvSpPr>
          <p:cNvPr id="17" name="Text Box 35"/>
          <p:cNvSpPr txBox="1">
            <a:spLocks noChangeArrowheads="1"/>
          </p:cNvSpPr>
          <p:nvPr/>
        </p:nvSpPr>
        <p:spPr bwMode="auto">
          <a:xfrm>
            <a:off x="477476" y="4079527"/>
            <a:ext cx="2743200" cy="276999"/>
          </a:xfrm>
          <a:prstGeom prst="rect">
            <a:avLst/>
          </a:prstGeom>
          <a:noFill/>
          <a:ln w="9525">
            <a:noFill/>
            <a:miter lim="800000"/>
            <a:headEnd/>
            <a:tailEnd/>
          </a:ln>
        </p:spPr>
        <p:txBody>
          <a:bodyPr lIns="0" rIns="0">
            <a:spAutoFit/>
          </a:bodyPr>
          <a:lstStyle/>
          <a:p>
            <a:pPr algn="ctr">
              <a:spcBef>
                <a:spcPct val="50000"/>
              </a:spcBef>
            </a:pPr>
            <a:r>
              <a:rPr lang="en-US" sz="1200" b="1" dirty="0">
                <a:solidFill>
                  <a:schemeClr val="bg1"/>
                </a:solidFill>
                <a:latin typeface="Arial" charset="0"/>
              </a:rPr>
              <a:t>- intra-day movement can be +/- 10%</a:t>
            </a:r>
          </a:p>
        </p:txBody>
      </p:sp>
      <p:sp>
        <p:nvSpPr>
          <p:cNvPr id="18" name="Text Box 26"/>
          <p:cNvSpPr txBox="1">
            <a:spLocks noChangeArrowheads="1"/>
          </p:cNvSpPr>
          <p:nvPr/>
        </p:nvSpPr>
        <p:spPr bwMode="auto">
          <a:xfrm>
            <a:off x="3307272" y="3186993"/>
            <a:ext cx="2743200" cy="2601486"/>
          </a:xfrm>
          <a:prstGeom prst="rect">
            <a:avLst/>
          </a:prstGeom>
          <a:solidFill>
            <a:schemeClr val="tx2">
              <a:lumMod val="60000"/>
              <a:lumOff val="40000"/>
            </a:schemeClr>
          </a:solidFill>
          <a:ln w="9525">
            <a:solidFill>
              <a:schemeClr val="tx1"/>
            </a:solidFill>
            <a:miter lim="800000"/>
            <a:headEnd/>
            <a:tailEnd/>
          </a:ln>
        </p:spPr>
        <p:txBody>
          <a:bodyPr/>
          <a:lstStyle/>
          <a:p>
            <a:pPr>
              <a:spcBef>
                <a:spcPct val="50000"/>
              </a:spcBef>
            </a:pPr>
            <a:endParaRPr lang="en-GB" sz="1200" dirty="0"/>
          </a:p>
        </p:txBody>
      </p:sp>
      <p:sp>
        <p:nvSpPr>
          <p:cNvPr id="19" name="Text Box 40"/>
          <p:cNvSpPr txBox="1">
            <a:spLocks noChangeArrowheads="1"/>
          </p:cNvSpPr>
          <p:nvPr/>
        </p:nvSpPr>
        <p:spPr bwMode="auto">
          <a:xfrm>
            <a:off x="3270372" y="3211898"/>
            <a:ext cx="2743200" cy="461665"/>
          </a:xfrm>
          <a:prstGeom prst="rect">
            <a:avLst/>
          </a:prstGeom>
          <a:noFill/>
          <a:ln w="9525">
            <a:noFill/>
            <a:miter lim="800000"/>
            <a:headEnd/>
            <a:tailEnd/>
          </a:ln>
        </p:spPr>
        <p:txBody>
          <a:bodyPr>
            <a:spAutoFit/>
          </a:bodyPr>
          <a:lstStyle/>
          <a:p>
            <a:pPr algn="ctr">
              <a:spcBef>
                <a:spcPct val="50000"/>
              </a:spcBef>
            </a:pPr>
            <a:r>
              <a:rPr lang="en-US" sz="1200" b="1" dirty="0">
                <a:solidFill>
                  <a:schemeClr val="bg1"/>
                </a:solidFill>
                <a:latin typeface="Arial" charset="0"/>
              </a:rPr>
              <a:t>Monitored continuously </a:t>
            </a:r>
            <a:br>
              <a:rPr lang="en-US" sz="1200" b="1" dirty="0">
                <a:solidFill>
                  <a:schemeClr val="bg1"/>
                </a:solidFill>
                <a:latin typeface="Arial" charset="0"/>
              </a:rPr>
            </a:br>
            <a:r>
              <a:rPr lang="en-US" sz="1200" b="1" dirty="0">
                <a:solidFill>
                  <a:schemeClr val="bg1"/>
                </a:solidFill>
                <a:latin typeface="Arial" charset="0"/>
              </a:rPr>
              <a:t>(using daily closing prices)</a:t>
            </a:r>
            <a:endParaRPr lang="en-US" sz="1200" b="1" dirty="0">
              <a:latin typeface="Arial" charset="0"/>
            </a:endParaRPr>
          </a:p>
        </p:txBody>
      </p:sp>
      <p:sp>
        <p:nvSpPr>
          <p:cNvPr id="20" name="Text Box 42"/>
          <p:cNvSpPr txBox="1">
            <a:spLocks noChangeArrowheads="1"/>
          </p:cNvSpPr>
          <p:nvPr/>
        </p:nvSpPr>
        <p:spPr bwMode="auto">
          <a:xfrm>
            <a:off x="3245445" y="3819909"/>
            <a:ext cx="2743200" cy="276999"/>
          </a:xfrm>
          <a:prstGeom prst="rect">
            <a:avLst/>
          </a:prstGeom>
          <a:noFill/>
          <a:ln w="9525">
            <a:noFill/>
            <a:miter lim="800000"/>
            <a:headEnd/>
            <a:tailEnd/>
          </a:ln>
        </p:spPr>
        <p:txBody>
          <a:bodyPr lIns="0" rIns="0">
            <a:spAutoFit/>
          </a:bodyPr>
          <a:lstStyle/>
          <a:p>
            <a:pPr algn="ctr">
              <a:spcBef>
                <a:spcPct val="50000"/>
              </a:spcBef>
            </a:pPr>
            <a:r>
              <a:rPr lang="en-US" sz="1200" b="1" dirty="0">
                <a:solidFill>
                  <a:schemeClr val="bg1"/>
                </a:solidFill>
                <a:latin typeface="Arial" charset="0"/>
              </a:rPr>
              <a:t>- can be breached at any point</a:t>
            </a:r>
          </a:p>
        </p:txBody>
      </p:sp>
      <p:sp>
        <p:nvSpPr>
          <p:cNvPr id="21" name="Text Box 43"/>
          <p:cNvSpPr txBox="1">
            <a:spLocks noChangeArrowheads="1"/>
          </p:cNvSpPr>
          <p:nvPr/>
        </p:nvSpPr>
        <p:spPr bwMode="auto">
          <a:xfrm>
            <a:off x="3257119" y="4047639"/>
            <a:ext cx="2743200" cy="276999"/>
          </a:xfrm>
          <a:prstGeom prst="rect">
            <a:avLst/>
          </a:prstGeom>
          <a:noFill/>
          <a:ln w="9525">
            <a:noFill/>
            <a:miter lim="800000"/>
            <a:headEnd/>
            <a:tailEnd/>
          </a:ln>
        </p:spPr>
        <p:txBody>
          <a:bodyPr lIns="0" rIns="0">
            <a:spAutoFit/>
          </a:bodyPr>
          <a:lstStyle/>
          <a:p>
            <a:pPr algn="ctr">
              <a:spcBef>
                <a:spcPct val="50000"/>
              </a:spcBef>
            </a:pPr>
            <a:r>
              <a:rPr lang="en-US" sz="1200" b="1" dirty="0">
                <a:solidFill>
                  <a:schemeClr val="bg1"/>
                </a:solidFill>
                <a:latin typeface="Arial" charset="0"/>
              </a:rPr>
              <a:t>- excludes intra-day movement</a:t>
            </a:r>
          </a:p>
        </p:txBody>
      </p:sp>
      <p:sp>
        <p:nvSpPr>
          <p:cNvPr id="22" name="Text Box 44"/>
          <p:cNvSpPr txBox="1">
            <a:spLocks noChangeArrowheads="1"/>
          </p:cNvSpPr>
          <p:nvPr/>
        </p:nvSpPr>
        <p:spPr bwMode="auto">
          <a:xfrm>
            <a:off x="3208545" y="4309260"/>
            <a:ext cx="2743200" cy="276999"/>
          </a:xfrm>
          <a:prstGeom prst="rect">
            <a:avLst/>
          </a:prstGeom>
          <a:noFill/>
          <a:ln w="9525">
            <a:noFill/>
            <a:miter lim="800000"/>
            <a:headEnd/>
            <a:tailEnd/>
          </a:ln>
        </p:spPr>
        <p:txBody>
          <a:bodyPr lIns="0" rIns="0">
            <a:spAutoFit/>
          </a:bodyPr>
          <a:lstStyle/>
          <a:p>
            <a:pPr algn="ctr">
              <a:spcBef>
                <a:spcPct val="50000"/>
              </a:spcBef>
            </a:pPr>
            <a:r>
              <a:rPr lang="en-US" sz="1200" b="1" dirty="0">
                <a:solidFill>
                  <a:schemeClr val="bg1"/>
                </a:solidFill>
                <a:latin typeface="Arial" charset="0"/>
              </a:rPr>
              <a:t>- reduces risk</a:t>
            </a:r>
          </a:p>
        </p:txBody>
      </p:sp>
      <p:sp>
        <p:nvSpPr>
          <p:cNvPr id="23" name="Text Box 45"/>
          <p:cNvSpPr txBox="1">
            <a:spLocks noChangeArrowheads="1"/>
          </p:cNvSpPr>
          <p:nvPr/>
        </p:nvSpPr>
        <p:spPr bwMode="auto">
          <a:xfrm>
            <a:off x="3270372" y="4554463"/>
            <a:ext cx="2743200" cy="276999"/>
          </a:xfrm>
          <a:prstGeom prst="rect">
            <a:avLst/>
          </a:prstGeom>
          <a:noFill/>
          <a:ln w="9525">
            <a:noFill/>
            <a:miter lim="800000"/>
            <a:headEnd/>
            <a:tailEnd/>
          </a:ln>
        </p:spPr>
        <p:txBody>
          <a:bodyPr lIns="0" rIns="0">
            <a:spAutoFit/>
          </a:bodyPr>
          <a:lstStyle/>
          <a:p>
            <a:pPr algn="ctr">
              <a:spcBef>
                <a:spcPct val="50000"/>
              </a:spcBef>
            </a:pPr>
            <a:r>
              <a:rPr lang="en-US" sz="1200" b="1" dirty="0">
                <a:solidFill>
                  <a:schemeClr val="bg1"/>
                </a:solidFill>
                <a:latin typeface="Arial" charset="0"/>
              </a:rPr>
              <a:t>- </a:t>
            </a:r>
            <a:r>
              <a:rPr lang="en-US" sz="1200" b="1" dirty="0">
                <a:solidFill>
                  <a:schemeClr val="bg1"/>
                </a:solidFill>
              </a:rPr>
              <a:t>a</a:t>
            </a:r>
            <a:r>
              <a:rPr lang="en-US" sz="1200" b="1" dirty="0">
                <a:solidFill>
                  <a:schemeClr val="bg1"/>
                </a:solidFill>
                <a:latin typeface="Arial" charset="0"/>
              </a:rPr>
              <a:t>nd offers better transparency</a:t>
            </a:r>
          </a:p>
        </p:txBody>
      </p:sp>
      <p:sp>
        <p:nvSpPr>
          <p:cNvPr id="24" name="Text Box 27"/>
          <p:cNvSpPr txBox="1">
            <a:spLocks noChangeArrowheads="1"/>
          </p:cNvSpPr>
          <p:nvPr/>
        </p:nvSpPr>
        <p:spPr bwMode="auto">
          <a:xfrm>
            <a:off x="6109004" y="3194357"/>
            <a:ext cx="3257359" cy="2594122"/>
          </a:xfrm>
          <a:prstGeom prst="rect">
            <a:avLst/>
          </a:prstGeom>
          <a:solidFill>
            <a:schemeClr val="tx2">
              <a:lumMod val="40000"/>
              <a:lumOff val="60000"/>
            </a:schemeClr>
          </a:solidFill>
          <a:ln w="9525">
            <a:solidFill>
              <a:schemeClr val="tx1"/>
            </a:solidFill>
            <a:miter lim="800000"/>
            <a:headEnd/>
            <a:tailEnd/>
          </a:ln>
        </p:spPr>
        <p:txBody>
          <a:bodyPr/>
          <a:lstStyle/>
          <a:p>
            <a:pPr>
              <a:spcBef>
                <a:spcPct val="50000"/>
              </a:spcBef>
            </a:pPr>
            <a:endParaRPr lang="en-GB" sz="1200" dirty="0"/>
          </a:p>
        </p:txBody>
      </p:sp>
      <p:sp>
        <p:nvSpPr>
          <p:cNvPr id="25" name="Text Box 46"/>
          <p:cNvSpPr txBox="1">
            <a:spLocks noChangeArrowheads="1"/>
          </p:cNvSpPr>
          <p:nvPr/>
        </p:nvSpPr>
        <p:spPr bwMode="auto">
          <a:xfrm>
            <a:off x="6137068" y="3319619"/>
            <a:ext cx="3259498" cy="276999"/>
          </a:xfrm>
          <a:prstGeom prst="rect">
            <a:avLst/>
          </a:prstGeom>
          <a:noFill/>
          <a:ln w="9525">
            <a:noFill/>
            <a:miter lim="800000"/>
            <a:headEnd/>
            <a:tailEnd/>
          </a:ln>
        </p:spPr>
        <p:txBody>
          <a:bodyPr wrap="square">
            <a:spAutoFit/>
          </a:bodyPr>
          <a:lstStyle/>
          <a:p>
            <a:pPr algn="ctr">
              <a:spcBef>
                <a:spcPct val="50000"/>
              </a:spcBef>
            </a:pPr>
            <a:r>
              <a:rPr lang="en-US" sz="1200" b="1" dirty="0">
                <a:solidFill>
                  <a:schemeClr val="bg1"/>
                </a:solidFill>
              </a:rPr>
              <a:t>Monitored at maturity only</a:t>
            </a:r>
          </a:p>
        </p:txBody>
      </p:sp>
      <p:sp>
        <p:nvSpPr>
          <p:cNvPr id="26" name="Text Box 48"/>
          <p:cNvSpPr txBox="1">
            <a:spLocks noChangeArrowheads="1"/>
          </p:cNvSpPr>
          <p:nvPr/>
        </p:nvSpPr>
        <p:spPr bwMode="auto">
          <a:xfrm>
            <a:off x="6130230" y="3832878"/>
            <a:ext cx="3246246" cy="276999"/>
          </a:xfrm>
          <a:prstGeom prst="rect">
            <a:avLst/>
          </a:prstGeom>
          <a:noFill/>
          <a:ln w="9525">
            <a:noFill/>
            <a:miter lim="800000"/>
            <a:headEnd/>
            <a:tailEnd/>
          </a:ln>
        </p:spPr>
        <p:txBody>
          <a:bodyPr wrap="square" lIns="0" rIns="0">
            <a:spAutoFit/>
          </a:bodyPr>
          <a:lstStyle/>
          <a:p>
            <a:pPr algn="ctr">
              <a:spcBef>
                <a:spcPct val="50000"/>
              </a:spcBef>
            </a:pPr>
            <a:r>
              <a:rPr lang="en-US" sz="1200" b="1" dirty="0">
                <a:solidFill>
                  <a:schemeClr val="bg1"/>
                </a:solidFill>
                <a:latin typeface="Arial" charset="0"/>
              </a:rPr>
              <a:t>- cannot be breached during the term</a:t>
            </a:r>
          </a:p>
        </p:txBody>
      </p:sp>
      <p:sp>
        <p:nvSpPr>
          <p:cNvPr id="27" name="Text Box 49"/>
          <p:cNvSpPr txBox="1">
            <a:spLocks noChangeArrowheads="1"/>
          </p:cNvSpPr>
          <p:nvPr/>
        </p:nvSpPr>
        <p:spPr bwMode="auto">
          <a:xfrm>
            <a:off x="6120117" y="4079337"/>
            <a:ext cx="3246246" cy="276999"/>
          </a:xfrm>
          <a:prstGeom prst="rect">
            <a:avLst/>
          </a:prstGeom>
          <a:noFill/>
          <a:ln w="9525">
            <a:noFill/>
            <a:miter lim="800000"/>
            <a:headEnd/>
            <a:tailEnd/>
          </a:ln>
        </p:spPr>
        <p:txBody>
          <a:bodyPr wrap="square" lIns="0" rIns="0">
            <a:spAutoFit/>
          </a:bodyPr>
          <a:lstStyle/>
          <a:p>
            <a:pPr algn="ctr">
              <a:spcBef>
                <a:spcPct val="50000"/>
              </a:spcBef>
            </a:pPr>
            <a:r>
              <a:rPr lang="en-US" sz="1200" b="1" dirty="0">
                <a:solidFill>
                  <a:schemeClr val="bg1"/>
                </a:solidFill>
              </a:rPr>
              <a:t>(</a:t>
            </a:r>
            <a:r>
              <a:rPr lang="en-US" sz="1200" b="1" dirty="0">
                <a:solidFill>
                  <a:schemeClr val="bg1"/>
                </a:solidFill>
                <a:latin typeface="Arial" charset="0"/>
              </a:rPr>
              <a:t>the index is not even monitored)</a:t>
            </a:r>
          </a:p>
        </p:txBody>
      </p:sp>
      <p:sp>
        <p:nvSpPr>
          <p:cNvPr id="28" name="Text Box 50"/>
          <p:cNvSpPr txBox="1">
            <a:spLocks noChangeArrowheads="1"/>
          </p:cNvSpPr>
          <p:nvPr/>
        </p:nvSpPr>
        <p:spPr bwMode="auto">
          <a:xfrm>
            <a:off x="6158101" y="4309260"/>
            <a:ext cx="3246246" cy="276999"/>
          </a:xfrm>
          <a:prstGeom prst="rect">
            <a:avLst/>
          </a:prstGeom>
          <a:noFill/>
          <a:ln w="9525">
            <a:noFill/>
            <a:miter lim="800000"/>
            <a:headEnd/>
            <a:tailEnd/>
          </a:ln>
        </p:spPr>
        <p:txBody>
          <a:bodyPr wrap="square" lIns="0" rIns="0">
            <a:spAutoFit/>
          </a:bodyPr>
          <a:lstStyle/>
          <a:p>
            <a:pPr algn="ctr">
              <a:spcBef>
                <a:spcPct val="50000"/>
              </a:spcBef>
            </a:pPr>
            <a:r>
              <a:rPr lang="en-US" sz="1200" b="1" dirty="0">
                <a:solidFill>
                  <a:schemeClr val="bg1"/>
                </a:solidFill>
                <a:latin typeface="Arial" charset="0"/>
              </a:rPr>
              <a:t>- clearly reduces / transforms risk</a:t>
            </a:r>
          </a:p>
        </p:txBody>
      </p:sp>
      <p:sp>
        <p:nvSpPr>
          <p:cNvPr id="29" name="Text Box 51"/>
          <p:cNvSpPr txBox="1">
            <a:spLocks noChangeArrowheads="1"/>
          </p:cNvSpPr>
          <p:nvPr/>
        </p:nvSpPr>
        <p:spPr bwMode="auto">
          <a:xfrm>
            <a:off x="6102359" y="4525058"/>
            <a:ext cx="3246246" cy="276999"/>
          </a:xfrm>
          <a:prstGeom prst="rect">
            <a:avLst/>
          </a:prstGeom>
          <a:noFill/>
          <a:ln w="9525">
            <a:noFill/>
            <a:miter lim="800000"/>
            <a:headEnd/>
            <a:tailEnd/>
          </a:ln>
        </p:spPr>
        <p:txBody>
          <a:bodyPr wrap="square" lIns="0" rIns="0">
            <a:spAutoFit/>
          </a:bodyPr>
          <a:lstStyle/>
          <a:p>
            <a:pPr algn="ctr">
              <a:spcBef>
                <a:spcPct val="50000"/>
              </a:spcBef>
            </a:pPr>
            <a:r>
              <a:rPr lang="en-US" sz="1200" b="1" dirty="0">
                <a:solidFill>
                  <a:schemeClr val="bg1"/>
                </a:solidFill>
                <a:latin typeface="Arial" charset="0"/>
              </a:rPr>
              <a:t>- </a:t>
            </a:r>
            <a:r>
              <a:rPr lang="en-US" sz="1200" b="1" dirty="0">
                <a:solidFill>
                  <a:schemeClr val="bg1"/>
                </a:solidFill>
              </a:rPr>
              <a:t>and v</a:t>
            </a:r>
            <a:r>
              <a:rPr lang="en-US" sz="1200" b="1" dirty="0">
                <a:solidFill>
                  <a:schemeClr val="bg1"/>
                </a:solidFill>
                <a:latin typeface="Arial" charset="0"/>
              </a:rPr>
              <a:t>ery easy to understand</a:t>
            </a:r>
          </a:p>
        </p:txBody>
      </p:sp>
      <p:sp>
        <p:nvSpPr>
          <p:cNvPr id="31" name="Line 47"/>
          <p:cNvSpPr>
            <a:spLocks noChangeShapeType="1"/>
          </p:cNvSpPr>
          <p:nvPr/>
        </p:nvSpPr>
        <p:spPr bwMode="auto">
          <a:xfrm flipV="1">
            <a:off x="530484" y="3754180"/>
            <a:ext cx="2690192" cy="1"/>
          </a:xfrm>
          <a:prstGeom prst="line">
            <a:avLst/>
          </a:prstGeom>
          <a:noFill/>
          <a:ln w="9525">
            <a:solidFill>
              <a:schemeClr val="bg1"/>
            </a:solidFill>
            <a:round/>
            <a:headEnd/>
            <a:tailEnd/>
          </a:ln>
        </p:spPr>
        <p:txBody>
          <a:bodyPr wrap="none" anchor="ctr"/>
          <a:lstStyle/>
          <a:p>
            <a:endParaRPr lang="en-GB" sz="1200" dirty="0"/>
          </a:p>
        </p:txBody>
      </p:sp>
      <p:sp>
        <p:nvSpPr>
          <p:cNvPr id="32" name="Line 47"/>
          <p:cNvSpPr>
            <a:spLocks noChangeShapeType="1"/>
          </p:cNvSpPr>
          <p:nvPr/>
        </p:nvSpPr>
        <p:spPr bwMode="auto">
          <a:xfrm flipV="1">
            <a:off x="3320694" y="3754181"/>
            <a:ext cx="2729948" cy="0"/>
          </a:xfrm>
          <a:prstGeom prst="line">
            <a:avLst/>
          </a:prstGeom>
          <a:noFill/>
          <a:ln w="9525">
            <a:solidFill>
              <a:schemeClr val="bg1"/>
            </a:solidFill>
            <a:round/>
            <a:headEnd/>
            <a:tailEnd/>
          </a:ln>
        </p:spPr>
        <p:txBody>
          <a:bodyPr wrap="none" anchor="ctr"/>
          <a:lstStyle/>
          <a:p>
            <a:endParaRPr lang="en-GB" sz="1200" dirty="0"/>
          </a:p>
        </p:txBody>
      </p:sp>
      <p:sp>
        <p:nvSpPr>
          <p:cNvPr id="33" name="Line 47"/>
          <p:cNvSpPr>
            <a:spLocks noChangeShapeType="1"/>
          </p:cNvSpPr>
          <p:nvPr/>
        </p:nvSpPr>
        <p:spPr bwMode="auto">
          <a:xfrm flipV="1">
            <a:off x="6158101" y="3758925"/>
            <a:ext cx="3190504" cy="0"/>
          </a:xfrm>
          <a:prstGeom prst="line">
            <a:avLst/>
          </a:prstGeom>
          <a:noFill/>
          <a:ln w="9525">
            <a:solidFill>
              <a:schemeClr val="bg1"/>
            </a:solidFill>
            <a:round/>
            <a:headEnd/>
            <a:tailEnd/>
          </a:ln>
        </p:spPr>
        <p:txBody>
          <a:bodyPr wrap="none" anchor="ctr"/>
          <a:lstStyle/>
          <a:p>
            <a:endParaRPr lang="en-GB" sz="1200" dirty="0"/>
          </a:p>
        </p:txBody>
      </p:sp>
      <p:sp>
        <p:nvSpPr>
          <p:cNvPr id="34" name="Text Box 23"/>
          <p:cNvSpPr txBox="1">
            <a:spLocks noChangeArrowheads="1"/>
          </p:cNvSpPr>
          <p:nvPr/>
        </p:nvSpPr>
        <p:spPr bwMode="auto">
          <a:xfrm>
            <a:off x="480789" y="2862183"/>
            <a:ext cx="5579165" cy="298668"/>
          </a:xfrm>
          <a:prstGeom prst="rect">
            <a:avLst/>
          </a:prstGeom>
          <a:solidFill>
            <a:schemeClr val="accent1">
              <a:lumMod val="90000"/>
            </a:schemeClr>
          </a:solidFill>
          <a:ln w="9525">
            <a:solidFill>
              <a:schemeClr val="tx1"/>
            </a:solidFill>
            <a:miter lim="800000"/>
            <a:headEnd/>
            <a:tailEnd/>
          </a:ln>
        </p:spPr>
        <p:txBody>
          <a:bodyPr/>
          <a:lstStyle/>
          <a:p>
            <a:pPr>
              <a:spcBef>
                <a:spcPct val="50000"/>
              </a:spcBef>
            </a:pPr>
            <a:endParaRPr lang="en-GB" dirty="0"/>
          </a:p>
        </p:txBody>
      </p:sp>
      <p:sp>
        <p:nvSpPr>
          <p:cNvPr id="35" name="Text Box 24"/>
          <p:cNvSpPr txBox="1">
            <a:spLocks noChangeArrowheads="1"/>
          </p:cNvSpPr>
          <p:nvPr/>
        </p:nvSpPr>
        <p:spPr bwMode="auto">
          <a:xfrm>
            <a:off x="477307" y="2861012"/>
            <a:ext cx="5573166" cy="307777"/>
          </a:xfrm>
          <a:prstGeom prst="rect">
            <a:avLst/>
          </a:prstGeom>
          <a:solidFill>
            <a:schemeClr val="tx2">
              <a:lumMod val="60000"/>
              <a:lumOff val="40000"/>
            </a:schemeClr>
          </a:solidFill>
          <a:ln w="9525">
            <a:noFill/>
            <a:miter lim="800000"/>
            <a:headEnd/>
            <a:tailEnd/>
          </a:ln>
        </p:spPr>
        <p:txBody>
          <a:bodyPr wrap="square">
            <a:spAutoFit/>
          </a:bodyPr>
          <a:lstStyle/>
          <a:p>
            <a:pPr algn="ctr">
              <a:spcBef>
                <a:spcPct val="50000"/>
              </a:spcBef>
            </a:pPr>
            <a:r>
              <a:rPr lang="en-US" b="1" dirty="0">
                <a:solidFill>
                  <a:schemeClr val="bg1"/>
                </a:solidFill>
                <a:latin typeface="Arial" charset="0"/>
              </a:rPr>
              <a:t>‘AMERICAN’ BARRIERS</a:t>
            </a:r>
          </a:p>
        </p:txBody>
      </p:sp>
      <p:sp>
        <p:nvSpPr>
          <p:cNvPr id="37" name="Text Box 24"/>
          <p:cNvSpPr txBox="1">
            <a:spLocks noChangeArrowheads="1"/>
          </p:cNvSpPr>
          <p:nvPr/>
        </p:nvSpPr>
        <p:spPr bwMode="auto">
          <a:xfrm>
            <a:off x="6109005" y="2862183"/>
            <a:ext cx="3266388" cy="307777"/>
          </a:xfrm>
          <a:prstGeom prst="rect">
            <a:avLst/>
          </a:prstGeom>
          <a:solidFill>
            <a:schemeClr val="tx2">
              <a:lumMod val="40000"/>
              <a:lumOff val="60000"/>
            </a:schemeClr>
          </a:solidFill>
          <a:ln w="9525">
            <a:solidFill>
              <a:schemeClr val="tx1"/>
            </a:solidFill>
            <a:miter lim="800000"/>
            <a:headEnd/>
            <a:tailEnd/>
          </a:ln>
        </p:spPr>
        <p:txBody>
          <a:bodyPr wrap="square">
            <a:spAutoFit/>
          </a:bodyPr>
          <a:lstStyle/>
          <a:p>
            <a:pPr algn="ctr">
              <a:spcBef>
                <a:spcPct val="50000"/>
              </a:spcBef>
            </a:pPr>
            <a:r>
              <a:rPr lang="en-US" b="1" dirty="0">
                <a:solidFill>
                  <a:schemeClr val="bg1"/>
                </a:solidFill>
                <a:latin typeface="Arial" charset="0"/>
              </a:rPr>
              <a:t>‘EUROPEAN’ BARRIERS</a:t>
            </a:r>
          </a:p>
        </p:txBody>
      </p:sp>
      <p:sp>
        <p:nvSpPr>
          <p:cNvPr id="2" name="Rectangle 1"/>
          <p:cNvSpPr/>
          <p:nvPr/>
        </p:nvSpPr>
        <p:spPr>
          <a:xfrm>
            <a:off x="384795" y="1126514"/>
            <a:ext cx="9313223" cy="1031051"/>
          </a:xfrm>
          <a:prstGeom prst="rect">
            <a:avLst/>
          </a:prstGeom>
        </p:spPr>
        <p:txBody>
          <a:bodyPr wrap="square">
            <a:spAutoFit/>
          </a:bodyPr>
          <a:lstStyle/>
          <a:p>
            <a:pPr marL="285750" lvl="0" indent="-285750" defTabSz="457200">
              <a:spcAft>
                <a:spcPts val="600"/>
              </a:spcAft>
              <a:buFont typeface="Wingdings" panose="05000000000000000000" pitchFamily="2" charset="2"/>
              <a:buChar char="§"/>
              <a:defRPr/>
            </a:pPr>
            <a:r>
              <a:rPr lang="en-GB" dirty="0">
                <a:ea typeface="Calibri"/>
                <a:cs typeface="Times New Roman"/>
              </a:rPr>
              <a:t>For structured products that are ‘capital-at-risk’ there are different types of put option, that create different types of protection barrier - and it is possible to set the level of protection, whichever type of put option / barrier is used:</a:t>
            </a:r>
          </a:p>
          <a:p>
            <a:pPr marL="514350" lvl="1" indent="-285750" defTabSz="457200">
              <a:spcAft>
                <a:spcPts val="600"/>
              </a:spcAft>
              <a:buFont typeface=".AppleSystemUIFont"/>
              <a:buChar char="-"/>
              <a:defRPr/>
            </a:pPr>
            <a:r>
              <a:rPr lang="en-GB" dirty="0"/>
              <a:t>it is important for professional advisers to understand the different types and levels, not only from an investor / investment perspective, but also from a manufacturing / pricing perspective</a:t>
            </a:r>
          </a:p>
        </p:txBody>
      </p:sp>
      <p:sp>
        <p:nvSpPr>
          <p:cNvPr id="36" name="Text Box 37"/>
          <p:cNvSpPr txBox="1">
            <a:spLocks noChangeArrowheads="1"/>
          </p:cNvSpPr>
          <p:nvPr/>
        </p:nvSpPr>
        <p:spPr bwMode="auto">
          <a:xfrm>
            <a:off x="513919" y="4802057"/>
            <a:ext cx="2743200" cy="923330"/>
          </a:xfrm>
          <a:prstGeom prst="rect">
            <a:avLst/>
          </a:prstGeom>
          <a:noFill/>
          <a:ln w="9525">
            <a:noFill/>
            <a:miter lim="800000"/>
            <a:headEnd/>
            <a:tailEnd/>
          </a:ln>
        </p:spPr>
        <p:txBody>
          <a:bodyPr lIns="0" rIns="0">
            <a:spAutoFit/>
          </a:bodyPr>
          <a:lstStyle/>
          <a:p>
            <a:pPr algn="ctr">
              <a:spcBef>
                <a:spcPct val="50000"/>
              </a:spcBef>
            </a:pPr>
            <a:r>
              <a:rPr lang="en-US" sz="1200" b="1" dirty="0">
                <a:solidFill>
                  <a:schemeClr val="bg1"/>
                </a:solidFill>
              </a:rPr>
              <a:t> - therefore generates the highest premium for the put, so higher headline rate products are possible</a:t>
            </a:r>
          </a:p>
          <a:p>
            <a:pPr algn="ctr">
              <a:spcBef>
                <a:spcPct val="50000"/>
              </a:spcBef>
            </a:pPr>
            <a:r>
              <a:rPr lang="en-US" sz="1200" b="1" dirty="0">
                <a:solidFill>
                  <a:schemeClr val="bg1"/>
                </a:solidFill>
              </a:rPr>
              <a:t>(but not necessarily sensible)</a:t>
            </a:r>
          </a:p>
        </p:txBody>
      </p:sp>
      <p:sp>
        <p:nvSpPr>
          <p:cNvPr id="38" name="Text Box 37"/>
          <p:cNvSpPr txBox="1">
            <a:spLocks noChangeArrowheads="1"/>
          </p:cNvSpPr>
          <p:nvPr/>
        </p:nvSpPr>
        <p:spPr bwMode="auto">
          <a:xfrm>
            <a:off x="3320694" y="4802057"/>
            <a:ext cx="2743200" cy="923330"/>
          </a:xfrm>
          <a:prstGeom prst="rect">
            <a:avLst/>
          </a:prstGeom>
          <a:noFill/>
          <a:ln w="9525">
            <a:noFill/>
            <a:miter lim="800000"/>
            <a:headEnd/>
            <a:tailEnd/>
          </a:ln>
        </p:spPr>
        <p:txBody>
          <a:bodyPr lIns="0" rIns="0">
            <a:spAutoFit/>
          </a:bodyPr>
          <a:lstStyle/>
          <a:p>
            <a:pPr algn="ctr">
              <a:spcBef>
                <a:spcPct val="50000"/>
              </a:spcBef>
            </a:pPr>
            <a:r>
              <a:rPr lang="en-US" sz="1200" b="1" dirty="0">
                <a:solidFill>
                  <a:schemeClr val="bg1"/>
                </a:solidFill>
              </a:rPr>
              <a:t>- therefore generates less premium for the put, so leads to slightly lower headline rate products</a:t>
            </a:r>
          </a:p>
          <a:p>
            <a:pPr algn="ctr">
              <a:spcBef>
                <a:spcPct val="50000"/>
              </a:spcBef>
            </a:pPr>
            <a:r>
              <a:rPr lang="en-US" sz="1200" b="1" dirty="0">
                <a:solidFill>
                  <a:schemeClr val="bg1"/>
                </a:solidFill>
              </a:rPr>
              <a:t>(but which may be more sensible)</a:t>
            </a:r>
          </a:p>
        </p:txBody>
      </p:sp>
      <p:sp>
        <p:nvSpPr>
          <p:cNvPr id="39" name="Text Box 37"/>
          <p:cNvSpPr txBox="1">
            <a:spLocks noChangeArrowheads="1"/>
          </p:cNvSpPr>
          <p:nvPr/>
        </p:nvSpPr>
        <p:spPr bwMode="auto">
          <a:xfrm>
            <a:off x="6158101" y="4798496"/>
            <a:ext cx="3190504" cy="923330"/>
          </a:xfrm>
          <a:prstGeom prst="rect">
            <a:avLst/>
          </a:prstGeom>
          <a:noFill/>
          <a:ln w="9525">
            <a:noFill/>
            <a:miter lim="800000"/>
            <a:headEnd/>
            <a:tailEnd/>
          </a:ln>
        </p:spPr>
        <p:txBody>
          <a:bodyPr wrap="square" lIns="0" rIns="0">
            <a:spAutoFit/>
          </a:bodyPr>
          <a:lstStyle/>
          <a:p>
            <a:pPr algn="ctr">
              <a:spcBef>
                <a:spcPct val="50000"/>
              </a:spcBef>
            </a:pPr>
            <a:r>
              <a:rPr lang="en-US" sz="1200" b="1" dirty="0">
                <a:solidFill>
                  <a:schemeClr val="bg1"/>
                </a:solidFill>
              </a:rPr>
              <a:t>- therefore generates the least premium for the put, so lower rate products are inevitable: but risk has been transformed</a:t>
            </a:r>
          </a:p>
          <a:p>
            <a:pPr algn="ctr">
              <a:spcBef>
                <a:spcPct val="50000"/>
              </a:spcBef>
            </a:pPr>
            <a:r>
              <a:rPr lang="en-US" sz="1200" b="1" dirty="0">
                <a:solidFill>
                  <a:schemeClr val="bg1"/>
                </a:solidFill>
              </a:rPr>
              <a:t>(which may often be eminently sensible)</a:t>
            </a:r>
          </a:p>
        </p:txBody>
      </p:sp>
      <p:sp>
        <p:nvSpPr>
          <p:cNvPr id="40" name="Text Box 24"/>
          <p:cNvSpPr txBox="1">
            <a:spLocks noChangeArrowheads="1"/>
          </p:cNvSpPr>
          <p:nvPr/>
        </p:nvSpPr>
        <p:spPr bwMode="auto">
          <a:xfrm>
            <a:off x="480789" y="5833709"/>
            <a:ext cx="8885573" cy="307777"/>
          </a:xfrm>
          <a:prstGeom prst="rect">
            <a:avLst/>
          </a:prstGeom>
          <a:solidFill>
            <a:schemeClr val="tx1"/>
          </a:solidFill>
          <a:ln w="9525">
            <a:noFill/>
            <a:miter lim="800000"/>
            <a:headEnd/>
            <a:tailEnd/>
          </a:ln>
        </p:spPr>
        <p:txBody>
          <a:bodyPr wrap="square">
            <a:spAutoFit/>
          </a:bodyPr>
          <a:lstStyle/>
          <a:p>
            <a:pPr algn="ctr">
              <a:spcBef>
                <a:spcPct val="50000"/>
              </a:spcBef>
            </a:pPr>
            <a:r>
              <a:rPr lang="en-US" b="1" dirty="0">
                <a:solidFill>
                  <a:schemeClr val="bg1"/>
                </a:solidFill>
              </a:rPr>
              <a:t>POTENTIAL INVESTOR RISK </a:t>
            </a:r>
            <a:endParaRPr lang="en-US" b="1" dirty="0">
              <a:solidFill>
                <a:schemeClr val="bg1"/>
              </a:solidFill>
              <a:latin typeface="Arial" charset="0"/>
            </a:endParaRPr>
          </a:p>
        </p:txBody>
      </p:sp>
      <p:sp>
        <p:nvSpPr>
          <p:cNvPr id="4" name="Notched Right Arrow 3"/>
          <p:cNvSpPr/>
          <p:nvPr/>
        </p:nvSpPr>
        <p:spPr bwMode="auto">
          <a:xfrm>
            <a:off x="6217920" y="5911251"/>
            <a:ext cx="2304354" cy="146334"/>
          </a:xfrm>
          <a:prstGeom prst="notchedRightArrow">
            <a:avLst/>
          </a:prstGeom>
          <a:solidFill>
            <a:schemeClr val="bg2"/>
          </a:solidFill>
          <a:ln w="9525">
            <a:noFill/>
            <a:miter lim="800000"/>
            <a:headEnd/>
            <a:tailEnd/>
          </a:ln>
          <a:effectLst>
            <a:outerShdw blurRad="50800" dist="38100" dir="2700000" algn="tl" rotWithShape="0">
              <a:prstClr val="black">
                <a:alpha val="40000"/>
              </a:prstClr>
            </a:outerShdw>
          </a:effectLst>
        </p:spPr>
        <p:txBody>
          <a:bodyPr lIns="0" tIns="0" rIns="0" bIns="0" rtlCol="0" anchor="ctr"/>
          <a:lstStyle/>
          <a:p>
            <a:pPr marL="182563" indent="-3175" algn="ctr" eaLnBrk="0" hangingPunct="0">
              <a:spcBef>
                <a:spcPct val="35000"/>
              </a:spcBef>
              <a:buClr>
                <a:srgbClr val="355997"/>
              </a:buClr>
            </a:pPr>
            <a:endParaRPr lang="en-GB" sz="1000" b="1" dirty="0"/>
          </a:p>
        </p:txBody>
      </p:sp>
      <p:sp>
        <p:nvSpPr>
          <p:cNvPr id="6" name="Rectangle 5"/>
          <p:cNvSpPr/>
          <p:nvPr/>
        </p:nvSpPr>
        <p:spPr>
          <a:xfrm>
            <a:off x="8522274" y="5812447"/>
            <a:ext cx="853119" cy="307777"/>
          </a:xfrm>
          <a:prstGeom prst="rect">
            <a:avLst/>
          </a:prstGeom>
        </p:spPr>
        <p:txBody>
          <a:bodyPr wrap="none">
            <a:spAutoFit/>
          </a:bodyPr>
          <a:lstStyle/>
          <a:p>
            <a:r>
              <a:rPr lang="en-US" b="1" dirty="0">
                <a:solidFill>
                  <a:schemeClr val="bg1"/>
                </a:solidFill>
              </a:rPr>
              <a:t>LOWER</a:t>
            </a:r>
            <a:endParaRPr lang="en-GB" dirty="0"/>
          </a:p>
        </p:txBody>
      </p:sp>
      <p:sp>
        <p:nvSpPr>
          <p:cNvPr id="8" name="Rectangle 7"/>
          <p:cNvSpPr/>
          <p:nvPr/>
        </p:nvSpPr>
        <p:spPr>
          <a:xfrm>
            <a:off x="530484" y="5814205"/>
            <a:ext cx="883575" cy="307777"/>
          </a:xfrm>
          <a:prstGeom prst="rect">
            <a:avLst/>
          </a:prstGeom>
        </p:spPr>
        <p:txBody>
          <a:bodyPr wrap="none">
            <a:spAutoFit/>
          </a:bodyPr>
          <a:lstStyle/>
          <a:p>
            <a:r>
              <a:rPr lang="en-US" b="1" dirty="0">
                <a:solidFill>
                  <a:schemeClr val="bg1"/>
                </a:solidFill>
              </a:rPr>
              <a:t>HIGHER</a:t>
            </a:r>
            <a:endParaRPr lang="en-GB" dirty="0"/>
          </a:p>
        </p:txBody>
      </p:sp>
      <p:sp>
        <p:nvSpPr>
          <p:cNvPr id="41" name="Notched Right Arrow 40"/>
          <p:cNvSpPr/>
          <p:nvPr/>
        </p:nvSpPr>
        <p:spPr bwMode="auto">
          <a:xfrm flipH="1">
            <a:off x="1414059" y="5911251"/>
            <a:ext cx="2254299" cy="146334"/>
          </a:xfrm>
          <a:prstGeom prst="notchedRightArrow">
            <a:avLst/>
          </a:prstGeom>
          <a:solidFill>
            <a:schemeClr val="bg2"/>
          </a:solidFill>
          <a:ln w="9525">
            <a:noFill/>
            <a:miter lim="800000"/>
            <a:headEnd/>
            <a:tailEnd/>
          </a:ln>
          <a:effectLst>
            <a:outerShdw blurRad="50800" dist="38100" dir="2700000" algn="tl" rotWithShape="0">
              <a:prstClr val="black">
                <a:alpha val="40000"/>
              </a:prstClr>
            </a:outerShdw>
          </a:effectLst>
        </p:spPr>
        <p:txBody>
          <a:bodyPr lIns="0" tIns="0" rIns="0" bIns="0" rtlCol="0" anchor="ctr"/>
          <a:lstStyle/>
          <a:p>
            <a:pPr marL="182563" indent="-3175" algn="ctr" eaLnBrk="0" hangingPunct="0">
              <a:spcBef>
                <a:spcPct val="35000"/>
              </a:spcBef>
              <a:buClr>
                <a:srgbClr val="355997"/>
              </a:buClr>
            </a:pPr>
            <a:endParaRPr lang="en-GB" sz="1000" b="1" dirty="0"/>
          </a:p>
        </p:txBody>
      </p:sp>
      <p:sp>
        <p:nvSpPr>
          <p:cNvPr id="42" name="Rectangle 41">
            <a:extLst>
              <a:ext uri="{FF2B5EF4-FFF2-40B4-BE49-F238E27FC236}">
                <a16:creationId xmlns:a16="http://schemas.microsoft.com/office/drawing/2014/main" id="{ECE5173A-7153-3B49-B308-53FBBDE1A667}"/>
              </a:ext>
            </a:extLst>
          </p:cNvPr>
          <p:cNvSpPr/>
          <p:nvPr/>
        </p:nvSpPr>
        <p:spPr>
          <a:xfrm>
            <a:off x="3519762" y="6552185"/>
            <a:ext cx="2864887" cy="215444"/>
          </a:xfrm>
          <a:prstGeom prst="rect">
            <a:avLst/>
          </a:prstGeom>
        </p:spPr>
        <p:txBody>
          <a:bodyPr wrap="none">
            <a:spAutoFit/>
          </a:bodyPr>
          <a:lstStyle/>
          <a:p>
            <a:r>
              <a:rPr lang="en-GB" sz="800" dirty="0"/>
              <a:t>© </a:t>
            </a:r>
            <a:r>
              <a:rPr lang="en-GB" sz="800" dirty="0">
                <a:ea typeface="Calibri"/>
                <a:cs typeface="Times New Roman"/>
              </a:rPr>
              <a:t>COPYRIGHT 2018 ALPHA STRUCTURED PRODUCTS</a:t>
            </a:r>
            <a:endParaRPr lang="en-GB" sz="800" dirty="0"/>
          </a:p>
        </p:txBody>
      </p:sp>
    </p:spTree>
    <p:extLst>
      <p:ext uri="{BB962C8B-B14F-4D97-AF65-F5344CB8AC3E}">
        <p14:creationId xmlns:p14="http://schemas.microsoft.com/office/powerpoint/2010/main" val="4281018267"/>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2</a:t>
            </a:fld>
            <a:endParaRPr lang="en-US" dirty="0"/>
          </a:p>
        </p:txBody>
      </p:sp>
      <p:sp>
        <p:nvSpPr>
          <p:cNvPr id="7" name="Text Box 5"/>
          <p:cNvSpPr txBox="1">
            <a:spLocks noChangeArrowheads="1"/>
          </p:cNvSpPr>
          <p:nvPr/>
        </p:nvSpPr>
        <p:spPr bwMode="auto">
          <a:xfrm>
            <a:off x="447456" y="566259"/>
            <a:ext cx="7561263" cy="274638"/>
          </a:xfrm>
          <a:prstGeom prst="rect">
            <a:avLst/>
          </a:prstGeom>
          <a:noFill/>
          <a:ln w="9525">
            <a:noFill/>
            <a:miter lim="800000"/>
            <a:headEnd/>
            <a:tailEnd/>
          </a:ln>
        </p:spPr>
        <p:txBody>
          <a:bodyPr lIns="0" tIns="0" rIns="0" bIns="0">
            <a:spAutoFit/>
          </a:bodyPr>
          <a:lstStyle/>
          <a:p>
            <a:pPr>
              <a:spcBef>
                <a:spcPct val="50000"/>
              </a:spcBef>
            </a:pPr>
            <a:r>
              <a:rPr lang="en-US" sz="1800" b="1" dirty="0">
                <a:latin typeface="Arial" pitchFamily="34" charset="0"/>
                <a:ea typeface="+mj-ea"/>
                <a:cs typeface="Arial" pitchFamily="34" charset="0"/>
              </a:rPr>
              <a:t>Learning objectives of this Module …</a:t>
            </a:r>
          </a:p>
        </p:txBody>
      </p:sp>
      <p:sp>
        <p:nvSpPr>
          <p:cNvPr id="2" name="Rectangle 1"/>
          <p:cNvSpPr/>
          <p:nvPr/>
        </p:nvSpPr>
        <p:spPr>
          <a:xfrm>
            <a:off x="313418" y="1150829"/>
            <a:ext cx="9138557" cy="3939540"/>
          </a:xfrm>
          <a:prstGeom prst="rect">
            <a:avLst/>
          </a:prstGeom>
        </p:spPr>
        <p:txBody>
          <a:bodyPr wrap="square">
            <a:spAutoFit/>
          </a:bodyPr>
          <a:lstStyle/>
          <a:p>
            <a:pPr>
              <a:spcAft>
                <a:spcPts val="600"/>
              </a:spcAft>
            </a:pPr>
            <a:r>
              <a:rPr lang="en-GB" b="1" dirty="0">
                <a:ea typeface="Calibri"/>
                <a:cs typeface="Times New Roman"/>
              </a:rPr>
              <a:t>This Module aims to:</a:t>
            </a:r>
          </a:p>
          <a:p>
            <a:pPr marL="285750" indent="-285750">
              <a:spcAft>
                <a:spcPts val="600"/>
              </a:spcAft>
              <a:buFont typeface="Wingdings" panose="05000000000000000000" pitchFamily="2" charset="2"/>
              <a:buChar char="§"/>
            </a:pPr>
            <a:r>
              <a:rPr lang="en-GB" dirty="0">
                <a:ea typeface="Calibri"/>
                <a:cs typeface="Times New Roman"/>
              </a:rPr>
              <a:t>Highlight some of the factors currently characterising investment markets, and the ongoing challenges facing savers and investors</a:t>
            </a:r>
          </a:p>
          <a:p>
            <a:pPr marL="285750" indent="-285750">
              <a:spcAft>
                <a:spcPts val="600"/>
              </a:spcAft>
              <a:buFont typeface="Wingdings" panose="05000000000000000000" pitchFamily="2" charset="2"/>
              <a:buChar char="§"/>
            </a:pPr>
            <a:r>
              <a:rPr lang="en-GB" dirty="0">
                <a:ea typeface="Calibri"/>
                <a:cs typeface="Times New Roman"/>
              </a:rPr>
              <a:t>Provide a brief and simplistic look at how the UK retail structured product market has developed over the years and show how the UK market compares to other regions globally </a:t>
            </a:r>
          </a:p>
          <a:p>
            <a:pPr marL="285750" indent="-285750">
              <a:spcAft>
                <a:spcPts val="600"/>
              </a:spcAft>
              <a:buFont typeface="Wingdings" panose="05000000000000000000" pitchFamily="2" charset="2"/>
              <a:buChar char="§"/>
            </a:pPr>
            <a:r>
              <a:rPr lang="en-GB" dirty="0">
                <a:ea typeface="Calibri"/>
                <a:cs typeface="Times New Roman"/>
              </a:rPr>
              <a:t>Explain some of the fundamental reasons why professional advisers and investors should consider including structured products in portfolios</a:t>
            </a:r>
          </a:p>
          <a:p>
            <a:pPr marL="285750" indent="-285750">
              <a:spcAft>
                <a:spcPts val="600"/>
              </a:spcAft>
              <a:buFont typeface="Wingdings" panose="05000000000000000000" pitchFamily="2" charset="2"/>
              <a:buChar char="§"/>
            </a:pPr>
            <a:r>
              <a:rPr lang="en-GB" dirty="0">
                <a:ea typeface="Calibri"/>
                <a:cs typeface="Times New Roman"/>
              </a:rPr>
              <a:t>Explain why the most important fact to understand about structured products is that they equate to ‘investing by contract’ … and to detail the benefits of this for investors</a:t>
            </a:r>
          </a:p>
          <a:p>
            <a:pPr marL="285750" indent="-285750">
              <a:spcAft>
                <a:spcPts val="600"/>
              </a:spcAft>
              <a:buFont typeface="Wingdings" panose="05000000000000000000" pitchFamily="2" charset="2"/>
              <a:buChar char="§"/>
            </a:pPr>
            <a:r>
              <a:rPr lang="en-GB" dirty="0">
                <a:ea typeface="Calibri"/>
                <a:cs typeface="Times New Roman"/>
              </a:rPr>
              <a:t>Explain what investment banks might (or might not) do when arranging / hedging structured products</a:t>
            </a:r>
          </a:p>
          <a:p>
            <a:pPr marL="285750" indent="-285750">
              <a:spcAft>
                <a:spcPts val="600"/>
              </a:spcAft>
              <a:buFont typeface="Wingdings" panose="05000000000000000000" pitchFamily="2" charset="2"/>
              <a:buChar char="§"/>
            </a:pPr>
            <a:r>
              <a:rPr lang="en-GB" dirty="0">
                <a:ea typeface="Calibri"/>
                <a:cs typeface="Times New Roman"/>
              </a:rPr>
              <a:t>Explain the different types of stock market protection that can be used in structured products</a:t>
            </a:r>
          </a:p>
          <a:p>
            <a:pPr marL="285750" indent="-285750">
              <a:spcAft>
                <a:spcPts val="600"/>
              </a:spcAft>
              <a:buFont typeface="Wingdings" panose="05000000000000000000" pitchFamily="2" charset="2"/>
              <a:buChar char="§"/>
            </a:pPr>
            <a:r>
              <a:rPr lang="en-GB" dirty="0">
                <a:ea typeface="Calibri"/>
                <a:cs typeface="Times New Roman"/>
              </a:rPr>
              <a:t>Introduce the basics of counterparty due diligence for professional advisers and to suggest pragmatic points regarding investor’s perspective of counterparty risk</a:t>
            </a:r>
          </a:p>
          <a:p>
            <a:pPr marL="285750" indent="-285750">
              <a:spcAft>
                <a:spcPts val="600"/>
              </a:spcAft>
              <a:buFont typeface="Wingdings" panose="05000000000000000000" pitchFamily="2" charset="2"/>
              <a:buChar char="§"/>
            </a:pPr>
            <a:r>
              <a:rPr lang="en-GB" dirty="0">
                <a:ea typeface="Calibri"/>
                <a:cs typeface="Times New Roman"/>
              </a:rPr>
              <a:t>Provide a case study to highlight how structured products can be developed to meet adviser and investor interests and requirements, in ways that other investment options cannot  </a:t>
            </a:r>
          </a:p>
        </p:txBody>
      </p:sp>
      <p:sp>
        <p:nvSpPr>
          <p:cNvPr id="5" name="Rectangle 4"/>
          <p:cNvSpPr/>
          <p:nvPr/>
        </p:nvSpPr>
        <p:spPr>
          <a:xfrm>
            <a:off x="3519762" y="6552185"/>
            <a:ext cx="2864887" cy="215444"/>
          </a:xfrm>
          <a:prstGeom prst="rect">
            <a:avLst/>
          </a:prstGeom>
        </p:spPr>
        <p:txBody>
          <a:bodyPr wrap="none">
            <a:spAutoFit/>
          </a:bodyPr>
          <a:lstStyle/>
          <a:p>
            <a:r>
              <a:rPr lang="en-GB" sz="800" dirty="0"/>
              <a:t>© </a:t>
            </a:r>
            <a:r>
              <a:rPr lang="en-GB" sz="800" dirty="0">
                <a:ea typeface="Calibri"/>
                <a:cs typeface="Times New Roman"/>
              </a:rPr>
              <a:t>COPYRIGHT 2018 ALPHA STRUCTURED PRODUCTS</a:t>
            </a:r>
            <a:endParaRPr lang="en-GB" sz="800" dirty="0"/>
          </a:p>
        </p:txBody>
      </p:sp>
    </p:spTree>
    <p:extLst>
      <p:ext uri="{BB962C8B-B14F-4D97-AF65-F5344CB8AC3E}">
        <p14:creationId xmlns:p14="http://schemas.microsoft.com/office/powerpoint/2010/main" val="3258880194"/>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20</a:t>
            </a:fld>
            <a:endParaRPr lang="en-US" dirty="0"/>
          </a:p>
        </p:txBody>
      </p:sp>
      <p:sp>
        <p:nvSpPr>
          <p:cNvPr id="5" name="TextBox 2"/>
          <p:cNvSpPr txBox="1">
            <a:spLocks noChangeArrowheads="1"/>
          </p:cNvSpPr>
          <p:nvPr/>
        </p:nvSpPr>
        <p:spPr bwMode="auto">
          <a:xfrm>
            <a:off x="313944" y="453703"/>
            <a:ext cx="6172200" cy="369888"/>
          </a:xfrm>
          <a:prstGeom prst="rect">
            <a:avLst/>
          </a:prstGeom>
          <a:noFill/>
          <a:ln w="9525">
            <a:noFill/>
            <a:miter lim="800000"/>
            <a:headEnd/>
            <a:tailEnd/>
          </a:ln>
        </p:spPr>
        <p:txBody>
          <a:bodyPr>
            <a:spAutoFit/>
          </a:bodyPr>
          <a:lstStyle/>
          <a:p>
            <a:r>
              <a:rPr lang="en-US" sz="1800" b="1" dirty="0">
                <a:latin typeface="Arial" pitchFamily="34" charset="0"/>
                <a:ea typeface="+mj-ea"/>
                <a:cs typeface="Arial" pitchFamily="34" charset="0"/>
              </a:rPr>
              <a:t>Counterparty due diligence …</a:t>
            </a:r>
          </a:p>
        </p:txBody>
      </p:sp>
      <p:sp>
        <p:nvSpPr>
          <p:cNvPr id="6" name="Text Box 10"/>
          <p:cNvSpPr txBox="1">
            <a:spLocks noChangeArrowheads="1"/>
          </p:cNvSpPr>
          <p:nvPr/>
        </p:nvSpPr>
        <p:spPr bwMode="auto">
          <a:xfrm>
            <a:off x="471995" y="1224791"/>
            <a:ext cx="9088693" cy="2477601"/>
          </a:xfrm>
          <a:prstGeom prst="rect">
            <a:avLst/>
          </a:prstGeom>
          <a:noFill/>
          <a:ln w="9525">
            <a:noFill/>
            <a:miter lim="800000"/>
            <a:headEnd/>
            <a:tailEnd/>
          </a:ln>
        </p:spPr>
        <p:txBody>
          <a:bodyPr wrap="square" lIns="0" tIns="0" rIns="0" bIns="0">
            <a:spAutoFit/>
          </a:bodyPr>
          <a:lstStyle/>
          <a:p>
            <a:pPr marL="285750" indent="-285750" defTabSz="457200">
              <a:spcBef>
                <a:spcPts val="1200"/>
              </a:spcBef>
              <a:spcAft>
                <a:spcPts val="600"/>
              </a:spcAft>
              <a:buFont typeface="Wingdings" pitchFamily="2" charset="2"/>
              <a:buChar char="§"/>
              <a:defRPr/>
            </a:pPr>
            <a:r>
              <a:rPr lang="en-GB" b="1" dirty="0">
                <a:ea typeface="Calibri"/>
                <a:cs typeface="Times New Roman"/>
              </a:rPr>
              <a:t>Structured products are based upon contracts, that depend upon the solvency of the institution that stands behind the contract, i.e. the counterparty bank</a:t>
            </a:r>
          </a:p>
          <a:p>
            <a:pPr marL="285750" indent="-285750" defTabSz="457200">
              <a:spcBef>
                <a:spcPts val="1200"/>
              </a:spcBef>
              <a:spcAft>
                <a:spcPts val="600"/>
              </a:spcAft>
              <a:buFont typeface="Wingdings" pitchFamily="2" charset="2"/>
              <a:buChar char="§"/>
              <a:defRPr/>
            </a:pPr>
            <a:r>
              <a:rPr lang="en-GB" b="1" dirty="0">
                <a:latin typeface="+mn-lt"/>
                <a:ea typeface="Calibri"/>
                <a:cs typeface="Times New Roman"/>
              </a:rPr>
              <a:t>Counterparty due diligence needs to be undertaken by professional advisers to assess the risk:</a:t>
            </a:r>
          </a:p>
          <a:p>
            <a:pPr marL="514350" lvl="1" indent="-285750" defTabSz="457200">
              <a:spcAft>
                <a:spcPts val="600"/>
              </a:spcAft>
              <a:buFont typeface=".AppleSystemUIFont"/>
              <a:buChar char="-"/>
              <a:defRPr/>
            </a:pPr>
            <a:r>
              <a:rPr lang="en-GB" b="1" dirty="0"/>
              <a:t>Credit ratings: </a:t>
            </a:r>
            <a:r>
              <a:rPr lang="en-GB" dirty="0"/>
              <a:t>are the leading indicator of an institution’s financial strength / credit risk (ratings agencies tend to be long term focused and can be slow to react to events)</a:t>
            </a:r>
          </a:p>
          <a:p>
            <a:pPr marL="514350" lvl="1" indent="-285750" defTabSz="457200">
              <a:spcAft>
                <a:spcPts val="600"/>
              </a:spcAft>
              <a:buFont typeface=".AppleSystemUIFont"/>
              <a:buChar char="-"/>
              <a:defRPr/>
            </a:pPr>
            <a:r>
              <a:rPr lang="en-GB" b="1" dirty="0"/>
              <a:t>Credit Default Swaps (CDS): </a:t>
            </a:r>
            <a:r>
              <a:rPr lang="en-GB" dirty="0"/>
              <a:t>provide a complementary and independent tool / measure of credit risk (the CDS market can be more short term, and very swift to react to events)</a:t>
            </a:r>
          </a:p>
          <a:p>
            <a:pPr marL="514350" lvl="1" indent="-285750" defTabSz="457200">
              <a:spcAft>
                <a:spcPts val="600"/>
              </a:spcAft>
              <a:buFont typeface=".AppleSystemUIFont"/>
              <a:buChar char="-"/>
              <a:defRPr/>
            </a:pPr>
            <a:r>
              <a:rPr lang="en-GB" b="1" dirty="0"/>
              <a:t>‘Fundamentals’: </a:t>
            </a:r>
            <a:r>
              <a:rPr lang="en-GB" dirty="0"/>
              <a:t>such as the balance sheet, should also be generally considered (including factors such as ultimate parent, systemically important retail bank / deposit holder, country of domicile, etc.) </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168822157"/>
              </p:ext>
            </p:extLst>
          </p:nvPr>
        </p:nvGraphicFramePr>
        <p:xfrm>
          <a:off x="415865" y="3826085"/>
          <a:ext cx="8835906" cy="1490550"/>
        </p:xfrm>
        <a:graphic>
          <a:graphicData uri="http://schemas.openxmlformats.org/drawingml/2006/table">
            <a:tbl>
              <a:tblPr/>
              <a:tblGrid>
                <a:gridCol w="1555212">
                  <a:extLst>
                    <a:ext uri="{9D8B030D-6E8A-4147-A177-3AD203B41FA5}">
                      <a16:colId xmlns:a16="http://schemas.microsoft.com/office/drawing/2014/main" val="20000"/>
                    </a:ext>
                  </a:extLst>
                </a:gridCol>
                <a:gridCol w="859134">
                  <a:extLst>
                    <a:ext uri="{9D8B030D-6E8A-4147-A177-3AD203B41FA5}">
                      <a16:colId xmlns:a16="http://schemas.microsoft.com/office/drawing/2014/main" val="20001"/>
                    </a:ext>
                  </a:extLst>
                </a:gridCol>
                <a:gridCol w="1284312">
                  <a:extLst>
                    <a:ext uri="{9D8B030D-6E8A-4147-A177-3AD203B41FA5}">
                      <a16:colId xmlns:a16="http://schemas.microsoft.com/office/drawing/2014/main" val="20002"/>
                    </a:ext>
                  </a:extLst>
                </a:gridCol>
                <a:gridCol w="1284312">
                  <a:extLst>
                    <a:ext uri="{9D8B030D-6E8A-4147-A177-3AD203B41FA5}">
                      <a16:colId xmlns:a16="http://schemas.microsoft.com/office/drawing/2014/main" val="20003"/>
                    </a:ext>
                  </a:extLst>
                </a:gridCol>
                <a:gridCol w="1284312">
                  <a:extLst>
                    <a:ext uri="{9D8B030D-6E8A-4147-A177-3AD203B41FA5}">
                      <a16:colId xmlns:a16="http://schemas.microsoft.com/office/drawing/2014/main" val="20005"/>
                    </a:ext>
                  </a:extLst>
                </a:gridCol>
                <a:gridCol w="1284312">
                  <a:extLst>
                    <a:ext uri="{9D8B030D-6E8A-4147-A177-3AD203B41FA5}">
                      <a16:colId xmlns:a16="http://schemas.microsoft.com/office/drawing/2014/main" val="20004"/>
                    </a:ext>
                  </a:extLst>
                </a:gridCol>
                <a:gridCol w="1284312">
                  <a:extLst>
                    <a:ext uri="{9D8B030D-6E8A-4147-A177-3AD203B41FA5}">
                      <a16:colId xmlns:a16="http://schemas.microsoft.com/office/drawing/2014/main" val="20006"/>
                    </a:ext>
                  </a:extLst>
                </a:gridCol>
              </a:tblGrid>
              <a:tr h="248425">
                <a:tc rowSpan="2">
                  <a:txBody>
                    <a:bodyPr/>
                    <a:lstStyle/>
                    <a:p>
                      <a:pPr algn="ctr">
                        <a:lnSpc>
                          <a:spcPct val="115000"/>
                        </a:lnSpc>
                        <a:spcAft>
                          <a:spcPts val="0"/>
                        </a:spcAft>
                      </a:pPr>
                      <a:r>
                        <a:rPr lang="en-GB" sz="1400" b="1" dirty="0">
                          <a:solidFill>
                            <a:srgbClr val="FFFFFF"/>
                          </a:solidFill>
                          <a:latin typeface="+mn-lt"/>
                          <a:ea typeface="Calibri"/>
                          <a:cs typeface="Times New Roman"/>
                        </a:rPr>
                        <a:t>Counterparty</a:t>
                      </a:r>
                      <a:endParaRPr lang="en-GB" sz="1400" b="1" dirty="0">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gridSpan="3">
                  <a:txBody>
                    <a:bodyPr/>
                    <a:lstStyle/>
                    <a:p>
                      <a:pPr algn="ctr">
                        <a:lnSpc>
                          <a:spcPct val="115000"/>
                        </a:lnSpc>
                        <a:spcAft>
                          <a:spcPts val="0"/>
                        </a:spcAft>
                      </a:pPr>
                      <a:r>
                        <a:rPr lang="en-GB" sz="1400" b="1" dirty="0">
                          <a:solidFill>
                            <a:srgbClr val="FFFFFF"/>
                          </a:solidFill>
                          <a:latin typeface="+mn-lt"/>
                          <a:ea typeface="Calibri"/>
                          <a:cs typeface="Times New Roman"/>
                        </a:rPr>
                        <a:t>Credit Ratings</a:t>
                      </a:r>
                      <a:endParaRPr lang="en-GB" sz="1400" b="1"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hMerge="1">
                  <a:txBody>
                    <a:bodyPr/>
                    <a:lstStyle/>
                    <a:p>
                      <a:endParaRPr lang="en-GB"/>
                    </a:p>
                  </a:txBody>
                  <a:tcPr/>
                </a:tc>
                <a:tc hMerge="1">
                  <a:txBody>
                    <a:bodyPr/>
                    <a:lstStyle/>
                    <a:p>
                      <a:endParaRPr lang="en-GB"/>
                    </a:p>
                  </a:txBody>
                  <a:tcPr/>
                </a:tc>
                <a:tc rowSpan="2">
                  <a:txBody>
                    <a:bodyPr/>
                    <a:lstStyle/>
                    <a:p>
                      <a:pPr algn="ctr">
                        <a:lnSpc>
                          <a:spcPct val="115000"/>
                        </a:lnSpc>
                        <a:spcAft>
                          <a:spcPts val="0"/>
                        </a:spcAft>
                      </a:pPr>
                      <a:r>
                        <a:rPr lang="en-GB" sz="1400" b="1" dirty="0">
                          <a:solidFill>
                            <a:schemeClr val="bg1"/>
                          </a:solidFill>
                          <a:latin typeface="+mn-lt"/>
                          <a:ea typeface="Calibri"/>
                          <a:cs typeface="Times New Roman"/>
                        </a:rPr>
                        <a:t>1-Year CDS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rowSpan="2">
                  <a:txBody>
                    <a:bodyPr/>
                    <a:lstStyle/>
                    <a:p>
                      <a:pPr algn="ctr">
                        <a:lnSpc>
                          <a:spcPct val="115000"/>
                        </a:lnSpc>
                        <a:spcAft>
                          <a:spcPts val="0"/>
                        </a:spcAft>
                      </a:pPr>
                      <a:r>
                        <a:rPr lang="en-GB" sz="1400" b="1" dirty="0">
                          <a:solidFill>
                            <a:srgbClr val="FFFFFF"/>
                          </a:solidFill>
                          <a:latin typeface="+mn-lt"/>
                          <a:ea typeface="Calibri"/>
                          <a:cs typeface="Times New Roman"/>
                        </a:rPr>
                        <a:t>5-Year CDS</a:t>
                      </a:r>
                      <a:endParaRPr lang="en-GB" sz="1400" b="1" dirty="0">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rowSpan="2">
                  <a:txBody>
                    <a:bodyPr/>
                    <a:lstStyle/>
                    <a:p>
                      <a:pPr algn="ctr">
                        <a:lnSpc>
                          <a:spcPct val="115000"/>
                        </a:lnSpc>
                        <a:spcAft>
                          <a:spcPts val="0"/>
                        </a:spcAft>
                      </a:pPr>
                      <a:r>
                        <a:rPr lang="en-GB" sz="1400" b="1" dirty="0">
                          <a:solidFill>
                            <a:schemeClr val="bg1"/>
                          </a:solidFill>
                          <a:latin typeface="+mn-lt"/>
                          <a:ea typeface="Calibri"/>
                          <a:cs typeface="Times New Roman"/>
                        </a:rPr>
                        <a:t>Tier 1</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10000"/>
                  </a:ext>
                </a:extLst>
              </a:tr>
              <a:tr h="248425">
                <a:tc vMerge="1">
                  <a:txBody>
                    <a:bodyPr/>
                    <a:lstStyle/>
                    <a:p>
                      <a:endParaRPr lang="en-GB"/>
                    </a:p>
                  </a:txBody>
                  <a:tcPr/>
                </a:tc>
                <a:tc>
                  <a:txBody>
                    <a:bodyPr/>
                    <a:lstStyle/>
                    <a:p>
                      <a:pPr algn="ctr">
                        <a:lnSpc>
                          <a:spcPct val="115000"/>
                        </a:lnSpc>
                        <a:spcAft>
                          <a:spcPts val="0"/>
                        </a:spcAft>
                      </a:pPr>
                      <a:r>
                        <a:rPr lang="en-GB" sz="1400" b="1" dirty="0">
                          <a:solidFill>
                            <a:srgbClr val="FFFFFF"/>
                          </a:solidFill>
                          <a:latin typeface="+mn-lt"/>
                          <a:ea typeface="Calibri"/>
                          <a:cs typeface="Times New Roman"/>
                        </a:rPr>
                        <a:t>S&amp;P</a:t>
                      </a:r>
                      <a:endParaRPr lang="en-GB" sz="1400" b="1"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lnSpc>
                          <a:spcPct val="115000"/>
                        </a:lnSpc>
                        <a:spcAft>
                          <a:spcPts val="0"/>
                        </a:spcAft>
                      </a:pPr>
                      <a:r>
                        <a:rPr lang="en-GB" sz="1400" b="1" dirty="0">
                          <a:solidFill>
                            <a:srgbClr val="FFFFFF"/>
                          </a:solidFill>
                          <a:latin typeface="+mn-lt"/>
                          <a:ea typeface="Calibri"/>
                          <a:cs typeface="Times New Roman"/>
                        </a:rPr>
                        <a:t>Moody’s</a:t>
                      </a:r>
                      <a:endParaRPr lang="en-GB" sz="1400" b="1"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lnSpc>
                          <a:spcPct val="115000"/>
                        </a:lnSpc>
                        <a:spcAft>
                          <a:spcPts val="0"/>
                        </a:spcAft>
                      </a:pPr>
                      <a:r>
                        <a:rPr lang="en-GB" sz="1400" b="1" dirty="0">
                          <a:solidFill>
                            <a:srgbClr val="FFFFFF"/>
                          </a:solidFill>
                          <a:latin typeface="+mn-lt"/>
                          <a:ea typeface="Calibri"/>
                          <a:cs typeface="Times New Roman"/>
                        </a:rPr>
                        <a:t>Fitch</a:t>
                      </a:r>
                      <a:endParaRPr lang="en-GB" sz="1400" b="1"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1"/>
                  </a:ext>
                </a:extLst>
              </a:tr>
              <a:tr h="248425">
                <a:tc>
                  <a:txBody>
                    <a:bodyPr/>
                    <a:lstStyle/>
                    <a:p>
                      <a:pPr algn="ctr">
                        <a:lnSpc>
                          <a:spcPct val="115000"/>
                        </a:lnSpc>
                        <a:spcAft>
                          <a:spcPts val="0"/>
                        </a:spcAft>
                      </a:pPr>
                      <a:r>
                        <a:rPr lang="en-GB" sz="1400" b="1" dirty="0">
                          <a:solidFill>
                            <a:srgbClr val="FFFFFF"/>
                          </a:solidFill>
                          <a:latin typeface="+mn-lt"/>
                          <a:ea typeface="Calibri"/>
                          <a:cs typeface="Times New Roman"/>
                        </a:rPr>
                        <a:t>HSBC Bank</a:t>
                      </a:r>
                      <a:endParaRPr lang="en-GB" sz="1400" b="1"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lnSpc>
                          <a:spcPct val="115000"/>
                        </a:lnSpc>
                        <a:spcAft>
                          <a:spcPts val="0"/>
                        </a:spcAft>
                      </a:pPr>
                      <a:r>
                        <a:rPr lang="en-GB" sz="1400" b="1" dirty="0">
                          <a:solidFill>
                            <a:srgbClr val="FFFFFF"/>
                          </a:solidFill>
                          <a:latin typeface="+mn-lt"/>
                          <a:ea typeface="Calibri"/>
                          <a:cs typeface="Times New Roman"/>
                        </a:rPr>
                        <a:t>AA-</a:t>
                      </a:r>
                      <a:endParaRPr lang="en-GB" sz="1400" b="1"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lnSpc>
                          <a:spcPct val="115000"/>
                        </a:lnSpc>
                        <a:spcAft>
                          <a:spcPts val="0"/>
                        </a:spcAft>
                      </a:pPr>
                      <a:r>
                        <a:rPr lang="en-GB" sz="1400" b="1" dirty="0">
                          <a:solidFill>
                            <a:srgbClr val="FFFFFF"/>
                          </a:solidFill>
                          <a:latin typeface="+mn-lt"/>
                          <a:ea typeface="Calibri"/>
                          <a:cs typeface="Times New Roman"/>
                        </a:rPr>
                        <a:t>Aa2</a:t>
                      </a:r>
                      <a:endParaRPr lang="en-GB" sz="1400" b="1"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lnSpc>
                          <a:spcPct val="115000"/>
                        </a:lnSpc>
                        <a:spcAft>
                          <a:spcPts val="0"/>
                        </a:spcAft>
                      </a:pPr>
                      <a:r>
                        <a:rPr lang="en-GB" sz="1400" b="1" dirty="0">
                          <a:solidFill>
                            <a:srgbClr val="FFFFFF"/>
                          </a:solidFill>
                          <a:latin typeface="+mn-lt"/>
                          <a:ea typeface="Calibri"/>
                          <a:cs typeface="Times New Roman"/>
                        </a:rPr>
                        <a:t>AA-</a:t>
                      </a:r>
                      <a:endParaRPr lang="en-GB" sz="1400" b="1"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lnSpc>
                          <a:spcPct val="115000"/>
                        </a:lnSpc>
                        <a:spcAft>
                          <a:spcPts val="0"/>
                        </a:spcAft>
                      </a:pPr>
                      <a:r>
                        <a:rPr lang="en-GB" sz="1400" b="1" dirty="0">
                          <a:solidFill>
                            <a:schemeClr val="bg1"/>
                          </a:solidFill>
                          <a:latin typeface="+mn-lt"/>
                          <a:ea typeface="Calibri"/>
                          <a:cs typeface="Times New Roman"/>
                        </a:rPr>
                        <a:t>29.98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lnSpc>
                          <a:spcPct val="115000"/>
                        </a:lnSpc>
                        <a:spcAft>
                          <a:spcPts val="0"/>
                        </a:spcAft>
                      </a:pPr>
                      <a:r>
                        <a:rPr lang="en-GB" sz="1400" b="1" dirty="0">
                          <a:solidFill>
                            <a:srgbClr val="FFFFFF"/>
                          </a:solidFill>
                          <a:latin typeface="+mn-lt"/>
                          <a:ea typeface="Calibri"/>
                          <a:cs typeface="Times New Roman"/>
                        </a:rPr>
                        <a:t>75.4</a:t>
                      </a:r>
                      <a:endParaRPr lang="en-GB" sz="1400" b="1"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lnSpc>
                          <a:spcPct val="115000"/>
                        </a:lnSpc>
                        <a:spcAft>
                          <a:spcPts val="0"/>
                        </a:spcAft>
                      </a:pPr>
                      <a:r>
                        <a:rPr lang="en-GB" sz="1400" b="1" dirty="0">
                          <a:solidFill>
                            <a:schemeClr val="bg1"/>
                          </a:solidFill>
                          <a:latin typeface="+mn-lt"/>
                          <a:ea typeface="Calibri"/>
                          <a:cs typeface="Times New Roman"/>
                        </a:rPr>
                        <a:t>11.8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0002"/>
                  </a:ext>
                </a:extLst>
              </a:tr>
              <a:tr h="248425">
                <a:tc>
                  <a:txBody>
                    <a:bodyPr/>
                    <a:lstStyle/>
                    <a:p>
                      <a:pPr algn="ctr">
                        <a:lnSpc>
                          <a:spcPct val="115000"/>
                        </a:lnSpc>
                        <a:spcAft>
                          <a:spcPts val="0"/>
                        </a:spcAft>
                      </a:pPr>
                      <a:r>
                        <a:rPr lang="en-GB" sz="1400" b="1" dirty="0">
                          <a:solidFill>
                            <a:srgbClr val="FFFFFF"/>
                          </a:solidFill>
                          <a:latin typeface="+mn-lt"/>
                          <a:ea typeface="Calibri"/>
                          <a:cs typeface="Times New Roman"/>
                        </a:rPr>
                        <a:t>Barclays</a:t>
                      </a:r>
                      <a:endParaRPr lang="en-GB" sz="1400" b="1"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lnSpc>
                          <a:spcPct val="115000"/>
                        </a:lnSpc>
                        <a:spcAft>
                          <a:spcPts val="0"/>
                        </a:spcAft>
                      </a:pPr>
                      <a:r>
                        <a:rPr lang="en-GB" sz="1400" b="1" dirty="0">
                          <a:solidFill>
                            <a:srgbClr val="FFFFFF"/>
                          </a:solidFill>
                          <a:latin typeface="+mn-lt"/>
                          <a:ea typeface="Calibri"/>
                          <a:cs typeface="Times New Roman"/>
                        </a:rPr>
                        <a:t>A-</a:t>
                      </a:r>
                      <a:endParaRPr lang="en-GB" sz="1400" b="1"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lnSpc>
                          <a:spcPct val="115000"/>
                        </a:lnSpc>
                        <a:spcAft>
                          <a:spcPts val="0"/>
                        </a:spcAft>
                      </a:pPr>
                      <a:r>
                        <a:rPr lang="en-GB" sz="1400" b="1" dirty="0">
                          <a:solidFill>
                            <a:srgbClr val="FFFFFF"/>
                          </a:solidFill>
                          <a:latin typeface="+mn-lt"/>
                          <a:ea typeface="Calibri"/>
                          <a:cs typeface="Times New Roman"/>
                        </a:rPr>
                        <a:t>A2</a:t>
                      </a:r>
                      <a:endParaRPr lang="en-GB" sz="1400" b="1"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lnSpc>
                          <a:spcPct val="115000"/>
                        </a:lnSpc>
                        <a:spcAft>
                          <a:spcPts val="0"/>
                        </a:spcAft>
                      </a:pPr>
                      <a:r>
                        <a:rPr lang="en-GB" sz="1400" b="1" dirty="0">
                          <a:solidFill>
                            <a:srgbClr val="FFFFFF"/>
                          </a:solidFill>
                          <a:latin typeface="+mn-lt"/>
                          <a:ea typeface="Calibri"/>
                          <a:cs typeface="Times New Roman"/>
                        </a:rPr>
                        <a:t>A</a:t>
                      </a:r>
                      <a:endParaRPr lang="en-GB" sz="1400" b="1"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lnSpc>
                          <a:spcPct val="115000"/>
                        </a:lnSpc>
                        <a:spcAft>
                          <a:spcPts val="0"/>
                        </a:spcAft>
                      </a:pPr>
                      <a:r>
                        <a:rPr lang="en-GB" sz="1400" b="1" dirty="0">
                          <a:solidFill>
                            <a:schemeClr val="bg1"/>
                          </a:solidFill>
                          <a:latin typeface="+mn-lt"/>
                          <a:ea typeface="Calibri"/>
                          <a:cs typeface="Times New Roman"/>
                        </a:rPr>
                        <a:t>44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lnSpc>
                          <a:spcPct val="115000"/>
                        </a:lnSpc>
                        <a:spcAft>
                          <a:spcPts val="0"/>
                        </a:spcAft>
                      </a:pPr>
                      <a:r>
                        <a:rPr lang="en-GB" sz="1400" b="1" dirty="0">
                          <a:solidFill>
                            <a:srgbClr val="FFFFFF"/>
                          </a:solidFill>
                          <a:latin typeface="+mn-lt"/>
                          <a:ea typeface="Calibri"/>
                          <a:cs typeface="Times New Roman"/>
                        </a:rPr>
                        <a:t>93.21</a:t>
                      </a:r>
                      <a:endParaRPr lang="en-GB" sz="1400" b="1"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lnSpc>
                          <a:spcPct val="115000"/>
                        </a:lnSpc>
                        <a:spcAft>
                          <a:spcPts val="0"/>
                        </a:spcAft>
                      </a:pPr>
                      <a:r>
                        <a:rPr lang="en-GB" sz="1400" b="1" dirty="0">
                          <a:solidFill>
                            <a:schemeClr val="bg1"/>
                          </a:solidFill>
                          <a:latin typeface="+mn-lt"/>
                          <a:ea typeface="Calibri"/>
                          <a:cs typeface="Times New Roman"/>
                        </a:rPr>
                        <a:t>14.70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0004"/>
                  </a:ext>
                </a:extLst>
              </a:tr>
              <a:tr h="248425">
                <a:tc>
                  <a:txBody>
                    <a:bodyPr/>
                    <a:lstStyle/>
                    <a:p>
                      <a:pPr algn="ctr">
                        <a:lnSpc>
                          <a:spcPct val="115000"/>
                        </a:lnSpc>
                        <a:spcAft>
                          <a:spcPts val="0"/>
                        </a:spcAft>
                      </a:pPr>
                      <a:r>
                        <a:rPr lang="en-GB" sz="1400" b="1" dirty="0">
                          <a:solidFill>
                            <a:srgbClr val="FFFFFF"/>
                          </a:solidFill>
                          <a:latin typeface="+mn-lt"/>
                          <a:ea typeface="Calibri"/>
                          <a:cs typeface="Times New Roman"/>
                        </a:rPr>
                        <a:t>Deutsche</a:t>
                      </a:r>
                      <a:r>
                        <a:rPr lang="en-GB" sz="1400" b="1" baseline="0" dirty="0">
                          <a:solidFill>
                            <a:srgbClr val="FFFFFF"/>
                          </a:solidFill>
                          <a:latin typeface="+mn-lt"/>
                          <a:ea typeface="Calibri"/>
                          <a:cs typeface="Times New Roman"/>
                        </a:rPr>
                        <a:t> Bank</a:t>
                      </a:r>
                      <a:endParaRPr lang="en-GB" sz="1400" b="1"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lnSpc>
                          <a:spcPct val="115000"/>
                        </a:lnSpc>
                        <a:spcAft>
                          <a:spcPts val="0"/>
                        </a:spcAft>
                      </a:pPr>
                      <a:r>
                        <a:rPr lang="en-GB" sz="1400" b="1" dirty="0">
                          <a:solidFill>
                            <a:srgbClr val="FFFFFF"/>
                          </a:solidFill>
                          <a:latin typeface="+mn-lt"/>
                          <a:ea typeface="Calibri"/>
                          <a:cs typeface="Times New Roman"/>
                        </a:rPr>
                        <a:t>BBB+</a:t>
                      </a:r>
                      <a:endParaRPr lang="en-GB" sz="1400" b="1"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lnSpc>
                          <a:spcPct val="115000"/>
                        </a:lnSpc>
                        <a:spcAft>
                          <a:spcPts val="0"/>
                        </a:spcAft>
                      </a:pPr>
                      <a:r>
                        <a:rPr lang="en-GB" sz="1400" b="1" dirty="0">
                          <a:solidFill>
                            <a:srgbClr val="FFFFFF"/>
                          </a:solidFill>
                          <a:latin typeface="+mn-lt"/>
                          <a:ea typeface="Calibri"/>
                          <a:cs typeface="Times New Roman"/>
                        </a:rPr>
                        <a:t>A3</a:t>
                      </a:r>
                      <a:endParaRPr lang="en-GB" sz="1400" b="1"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lnSpc>
                          <a:spcPct val="115000"/>
                        </a:lnSpc>
                        <a:spcAft>
                          <a:spcPts val="0"/>
                        </a:spcAft>
                      </a:pPr>
                      <a:r>
                        <a:rPr lang="en-GB" sz="1400" b="1" dirty="0">
                          <a:solidFill>
                            <a:srgbClr val="FFFFFF"/>
                          </a:solidFill>
                          <a:latin typeface="+mn-lt"/>
                          <a:ea typeface="Calibri"/>
                          <a:cs typeface="Times New Roman"/>
                        </a:rPr>
                        <a:t>A-</a:t>
                      </a:r>
                      <a:endParaRPr lang="en-GB" sz="1400" b="1"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lnSpc>
                          <a:spcPct val="115000"/>
                        </a:lnSpc>
                        <a:spcAft>
                          <a:spcPts val="0"/>
                        </a:spcAft>
                      </a:pPr>
                      <a:r>
                        <a:rPr lang="en-GB" sz="1400" b="1" dirty="0">
                          <a:solidFill>
                            <a:schemeClr val="bg1"/>
                          </a:solidFill>
                          <a:latin typeface="+mn-lt"/>
                          <a:ea typeface="Calibri"/>
                          <a:cs typeface="Times New Roman"/>
                        </a:rPr>
                        <a:t>168.38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lnSpc>
                          <a:spcPct val="115000"/>
                        </a:lnSpc>
                        <a:spcAft>
                          <a:spcPts val="0"/>
                        </a:spcAft>
                      </a:pPr>
                      <a:r>
                        <a:rPr lang="en-GB" sz="1400" b="1" dirty="0">
                          <a:solidFill>
                            <a:srgbClr val="FFFFFF"/>
                          </a:solidFill>
                          <a:latin typeface="+mn-lt"/>
                          <a:ea typeface="Calibri"/>
                          <a:cs typeface="Times New Roman"/>
                        </a:rPr>
                        <a:t>219.21</a:t>
                      </a:r>
                      <a:endParaRPr lang="en-GB" sz="1400" b="1"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lnSpc>
                          <a:spcPct val="115000"/>
                        </a:lnSpc>
                        <a:spcAft>
                          <a:spcPts val="0"/>
                        </a:spcAft>
                      </a:pPr>
                      <a:r>
                        <a:rPr lang="en-GB" sz="1400" b="1" dirty="0">
                          <a:solidFill>
                            <a:schemeClr val="bg1"/>
                          </a:solidFill>
                          <a:latin typeface="+mn-lt"/>
                          <a:ea typeface="Calibri"/>
                          <a:cs typeface="Times New Roman"/>
                        </a:rPr>
                        <a:t>14.7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0006"/>
                  </a:ext>
                </a:extLst>
              </a:tr>
              <a:tr h="248425">
                <a:tc>
                  <a:txBody>
                    <a:bodyPr/>
                    <a:lstStyle/>
                    <a:p>
                      <a:pPr algn="ctr">
                        <a:lnSpc>
                          <a:spcPct val="115000"/>
                        </a:lnSpc>
                        <a:spcAft>
                          <a:spcPts val="0"/>
                        </a:spcAft>
                      </a:pPr>
                      <a:r>
                        <a:rPr lang="en-GB" sz="1400" b="1" dirty="0">
                          <a:solidFill>
                            <a:srgbClr val="FFFFFF"/>
                          </a:solidFill>
                          <a:latin typeface="+mn-lt"/>
                          <a:ea typeface="Calibri"/>
                          <a:cs typeface="Times New Roman"/>
                        </a:rPr>
                        <a:t>Investec Bank</a:t>
                      </a:r>
                      <a:endParaRPr lang="en-GB" sz="1400" b="1"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lnSpc>
                          <a:spcPct val="115000"/>
                        </a:lnSpc>
                        <a:spcAft>
                          <a:spcPts val="0"/>
                        </a:spcAft>
                      </a:pPr>
                      <a:r>
                        <a:rPr lang="en-GB" sz="1400" b="1" dirty="0">
                          <a:solidFill>
                            <a:srgbClr val="FFFFFF"/>
                          </a:solidFill>
                          <a:latin typeface="+mn-lt"/>
                          <a:ea typeface="Calibri"/>
                          <a:cs typeface="Times New Roman"/>
                        </a:rPr>
                        <a:t>-</a:t>
                      </a:r>
                      <a:endParaRPr lang="en-GB" sz="1400" b="1"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lnSpc>
                          <a:spcPct val="115000"/>
                        </a:lnSpc>
                        <a:spcAft>
                          <a:spcPts val="0"/>
                        </a:spcAft>
                      </a:pPr>
                      <a:r>
                        <a:rPr lang="en-GB" sz="1400" b="1" dirty="0">
                          <a:solidFill>
                            <a:srgbClr val="FFFFFF"/>
                          </a:solidFill>
                          <a:latin typeface="+mn-lt"/>
                          <a:ea typeface="Calibri"/>
                          <a:cs typeface="Times New Roman"/>
                        </a:rPr>
                        <a:t>A2</a:t>
                      </a:r>
                      <a:endParaRPr lang="en-GB" sz="1400" b="1"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lnSpc>
                          <a:spcPct val="115000"/>
                        </a:lnSpc>
                        <a:spcAft>
                          <a:spcPts val="0"/>
                        </a:spcAft>
                      </a:pPr>
                      <a:r>
                        <a:rPr lang="en-GB" sz="1400" b="1" dirty="0">
                          <a:solidFill>
                            <a:srgbClr val="FFFFFF"/>
                          </a:solidFill>
                          <a:latin typeface="+mn-lt"/>
                          <a:ea typeface="Calibri"/>
                          <a:cs typeface="Times New Roman"/>
                        </a:rPr>
                        <a:t>BBB</a:t>
                      </a:r>
                      <a:endParaRPr lang="en-GB" sz="1400" b="1"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lnSpc>
                          <a:spcPct val="115000"/>
                        </a:lnSpc>
                        <a:spcAft>
                          <a:spcPts val="0"/>
                        </a:spcAft>
                      </a:pPr>
                      <a:r>
                        <a:rPr lang="en-GB" sz="1400" b="1" dirty="0">
                          <a:solidFill>
                            <a:schemeClr val="bg1"/>
                          </a:solidFill>
                          <a:latin typeface="+mn-lt"/>
                          <a:ea typeface="Calibri"/>
                          <a:cs typeface="Times New Roman"/>
                        </a:rPr>
                        <a: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lnSpc>
                          <a:spcPct val="115000"/>
                        </a:lnSpc>
                        <a:spcAft>
                          <a:spcPts val="0"/>
                        </a:spcAft>
                      </a:pPr>
                      <a:r>
                        <a:rPr lang="en-GB" sz="1400" b="1" dirty="0">
                          <a:solidFill>
                            <a:srgbClr val="FFFFFF"/>
                          </a:solidFill>
                          <a:latin typeface="+mn-lt"/>
                          <a:ea typeface="Calibri"/>
                          <a:cs typeface="Times New Roman"/>
                        </a:rPr>
                        <a:t>(228</a:t>
                      </a:r>
                      <a:r>
                        <a:rPr lang="en-GB" sz="1400" b="1" baseline="0" dirty="0">
                          <a:solidFill>
                            <a:srgbClr val="FFFFFF"/>
                          </a:solidFill>
                          <a:latin typeface="+mn-lt"/>
                          <a:ea typeface="Calibri"/>
                          <a:cs typeface="Times New Roman"/>
                        </a:rPr>
                        <a:t> imp</a:t>
                      </a:r>
                      <a:r>
                        <a:rPr lang="en-GB" sz="1400" b="1" dirty="0">
                          <a:solidFill>
                            <a:srgbClr val="FFFFFF"/>
                          </a:solidFill>
                          <a:latin typeface="+mn-lt"/>
                          <a:ea typeface="Calibri"/>
                          <a:cs typeface="Times New Roman"/>
                        </a:rPr>
                        <a:t>)</a:t>
                      </a:r>
                      <a:endParaRPr lang="en-GB" sz="1400" b="1"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lnSpc>
                          <a:spcPct val="115000"/>
                        </a:lnSpc>
                        <a:spcAft>
                          <a:spcPts val="0"/>
                        </a:spcAft>
                      </a:pPr>
                      <a:r>
                        <a:rPr lang="en-GB" sz="1400" b="1" dirty="0">
                          <a:solidFill>
                            <a:schemeClr val="bg1"/>
                          </a:solidFill>
                          <a:latin typeface="+mn-lt"/>
                          <a:ea typeface="Calibri"/>
                          <a:cs typeface="Times New Roman"/>
                        </a:rPr>
                        <a:t>10.7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0008"/>
                  </a:ext>
                </a:extLst>
              </a:tr>
            </a:tbl>
          </a:graphicData>
        </a:graphic>
      </p:graphicFrame>
      <p:sp>
        <p:nvSpPr>
          <p:cNvPr id="8" name="Text Box 10"/>
          <p:cNvSpPr txBox="1">
            <a:spLocks noChangeArrowheads="1"/>
          </p:cNvSpPr>
          <p:nvPr/>
        </p:nvSpPr>
        <p:spPr bwMode="auto">
          <a:xfrm>
            <a:off x="471996" y="5480954"/>
            <a:ext cx="7561263" cy="123825"/>
          </a:xfrm>
          <a:prstGeom prst="rect">
            <a:avLst/>
          </a:prstGeom>
          <a:noFill/>
          <a:ln w="9525">
            <a:noFill/>
            <a:miter lim="800000"/>
            <a:headEnd/>
            <a:tailEnd/>
          </a:ln>
        </p:spPr>
        <p:txBody>
          <a:bodyPr lIns="0" tIns="0" rIns="0" bIns="0">
            <a:spAutoFit/>
          </a:bodyPr>
          <a:lstStyle/>
          <a:p>
            <a:pPr>
              <a:spcBef>
                <a:spcPct val="50000"/>
              </a:spcBef>
            </a:pPr>
            <a:r>
              <a:rPr lang="en-GB" sz="800" dirty="0">
                <a:solidFill>
                  <a:schemeClr val="accent1">
                    <a:lumMod val="50000"/>
                  </a:schemeClr>
                </a:solidFill>
              </a:rPr>
              <a:t>[</a:t>
            </a:r>
            <a:r>
              <a:rPr lang="en-GB" sz="800" dirty="0"/>
              <a:t>DATA: Bloomberg 25.11.16]</a:t>
            </a:r>
            <a:endParaRPr lang="en-US" dirty="0"/>
          </a:p>
        </p:txBody>
      </p:sp>
      <p:sp>
        <p:nvSpPr>
          <p:cNvPr id="9" name="Text Box 10"/>
          <p:cNvSpPr txBox="1">
            <a:spLocks noChangeArrowheads="1"/>
          </p:cNvSpPr>
          <p:nvPr/>
        </p:nvSpPr>
        <p:spPr bwMode="auto">
          <a:xfrm>
            <a:off x="370065" y="5652388"/>
            <a:ext cx="8927505" cy="430887"/>
          </a:xfrm>
          <a:prstGeom prst="rect">
            <a:avLst/>
          </a:prstGeom>
          <a:noFill/>
          <a:ln w="9525">
            <a:noFill/>
            <a:miter lim="800000"/>
            <a:headEnd/>
            <a:tailEnd/>
          </a:ln>
        </p:spPr>
        <p:txBody>
          <a:bodyPr wrap="square" lIns="0" tIns="0" rIns="0" bIns="0">
            <a:spAutoFit/>
          </a:bodyPr>
          <a:lstStyle/>
          <a:p>
            <a:pPr>
              <a:spcBef>
                <a:spcPct val="50000"/>
              </a:spcBef>
            </a:pPr>
            <a:r>
              <a:rPr lang="en-GB" dirty="0"/>
              <a:t>[See Module 4_’Counterparty Due Diligence’ for a detailed overview of counterparty due diligence considerations for professional advisers]</a:t>
            </a:r>
            <a:endParaRPr lang="en-US" dirty="0">
              <a:latin typeface="Arial" pitchFamily="34" charset="0"/>
              <a:ea typeface="+mj-ea"/>
              <a:cs typeface="Arial" pitchFamily="34" charset="0"/>
            </a:endParaRPr>
          </a:p>
        </p:txBody>
      </p:sp>
      <p:sp>
        <p:nvSpPr>
          <p:cNvPr id="10" name="Rectangle 9">
            <a:extLst>
              <a:ext uri="{FF2B5EF4-FFF2-40B4-BE49-F238E27FC236}">
                <a16:creationId xmlns:a16="http://schemas.microsoft.com/office/drawing/2014/main" id="{0E061F95-F9B2-8D4D-ADDD-86B932A74B06}"/>
              </a:ext>
            </a:extLst>
          </p:cNvPr>
          <p:cNvSpPr/>
          <p:nvPr/>
        </p:nvSpPr>
        <p:spPr>
          <a:xfrm>
            <a:off x="3519762" y="6552185"/>
            <a:ext cx="2864887" cy="215444"/>
          </a:xfrm>
          <a:prstGeom prst="rect">
            <a:avLst/>
          </a:prstGeom>
        </p:spPr>
        <p:txBody>
          <a:bodyPr wrap="none">
            <a:spAutoFit/>
          </a:bodyPr>
          <a:lstStyle/>
          <a:p>
            <a:r>
              <a:rPr lang="en-GB" sz="800" dirty="0"/>
              <a:t>© </a:t>
            </a:r>
            <a:r>
              <a:rPr lang="en-GB" sz="800" dirty="0">
                <a:ea typeface="Calibri"/>
                <a:cs typeface="Times New Roman"/>
              </a:rPr>
              <a:t>COPYRIGHT 2018 ALPHA STRUCTURED PRODUCTS</a:t>
            </a:r>
            <a:endParaRPr lang="en-GB" sz="800" dirty="0"/>
          </a:p>
        </p:txBody>
      </p:sp>
    </p:spTree>
    <p:extLst>
      <p:ext uri="{BB962C8B-B14F-4D97-AF65-F5344CB8AC3E}">
        <p14:creationId xmlns:p14="http://schemas.microsoft.com/office/powerpoint/2010/main" val="3948618577"/>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21</a:t>
            </a:fld>
            <a:endParaRPr lang="en-US"/>
          </a:p>
        </p:txBody>
      </p:sp>
      <p:sp>
        <p:nvSpPr>
          <p:cNvPr id="4" name="TextBox 2"/>
          <p:cNvSpPr txBox="1">
            <a:spLocks noChangeArrowheads="1"/>
          </p:cNvSpPr>
          <p:nvPr/>
        </p:nvSpPr>
        <p:spPr bwMode="auto">
          <a:xfrm>
            <a:off x="384874" y="462407"/>
            <a:ext cx="6791430"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Counterparty considerations for advisers: </a:t>
            </a:r>
            <a:r>
              <a:rPr lang="en-US" sz="1800" b="1" i="1" dirty="0">
                <a:latin typeface="Arial" pitchFamily="34" charset="0"/>
                <a:ea typeface="+mj-ea"/>
                <a:cs typeface="Arial" pitchFamily="34" charset="0"/>
              </a:rPr>
              <a:t>and investors </a:t>
            </a:r>
            <a:r>
              <a:rPr lang="en-US" sz="1800" b="1" dirty="0">
                <a:latin typeface="Arial" pitchFamily="34" charset="0"/>
                <a:ea typeface="+mj-ea"/>
                <a:cs typeface="Arial" pitchFamily="34" charset="0"/>
              </a:rPr>
              <a:t>…</a:t>
            </a:r>
          </a:p>
        </p:txBody>
      </p:sp>
      <p:sp>
        <p:nvSpPr>
          <p:cNvPr id="5" name="Rectangle 2"/>
          <p:cNvSpPr txBox="1">
            <a:spLocks noChangeArrowheads="1"/>
          </p:cNvSpPr>
          <p:nvPr/>
        </p:nvSpPr>
        <p:spPr bwMode="auto">
          <a:xfrm>
            <a:off x="384872" y="1040819"/>
            <a:ext cx="9298955" cy="4576939"/>
          </a:xfrm>
          <a:prstGeom prst="rect">
            <a:avLst/>
          </a:prstGeom>
          <a:solidFill>
            <a:srgbClr val="FFFFFF"/>
          </a:solidFill>
          <a:ln>
            <a:miter lim="800000"/>
            <a:headEnd/>
            <a:tailEnd/>
          </a:ln>
        </p:spPr>
        <p:txBody>
          <a:bodyPr anchor="ctr"/>
          <a:lstStyle/>
          <a:p>
            <a:pPr marL="285750" indent="-285750" defTabSz="457200">
              <a:spcBef>
                <a:spcPts val="1200"/>
              </a:spcBef>
              <a:spcAft>
                <a:spcPts val="600"/>
              </a:spcAft>
              <a:buFont typeface="Wingdings" panose="05000000000000000000" pitchFamily="2" charset="2"/>
              <a:buChar char="§"/>
              <a:defRPr/>
            </a:pPr>
            <a:r>
              <a:rPr lang="en-GB" b="1" dirty="0">
                <a:ea typeface="Calibri"/>
                <a:cs typeface="Times New Roman"/>
              </a:rPr>
              <a:t>Given the importance of counterparties, can</a:t>
            </a:r>
            <a:r>
              <a:rPr lang="en-GB" b="1" dirty="0"/>
              <a:t> professional advisers / investors be expected to be capable of assessing the credit risk / financial strength of a bank and whether it is likely to remain in business?</a:t>
            </a:r>
          </a:p>
          <a:p>
            <a:pPr marL="285750" indent="-285750" defTabSz="457200">
              <a:spcBef>
                <a:spcPts val="1200"/>
              </a:spcBef>
              <a:spcAft>
                <a:spcPts val="600"/>
              </a:spcAft>
              <a:buFont typeface="Wingdings" panose="05000000000000000000" pitchFamily="2" charset="2"/>
              <a:buChar char="§"/>
              <a:defRPr/>
            </a:pPr>
            <a:r>
              <a:rPr lang="en-GB" b="1" dirty="0">
                <a:ea typeface="Calibri"/>
                <a:cs typeface="Times New Roman"/>
              </a:rPr>
              <a:t>Advisers are certainly not expected to become credit experts - but they should be aware of some of the basic / fundamental points pertinent to considering ‘financial / credit strength’, such as credit ratings</a:t>
            </a:r>
            <a:endParaRPr lang="en-GB" b="1" dirty="0"/>
          </a:p>
          <a:p>
            <a:pPr marL="285750" lvl="0" indent="-285750" defTabSz="457200">
              <a:spcBef>
                <a:spcPts val="1200"/>
              </a:spcBef>
              <a:spcAft>
                <a:spcPts val="600"/>
              </a:spcAft>
              <a:buFont typeface="Wingdings" panose="05000000000000000000" pitchFamily="2" charset="2"/>
              <a:buChar char="§"/>
              <a:defRPr/>
            </a:pPr>
            <a:r>
              <a:rPr lang="en-GB" b="1" dirty="0">
                <a:ea typeface="Calibri"/>
                <a:cs typeface="Times New Roman"/>
              </a:rPr>
              <a:t>It is important to understand that issuer / counterparty risk is a performance issue: and the FCA does not regulate performance, per se:</a:t>
            </a:r>
          </a:p>
          <a:p>
            <a:pPr marL="514350" lvl="1" indent="-285750" defTabSz="457200">
              <a:spcAft>
                <a:spcPts val="600"/>
              </a:spcAft>
              <a:buFont typeface=".AppleSystemUIFont"/>
              <a:buChar char="-"/>
              <a:defRPr/>
            </a:pPr>
            <a:r>
              <a:rPr lang="en-GB" dirty="0"/>
              <a:t>but the risks and consequences of any / all risks must be detailed, in a clear, fair and not misleading manner</a:t>
            </a:r>
          </a:p>
          <a:p>
            <a:pPr marL="514350" lvl="1" indent="-285750" defTabSz="457200">
              <a:spcAft>
                <a:spcPts val="600"/>
              </a:spcAft>
              <a:buFont typeface=".AppleSystemUIFont"/>
              <a:buChar char="-"/>
              <a:defRPr/>
            </a:pPr>
            <a:r>
              <a:rPr lang="en-GB" dirty="0"/>
              <a:t>and client’s tolerances for risk must be identified and suitable investments selected</a:t>
            </a:r>
          </a:p>
          <a:p>
            <a:pPr marL="285750" indent="-285750" defTabSz="457200">
              <a:spcBef>
                <a:spcPts val="1200"/>
              </a:spcBef>
              <a:spcAft>
                <a:spcPts val="600"/>
              </a:spcAft>
              <a:buFont typeface="Wingdings" panose="05000000000000000000" pitchFamily="2" charset="2"/>
              <a:buChar char="§"/>
              <a:defRPr/>
            </a:pPr>
            <a:r>
              <a:rPr lang="en-GB" b="1" dirty="0">
                <a:ea typeface="Calibri"/>
                <a:cs typeface="Times New Roman"/>
              </a:rPr>
              <a:t>It is also pragmatic to suggest that investors can understand ‘counterparty risk’, at least in general terms:</a:t>
            </a:r>
          </a:p>
          <a:p>
            <a:pPr marL="514350" lvl="1" indent="-285750" defTabSz="457200">
              <a:spcAft>
                <a:spcPts val="600"/>
              </a:spcAft>
              <a:buFont typeface=".AppleSystemUIFont"/>
              <a:buChar char="-"/>
              <a:defRPr/>
            </a:pPr>
            <a:r>
              <a:rPr lang="en-GB" dirty="0"/>
              <a:t>for example, savers  / investors generally know and understand that if they place their deposit with a big bank, that doesn’t want or need their funds, they may get a low rate of interest; but if they want or need a higher rate of interest and they deposit with a smaller bank, that wants their funds more, they can get a higher rate … and that’s all about counterparty credit risk: so it’s not so tricky to understand the principles</a:t>
            </a:r>
          </a:p>
          <a:p>
            <a:pPr marL="514350" lvl="1" indent="-285750" defTabSz="457200">
              <a:spcAft>
                <a:spcPts val="600"/>
              </a:spcAft>
              <a:buFont typeface=".AppleSystemUIFont"/>
              <a:buChar char="-"/>
              <a:defRPr/>
            </a:pPr>
            <a:r>
              <a:rPr lang="en-GB" dirty="0"/>
              <a:t>and many savers and investors may also remember - or can / should be reminded about - Icelandic banks, Northern Rock, etc.: and some may have heard of Lehman Brothers (or can be reminded of the events)</a:t>
            </a:r>
          </a:p>
        </p:txBody>
      </p:sp>
      <p:sp>
        <p:nvSpPr>
          <p:cNvPr id="6" name="Rectangle 5"/>
          <p:cNvSpPr/>
          <p:nvPr/>
        </p:nvSpPr>
        <p:spPr>
          <a:xfrm>
            <a:off x="449160" y="5703801"/>
            <a:ext cx="9170378" cy="523220"/>
          </a:xfrm>
          <a:prstGeom prst="rect">
            <a:avLst/>
          </a:prstGeom>
          <a:solidFill>
            <a:schemeClr val="tx1"/>
          </a:solidFill>
        </p:spPr>
        <p:txBody>
          <a:bodyPr wrap="square">
            <a:spAutoFit/>
          </a:bodyPr>
          <a:lstStyle/>
          <a:p>
            <a:pPr algn="ctr" defTabSz="457200">
              <a:defRPr/>
            </a:pPr>
            <a:r>
              <a:rPr lang="en-GB" b="1" dirty="0">
                <a:solidFill>
                  <a:schemeClr val="bg1"/>
                </a:solidFill>
              </a:rPr>
              <a:t>The fact is that structured products can remove or reduce market risk, provide pre-defined returns </a:t>
            </a:r>
          </a:p>
          <a:p>
            <a:pPr algn="ctr" defTabSz="457200">
              <a:defRPr/>
            </a:pPr>
            <a:r>
              <a:rPr lang="en-GB" b="1" dirty="0">
                <a:solidFill>
                  <a:schemeClr val="bg1"/>
                </a:solidFill>
              </a:rPr>
              <a:t>and do it all by contract … but they present issuer / counterparty risk, which needs to be understood </a:t>
            </a:r>
            <a:endParaRPr lang="en-GB" b="1" dirty="0">
              <a:solidFill>
                <a:schemeClr val="bg1"/>
              </a:solidFill>
              <a:ea typeface="Calibri"/>
              <a:cs typeface="Times New Roman"/>
            </a:endParaRPr>
          </a:p>
        </p:txBody>
      </p:sp>
      <p:sp>
        <p:nvSpPr>
          <p:cNvPr id="7" name="Rectangle 6">
            <a:extLst>
              <a:ext uri="{FF2B5EF4-FFF2-40B4-BE49-F238E27FC236}">
                <a16:creationId xmlns:a16="http://schemas.microsoft.com/office/drawing/2014/main" id="{7CA299AD-3848-E248-8CCC-47BC1BA161A2}"/>
              </a:ext>
            </a:extLst>
          </p:cNvPr>
          <p:cNvSpPr/>
          <p:nvPr/>
        </p:nvSpPr>
        <p:spPr>
          <a:xfrm>
            <a:off x="3519762" y="6552185"/>
            <a:ext cx="2864887" cy="215444"/>
          </a:xfrm>
          <a:prstGeom prst="rect">
            <a:avLst/>
          </a:prstGeom>
        </p:spPr>
        <p:txBody>
          <a:bodyPr wrap="none">
            <a:spAutoFit/>
          </a:bodyPr>
          <a:lstStyle/>
          <a:p>
            <a:r>
              <a:rPr lang="en-GB" sz="800" dirty="0"/>
              <a:t>© </a:t>
            </a:r>
            <a:r>
              <a:rPr lang="en-GB" sz="800" dirty="0">
                <a:ea typeface="Calibri"/>
                <a:cs typeface="Times New Roman"/>
              </a:rPr>
              <a:t>COPYRIGHT 2018 ALPHA STRUCTURED PRODUCTS</a:t>
            </a:r>
            <a:endParaRPr lang="en-GB" sz="800" dirty="0"/>
          </a:p>
        </p:txBody>
      </p:sp>
    </p:spTree>
    <p:extLst>
      <p:ext uri="{BB962C8B-B14F-4D97-AF65-F5344CB8AC3E}">
        <p14:creationId xmlns:p14="http://schemas.microsoft.com/office/powerpoint/2010/main" val="1888719967"/>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22</a:t>
            </a:fld>
            <a:endParaRPr lang="en-US"/>
          </a:p>
        </p:txBody>
      </p:sp>
      <p:sp>
        <p:nvSpPr>
          <p:cNvPr id="9" name="TextBox 2"/>
          <p:cNvSpPr txBox="1">
            <a:spLocks noChangeArrowheads="1"/>
          </p:cNvSpPr>
          <p:nvPr/>
        </p:nvSpPr>
        <p:spPr bwMode="auto">
          <a:xfrm>
            <a:off x="387096" y="458366"/>
            <a:ext cx="6172200" cy="369332"/>
          </a:xfrm>
          <a:prstGeom prst="rect">
            <a:avLst/>
          </a:prstGeom>
          <a:noFill/>
          <a:ln w="9525">
            <a:noFill/>
            <a:miter lim="800000"/>
            <a:headEnd/>
            <a:tailEnd/>
          </a:ln>
        </p:spPr>
        <p:txBody>
          <a:bodyPr>
            <a:spAutoFit/>
          </a:bodyPr>
          <a:lstStyle/>
          <a:p>
            <a:r>
              <a:rPr lang="en-US" sz="1800" b="1" dirty="0">
                <a:latin typeface="Arial" pitchFamily="34" charset="0"/>
                <a:ea typeface="+mj-ea"/>
                <a:cs typeface="Arial" pitchFamily="34" charset="0"/>
              </a:rPr>
              <a:t>Returning to the introduction: a case study …</a:t>
            </a:r>
          </a:p>
        </p:txBody>
      </p:sp>
      <p:sp>
        <p:nvSpPr>
          <p:cNvPr id="5" name="Rectangle 3"/>
          <p:cNvSpPr>
            <a:spLocks noChangeArrowheads="1"/>
          </p:cNvSpPr>
          <p:nvPr/>
        </p:nvSpPr>
        <p:spPr bwMode="auto">
          <a:xfrm>
            <a:off x="343780" y="1293919"/>
            <a:ext cx="9460178" cy="4533549"/>
          </a:xfrm>
          <a:prstGeom prst="rect">
            <a:avLst/>
          </a:prstGeom>
          <a:noFill/>
          <a:ln w="9525">
            <a:noFill/>
            <a:miter lim="800000"/>
            <a:headEnd/>
            <a:tailEnd/>
          </a:ln>
        </p:spPr>
        <p:txBody>
          <a:bodyPr wrap="square">
            <a:spAutoFit/>
          </a:bodyPr>
          <a:lstStyle/>
          <a:p>
            <a:pPr>
              <a:spcBef>
                <a:spcPts val="1200"/>
              </a:spcBef>
              <a:spcAft>
                <a:spcPts val="600"/>
              </a:spcAft>
            </a:pPr>
            <a:endParaRPr lang="en-US" b="1" dirty="0">
              <a:ea typeface="Calibri"/>
              <a:cs typeface="Times New Roman"/>
            </a:endParaRPr>
          </a:p>
          <a:p>
            <a:pPr marL="285750" indent="-285750">
              <a:spcBef>
                <a:spcPts val="1200"/>
              </a:spcBef>
              <a:spcAft>
                <a:spcPts val="600"/>
              </a:spcAft>
              <a:buFont typeface="Wingdings" panose="05000000000000000000" pitchFamily="2" charset="2"/>
              <a:buChar char="§"/>
            </a:pPr>
            <a:r>
              <a:rPr lang="en-US" b="1" dirty="0">
                <a:ea typeface="Calibri"/>
                <a:cs typeface="Times New Roman"/>
              </a:rPr>
              <a:t>The process started by designing a product with a portfolio that replicated the adviser’s global equity asset allocation model, using indices</a:t>
            </a:r>
          </a:p>
          <a:p>
            <a:pPr marL="285750" indent="-285750">
              <a:spcBef>
                <a:spcPts val="1200"/>
              </a:spcBef>
              <a:spcAft>
                <a:spcPts val="600"/>
              </a:spcAft>
              <a:buFont typeface="Wingdings" panose="05000000000000000000" pitchFamily="2" charset="2"/>
              <a:buChar char="§"/>
            </a:pPr>
            <a:r>
              <a:rPr lang="en-GB" b="1" dirty="0">
                <a:ea typeface="Calibri"/>
                <a:cs typeface="Times New Roman"/>
              </a:rPr>
              <a:t>The next step was to focus on risk control: the downside risk was changed to a ratio of 1:4 </a:t>
            </a:r>
          </a:p>
          <a:p>
            <a:pPr marL="514350" lvl="1" indent="-285750" defTabSz="457200">
              <a:spcAft>
                <a:spcPts val="600"/>
              </a:spcAft>
              <a:buFont typeface=".AppleSystemUIFont"/>
              <a:buChar char="-"/>
              <a:defRPr/>
            </a:pPr>
            <a:r>
              <a:rPr lang="en-GB" dirty="0"/>
              <a:t>meaning that the client only suffered 1/4 of any downside: i.e. only 1% lost for any 4% fall in the portfolio</a:t>
            </a:r>
          </a:p>
          <a:p>
            <a:pPr marL="514350" lvl="1" indent="-285750" defTabSz="457200">
              <a:spcAft>
                <a:spcPts val="600"/>
              </a:spcAft>
              <a:buFont typeface=".AppleSystemUIFont"/>
              <a:buChar char="-"/>
              <a:defRPr/>
            </a:pPr>
            <a:r>
              <a:rPr lang="en-GB" i="1" dirty="0"/>
              <a:t>notably, the maximum loss was therefore 25%: which was only possible if each and every index went to zero!</a:t>
            </a:r>
            <a:endParaRPr lang="en-US" i="1" dirty="0"/>
          </a:p>
          <a:p>
            <a:pPr marL="285750" indent="-285750">
              <a:spcBef>
                <a:spcPts val="1200"/>
              </a:spcBef>
              <a:spcAft>
                <a:spcPts val="600"/>
              </a:spcAft>
              <a:buFont typeface="Wingdings" panose="05000000000000000000" pitchFamily="2" charset="2"/>
              <a:buChar char="§"/>
            </a:pPr>
            <a:r>
              <a:rPr lang="en-GB" b="1" dirty="0">
                <a:ea typeface="Calibri"/>
                <a:cs typeface="Times New Roman"/>
              </a:rPr>
              <a:t>Then came the focus on growth: upside participation was changed to a ratio of 7:1 (i.e. 700% participation)</a:t>
            </a:r>
          </a:p>
          <a:p>
            <a:pPr marL="514350" lvl="1" indent="-285750" defTabSz="457200">
              <a:spcAft>
                <a:spcPts val="600"/>
              </a:spcAft>
              <a:buFont typeface=".AppleSystemUIFont"/>
              <a:buChar char="-"/>
              <a:defRPr/>
            </a:pPr>
            <a:r>
              <a:rPr lang="en-GB" dirty="0"/>
              <a:t>meaning the client enjoyed a 7% gain for any 1% rise in the portfolio, capped at 70%</a:t>
            </a:r>
          </a:p>
          <a:p>
            <a:pPr marL="514350" lvl="1" indent="-285750" defTabSz="457200">
              <a:spcAft>
                <a:spcPts val="600"/>
              </a:spcAft>
              <a:buFont typeface=".AppleSystemUIFont"/>
              <a:buChar char="-"/>
              <a:defRPr/>
            </a:pPr>
            <a:r>
              <a:rPr lang="en-GB" i="1" dirty="0"/>
              <a:t>a 10% gain on the portfolio would therefore generate a 70% investor return</a:t>
            </a:r>
          </a:p>
          <a:p>
            <a:pPr marL="514350" lvl="1" indent="-285750" defTabSz="457200">
              <a:spcAft>
                <a:spcPts val="600"/>
              </a:spcAft>
              <a:buFont typeface=".AppleSystemUIFont"/>
              <a:buChar char="-"/>
              <a:defRPr/>
            </a:pPr>
            <a:r>
              <a:rPr lang="en-GB" i="1" dirty="0"/>
              <a:t>above 70%, 100% participation in unlimited portfolio growth was also built in </a:t>
            </a:r>
            <a:endParaRPr lang="en-US" i="1" dirty="0"/>
          </a:p>
          <a:p>
            <a:pPr marL="342900" indent="-342900" defTabSz="457200" eaLnBrk="0" hangingPunct="0">
              <a:lnSpc>
                <a:spcPct val="80000"/>
              </a:lnSpc>
              <a:spcBef>
                <a:spcPts val="1200"/>
              </a:spcBef>
              <a:spcAft>
                <a:spcPts val="600"/>
              </a:spcAft>
              <a:buFont typeface="Wingdings" panose="05000000000000000000" pitchFamily="2" charset="2"/>
              <a:buChar char="§"/>
              <a:defRPr/>
            </a:pPr>
            <a:r>
              <a:rPr lang="en-US" b="1" dirty="0">
                <a:ea typeface="Calibri"/>
                <a:cs typeface="Times New Roman"/>
              </a:rPr>
              <a:t>I</a:t>
            </a:r>
            <a:r>
              <a:rPr lang="en-GB" b="1" dirty="0">
                <a:ea typeface="Calibri"/>
                <a:cs typeface="Times New Roman"/>
              </a:rPr>
              <a:t>nvestment timing was a concern in Q1 2008: so ‘phased entry’ was used, from March ‘08 to March ’09</a:t>
            </a:r>
          </a:p>
          <a:p>
            <a:pPr marL="342900" indent="-342900" defTabSz="457200" eaLnBrk="0" hangingPunct="0">
              <a:lnSpc>
                <a:spcPct val="80000"/>
              </a:lnSpc>
              <a:spcBef>
                <a:spcPts val="1200"/>
              </a:spcBef>
              <a:spcAft>
                <a:spcPts val="600"/>
              </a:spcAft>
              <a:buFont typeface="Wingdings" panose="05000000000000000000" pitchFamily="2" charset="2"/>
              <a:buChar char="§"/>
              <a:defRPr/>
            </a:pPr>
            <a:r>
              <a:rPr lang="en-GB" b="1" dirty="0">
                <a:ea typeface="Calibri"/>
                <a:cs typeface="Times New Roman"/>
              </a:rPr>
              <a:t>Daily liquidity was included</a:t>
            </a:r>
          </a:p>
          <a:p>
            <a:pPr marL="342900" indent="-342900" defTabSz="457200" eaLnBrk="0" hangingPunct="0">
              <a:lnSpc>
                <a:spcPct val="80000"/>
              </a:lnSpc>
              <a:spcBef>
                <a:spcPts val="1200"/>
              </a:spcBef>
              <a:spcAft>
                <a:spcPts val="600"/>
              </a:spcAft>
              <a:buFont typeface="Wingdings" panose="05000000000000000000" pitchFamily="2" charset="2"/>
              <a:buChar char="§"/>
              <a:defRPr/>
            </a:pPr>
            <a:r>
              <a:rPr lang="en-GB" b="1" dirty="0">
                <a:ea typeface="Calibri"/>
                <a:cs typeface="Times New Roman"/>
              </a:rPr>
              <a:t>The Plan had no explicit fees (with internal fees less openly agreed|: at less than 35bp’s pa)</a:t>
            </a:r>
          </a:p>
        </p:txBody>
      </p:sp>
      <p:sp>
        <p:nvSpPr>
          <p:cNvPr id="6" name="Rectangle 5"/>
          <p:cNvSpPr/>
          <p:nvPr/>
        </p:nvSpPr>
        <p:spPr>
          <a:xfrm>
            <a:off x="343780" y="1006061"/>
            <a:ext cx="9170378" cy="738664"/>
          </a:xfrm>
          <a:prstGeom prst="rect">
            <a:avLst/>
          </a:prstGeom>
          <a:solidFill>
            <a:schemeClr val="tx1"/>
          </a:solidFill>
        </p:spPr>
        <p:txBody>
          <a:bodyPr wrap="square">
            <a:spAutoFit/>
          </a:bodyPr>
          <a:lstStyle/>
          <a:p>
            <a:pPr algn="ctr"/>
            <a:r>
              <a:rPr lang="en-US" b="1" dirty="0">
                <a:solidFill>
                  <a:schemeClr val="bg1"/>
                </a:solidFill>
                <a:ea typeface="Calibri"/>
                <a:cs typeface="Times New Roman"/>
              </a:rPr>
              <a:t>In 2008, an investor who had lost £800m in 2003 (when the TMT bubble burst) asked his adviser to </a:t>
            </a:r>
          </a:p>
          <a:p>
            <a:pPr algn="ctr"/>
            <a:r>
              <a:rPr lang="en-US" b="1" dirty="0">
                <a:solidFill>
                  <a:schemeClr val="bg1"/>
                </a:solidFill>
                <a:ea typeface="Calibri"/>
                <a:cs typeface="Times New Roman"/>
              </a:rPr>
              <a:t>‘de-risk’ his remaining £200m portfolio. </a:t>
            </a:r>
            <a:r>
              <a:rPr lang="en-GB" b="1" dirty="0">
                <a:solidFill>
                  <a:schemeClr val="bg1"/>
                </a:solidFill>
                <a:ea typeface="Calibri"/>
                <a:cs typeface="Times New Roman"/>
              </a:rPr>
              <a:t>More specifically, the investor asked that portfolio risk be reduced, potential future losses be limited, whilst strong participation in future growth be retained …</a:t>
            </a:r>
            <a:endParaRPr lang="en-US" b="1" i="1" dirty="0">
              <a:solidFill>
                <a:schemeClr val="bg1"/>
              </a:solidFill>
              <a:ea typeface="Calibri"/>
              <a:cs typeface="Times New Roman"/>
            </a:endParaRPr>
          </a:p>
        </p:txBody>
      </p:sp>
      <p:sp>
        <p:nvSpPr>
          <p:cNvPr id="7" name="Rectangle 6"/>
          <p:cNvSpPr/>
          <p:nvPr/>
        </p:nvSpPr>
        <p:spPr>
          <a:xfrm>
            <a:off x="343780" y="5844015"/>
            <a:ext cx="9170378" cy="609398"/>
          </a:xfrm>
          <a:prstGeom prst="rect">
            <a:avLst/>
          </a:prstGeom>
          <a:solidFill>
            <a:schemeClr val="tx1"/>
          </a:solidFill>
        </p:spPr>
        <p:txBody>
          <a:bodyPr wrap="square">
            <a:spAutoFit/>
          </a:bodyPr>
          <a:lstStyle/>
          <a:p>
            <a:pPr algn="ctr" defTabSz="457200" eaLnBrk="0" hangingPunct="0">
              <a:lnSpc>
                <a:spcPct val="80000"/>
              </a:lnSpc>
              <a:defRPr/>
            </a:pPr>
            <a:r>
              <a:rPr lang="en-GB" b="1" dirty="0">
                <a:solidFill>
                  <a:schemeClr val="bg1"/>
                </a:solidFill>
                <a:ea typeface="Calibri"/>
                <a:cs typeface="Times New Roman"/>
              </a:rPr>
              <a:t>The Plan not only met but surpassed the wealth manager’s expectations</a:t>
            </a:r>
          </a:p>
          <a:p>
            <a:pPr algn="ctr" defTabSz="457200" eaLnBrk="0" hangingPunct="0">
              <a:lnSpc>
                <a:spcPct val="80000"/>
              </a:lnSpc>
              <a:defRPr/>
            </a:pPr>
            <a:r>
              <a:rPr lang="en-GB" b="1" dirty="0">
                <a:solidFill>
                  <a:schemeClr val="bg1"/>
                </a:solidFill>
                <a:ea typeface="Calibri"/>
                <a:cs typeface="Times New Roman"/>
              </a:rPr>
              <a:t>---------------------------------------------------------------------------------------------------</a:t>
            </a:r>
          </a:p>
          <a:p>
            <a:pPr algn="ctr" defTabSz="457200" eaLnBrk="0" hangingPunct="0">
              <a:lnSpc>
                <a:spcPct val="80000"/>
              </a:lnSpc>
              <a:defRPr/>
            </a:pPr>
            <a:r>
              <a:rPr lang="en-GB" b="1" dirty="0">
                <a:solidFill>
                  <a:schemeClr val="bg1"/>
                </a:solidFill>
                <a:ea typeface="Calibri"/>
                <a:cs typeface="Times New Roman"/>
              </a:rPr>
              <a:t>… </a:t>
            </a:r>
            <a:r>
              <a:rPr lang="en-GB" b="1" i="1" dirty="0">
                <a:solidFill>
                  <a:schemeClr val="bg1"/>
                </a:solidFill>
                <a:ea typeface="Calibri"/>
                <a:cs typeface="Times New Roman"/>
              </a:rPr>
              <a:t>AND</a:t>
            </a:r>
            <a:r>
              <a:rPr lang="en-GB" b="1" dirty="0">
                <a:solidFill>
                  <a:schemeClr val="bg1"/>
                </a:solidFill>
                <a:ea typeface="Calibri"/>
                <a:cs typeface="Times New Roman"/>
              </a:rPr>
              <a:t> the client’s (</a:t>
            </a:r>
            <a:r>
              <a:rPr lang="en-GB" b="1" i="1" dirty="0">
                <a:solidFill>
                  <a:schemeClr val="bg1"/>
                </a:solidFill>
                <a:ea typeface="Calibri"/>
                <a:cs typeface="Times New Roman"/>
              </a:rPr>
              <a:t>AND</a:t>
            </a:r>
            <a:r>
              <a:rPr lang="en-GB" b="1" dirty="0">
                <a:solidFill>
                  <a:schemeClr val="bg1"/>
                </a:solidFill>
                <a:ea typeface="Calibri"/>
                <a:cs typeface="Times New Roman"/>
              </a:rPr>
              <a:t> the top 4 accountancy firm that was involved)</a:t>
            </a:r>
          </a:p>
        </p:txBody>
      </p:sp>
      <p:sp>
        <p:nvSpPr>
          <p:cNvPr id="8" name="Rectangle 7">
            <a:extLst>
              <a:ext uri="{FF2B5EF4-FFF2-40B4-BE49-F238E27FC236}">
                <a16:creationId xmlns:a16="http://schemas.microsoft.com/office/drawing/2014/main" id="{D52E0758-4163-2546-A943-E5834AD02D17}"/>
              </a:ext>
            </a:extLst>
          </p:cNvPr>
          <p:cNvSpPr/>
          <p:nvPr/>
        </p:nvSpPr>
        <p:spPr>
          <a:xfrm>
            <a:off x="3519762" y="6552185"/>
            <a:ext cx="2864887" cy="215444"/>
          </a:xfrm>
          <a:prstGeom prst="rect">
            <a:avLst/>
          </a:prstGeom>
        </p:spPr>
        <p:txBody>
          <a:bodyPr wrap="none">
            <a:spAutoFit/>
          </a:bodyPr>
          <a:lstStyle/>
          <a:p>
            <a:r>
              <a:rPr lang="en-GB" sz="800" dirty="0"/>
              <a:t>© </a:t>
            </a:r>
            <a:r>
              <a:rPr lang="en-GB" sz="800" dirty="0">
                <a:ea typeface="Calibri"/>
                <a:cs typeface="Times New Roman"/>
              </a:rPr>
              <a:t>COPYRIGHT 2018 ALPHA STRUCTURED PRODUCTS</a:t>
            </a:r>
            <a:endParaRPr lang="en-GB" sz="800" dirty="0"/>
          </a:p>
        </p:txBody>
      </p:sp>
    </p:spTree>
    <p:extLst>
      <p:ext uri="{BB962C8B-B14F-4D97-AF65-F5344CB8AC3E}">
        <p14:creationId xmlns:p14="http://schemas.microsoft.com/office/powerpoint/2010/main" val="602502903"/>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23</a:t>
            </a:fld>
            <a:endParaRPr lang="en-US"/>
          </a:p>
        </p:txBody>
      </p:sp>
      <p:sp>
        <p:nvSpPr>
          <p:cNvPr id="6" name="TextBox 2"/>
          <p:cNvSpPr txBox="1">
            <a:spLocks noChangeArrowheads="1"/>
          </p:cNvSpPr>
          <p:nvPr/>
        </p:nvSpPr>
        <p:spPr bwMode="auto">
          <a:xfrm>
            <a:off x="326136" y="461629"/>
            <a:ext cx="6172200" cy="369332"/>
          </a:xfrm>
          <a:prstGeom prst="rect">
            <a:avLst/>
          </a:prstGeom>
          <a:noFill/>
          <a:ln w="9525">
            <a:noFill/>
            <a:miter lim="800000"/>
            <a:headEnd/>
            <a:tailEnd/>
          </a:ln>
        </p:spPr>
        <p:txBody>
          <a:bodyPr>
            <a:spAutoFit/>
          </a:bodyPr>
          <a:lstStyle/>
          <a:p>
            <a:r>
              <a:rPr lang="en-US" b="1" dirty="0">
                <a:solidFill>
                  <a:srgbClr val="B24D4E"/>
                </a:solidFill>
              </a:rPr>
              <a:t> </a:t>
            </a:r>
            <a:r>
              <a:rPr lang="en-US" sz="1800" b="1" dirty="0">
                <a:latin typeface="Arial" pitchFamily="34" charset="0"/>
                <a:ea typeface="+mj-ea"/>
                <a:cs typeface="Arial" pitchFamily="34" charset="0"/>
              </a:rPr>
              <a:t>Sounds great: how did it perform …</a:t>
            </a:r>
          </a:p>
        </p:txBody>
      </p:sp>
      <p:pic>
        <p:nvPicPr>
          <p:cNvPr id="7" name="Picture 13" descr="bschart2"/>
          <p:cNvPicPr>
            <a:picLocks noChangeAspect="1" noChangeArrowheads="1"/>
          </p:cNvPicPr>
          <p:nvPr/>
        </p:nvPicPr>
        <p:blipFill>
          <a:blip r:embed="rId2" cstate="print">
            <a:duotone>
              <a:prstClr val="black"/>
              <a:schemeClr val="tx2">
                <a:tint val="45000"/>
                <a:satMod val="400000"/>
              </a:schemeClr>
            </a:duotone>
          </a:blip>
          <a:srcRect/>
          <a:stretch>
            <a:fillRect/>
          </a:stretch>
        </p:blipFill>
        <p:spPr bwMode="auto">
          <a:xfrm>
            <a:off x="512776" y="1274926"/>
            <a:ext cx="6159659" cy="4918840"/>
          </a:xfrm>
          <a:prstGeom prst="rect">
            <a:avLst/>
          </a:prstGeom>
          <a:noFill/>
          <a:ln w="9525">
            <a:noFill/>
            <a:miter lim="800000"/>
            <a:headEnd/>
            <a:tailEnd/>
          </a:ln>
        </p:spPr>
      </p:pic>
      <p:sp>
        <p:nvSpPr>
          <p:cNvPr id="8" name="Text Box 6"/>
          <p:cNvSpPr txBox="1">
            <a:spLocks noChangeArrowheads="1"/>
          </p:cNvSpPr>
          <p:nvPr/>
        </p:nvSpPr>
        <p:spPr bwMode="auto">
          <a:xfrm>
            <a:off x="6672435" y="1620341"/>
            <a:ext cx="2971800" cy="830997"/>
          </a:xfrm>
          <a:prstGeom prst="rect">
            <a:avLst/>
          </a:prstGeom>
          <a:noFill/>
          <a:ln w="9525">
            <a:noFill/>
            <a:miter lim="800000"/>
            <a:headEnd/>
            <a:tailEnd/>
          </a:ln>
        </p:spPr>
        <p:txBody>
          <a:bodyPr>
            <a:spAutoFit/>
          </a:bodyPr>
          <a:lstStyle/>
          <a:p>
            <a:pPr>
              <a:spcBef>
                <a:spcPct val="20000"/>
              </a:spcBef>
            </a:pPr>
            <a:r>
              <a:rPr lang="en-GB" sz="1200" b="1" dirty="0">
                <a:latin typeface="+mn-lt"/>
                <a:ea typeface="ＭＳ Ｐゴシック" pitchFamily="-110" charset="-128"/>
                <a:cs typeface="ＭＳ Ｐゴシック" pitchFamily="-110" charset="-128"/>
              </a:rPr>
              <a:t>The Plan added significant value over and above the wealth manager’s asset allocation model AND the benchmark: transforming the risk / return profile</a:t>
            </a:r>
            <a:endParaRPr lang="en-US" sz="1200" b="1" dirty="0">
              <a:latin typeface="+mn-lt"/>
              <a:ea typeface="ＭＳ Ｐゴシック" pitchFamily="-110" charset="-128"/>
              <a:cs typeface="ＭＳ Ｐゴシック" pitchFamily="-110" charset="-128"/>
            </a:endParaRPr>
          </a:p>
        </p:txBody>
      </p:sp>
      <p:sp>
        <p:nvSpPr>
          <p:cNvPr id="9" name="Text Box 7"/>
          <p:cNvSpPr txBox="1">
            <a:spLocks noChangeArrowheads="1"/>
          </p:cNvSpPr>
          <p:nvPr/>
        </p:nvSpPr>
        <p:spPr bwMode="auto">
          <a:xfrm>
            <a:off x="6672435" y="2863741"/>
            <a:ext cx="2971800" cy="461665"/>
          </a:xfrm>
          <a:prstGeom prst="rect">
            <a:avLst/>
          </a:prstGeom>
          <a:noFill/>
          <a:ln w="9525">
            <a:noFill/>
            <a:miter lim="800000"/>
            <a:headEnd/>
            <a:tailEnd/>
          </a:ln>
        </p:spPr>
        <p:txBody>
          <a:bodyPr>
            <a:spAutoFit/>
          </a:bodyPr>
          <a:lstStyle/>
          <a:p>
            <a:pPr>
              <a:spcBef>
                <a:spcPct val="20000"/>
              </a:spcBef>
            </a:pPr>
            <a:r>
              <a:rPr lang="en-GB" sz="1200" b="1" dirty="0">
                <a:latin typeface="+mn-lt"/>
                <a:ea typeface="ＭＳ Ｐゴシック" pitchFamily="-110" charset="-128"/>
                <a:cs typeface="ＭＳ Ｐゴシック" pitchFamily="-110" charset="-128"/>
              </a:rPr>
              <a:t>The wealth manager’s own global equity asset allocation model </a:t>
            </a:r>
          </a:p>
        </p:txBody>
      </p:sp>
      <p:sp>
        <p:nvSpPr>
          <p:cNvPr id="10" name="Text Box 8"/>
          <p:cNvSpPr txBox="1">
            <a:spLocks noChangeArrowheads="1"/>
          </p:cNvSpPr>
          <p:nvPr/>
        </p:nvSpPr>
        <p:spPr bwMode="auto">
          <a:xfrm>
            <a:off x="6672435" y="3491546"/>
            <a:ext cx="2863850" cy="461665"/>
          </a:xfrm>
          <a:prstGeom prst="rect">
            <a:avLst/>
          </a:prstGeom>
          <a:noFill/>
          <a:ln w="9525">
            <a:noFill/>
            <a:miter lim="800000"/>
            <a:headEnd/>
            <a:tailEnd/>
          </a:ln>
        </p:spPr>
        <p:txBody>
          <a:bodyPr>
            <a:spAutoFit/>
          </a:bodyPr>
          <a:lstStyle/>
          <a:p>
            <a:pPr>
              <a:spcBef>
                <a:spcPct val="20000"/>
              </a:spcBef>
            </a:pPr>
            <a:r>
              <a:rPr lang="en-GB" sz="1200" b="1" dirty="0">
                <a:latin typeface="+mn-lt"/>
                <a:ea typeface="ＭＳ Ｐゴシック" pitchFamily="-110" charset="-128"/>
                <a:cs typeface="ＭＳ Ｐゴシック" pitchFamily="-110" charset="-128"/>
              </a:rPr>
              <a:t>The relevant benchmark for the investor was the MSCI World Index </a:t>
            </a:r>
          </a:p>
        </p:txBody>
      </p:sp>
      <p:sp>
        <p:nvSpPr>
          <p:cNvPr id="2" name="Arrow: Left 1"/>
          <p:cNvSpPr/>
          <p:nvPr/>
        </p:nvSpPr>
        <p:spPr bwMode="auto">
          <a:xfrm>
            <a:off x="6083110" y="1793524"/>
            <a:ext cx="520185" cy="484632"/>
          </a:xfrm>
          <a:prstGeom prst="leftArrow">
            <a:avLst/>
          </a:prstGeom>
          <a:solidFill>
            <a:schemeClr val="bg2"/>
          </a:solidFill>
          <a:ln w="9525">
            <a:noFill/>
            <a:miter lim="800000"/>
            <a:headEnd/>
            <a:tailEnd/>
          </a:ln>
          <a:effectLst>
            <a:outerShdw blurRad="50800" dist="38100" dir="2700000" algn="tl" rotWithShape="0">
              <a:prstClr val="black">
                <a:alpha val="40000"/>
              </a:prstClr>
            </a:outerShdw>
          </a:effectLst>
        </p:spPr>
        <p:txBody>
          <a:bodyPr lIns="0" tIns="0" rIns="0" bIns="0" rtlCol="0" anchor="ctr"/>
          <a:lstStyle/>
          <a:p>
            <a:pPr marL="182563" indent="-3175" algn="ctr" eaLnBrk="0" hangingPunct="0">
              <a:spcBef>
                <a:spcPct val="35000"/>
              </a:spcBef>
              <a:buClr>
                <a:srgbClr val="355997"/>
              </a:buClr>
            </a:pPr>
            <a:endParaRPr lang="en-GB" sz="1000" b="1" dirty="0"/>
          </a:p>
        </p:txBody>
      </p:sp>
      <p:sp>
        <p:nvSpPr>
          <p:cNvPr id="11" name="Arrow: Left 10"/>
          <p:cNvSpPr/>
          <p:nvPr/>
        </p:nvSpPr>
        <p:spPr bwMode="auto">
          <a:xfrm>
            <a:off x="6083110" y="2866049"/>
            <a:ext cx="520185" cy="484632"/>
          </a:xfrm>
          <a:prstGeom prst="leftArrow">
            <a:avLst/>
          </a:prstGeom>
          <a:solidFill>
            <a:schemeClr val="bg2"/>
          </a:solidFill>
          <a:ln w="9525">
            <a:noFill/>
            <a:miter lim="800000"/>
            <a:headEnd/>
            <a:tailEnd/>
          </a:ln>
          <a:effectLst>
            <a:outerShdw blurRad="50800" dist="38100" dir="2700000" algn="tl" rotWithShape="0">
              <a:prstClr val="black">
                <a:alpha val="40000"/>
              </a:prstClr>
            </a:outerShdw>
          </a:effectLst>
        </p:spPr>
        <p:txBody>
          <a:bodyPr lIns="0" tIns="0" rIns="0" bIns="0" rtlCol="0" anchor="ctr"/>
          <a:lstStyle/>
          <a:p>
            <a:pPr marL="182563" indent="-3175" algn="ctr" eaLnBrk="0" hangingPunct="0">
              <a:spcBef>
                <a:spcPct val="35000"/>
              </a:spcBef>
              <a:buClr>
                <a:srgbClr val="355997"/>
              </a:buClr>
            </a:pPr>
            <a:endParaRPr lang="en-GB" sz="1000" b="1" dirty="0"/>
          </a:p>
        </p:txBody>
      </p:sp>
      <p:sp>
        <p:nvSpPr>
          <p:cNvPr id="12" name="Arrow: Left 11"/>
          <p:cNvSpPr/>
          <p:nvPr/>
        </p:nvSpPr>
        <p:spPr bwMode="auto">
          <a:xfrm>
            <a:off x="6083109" y="3513219"/>
            <a:ext cx="520185" cy="484632"/>
          </a:xfrm>
          <a:prstGeom prst="leftArrow">
            <a:avLst/>
          </a:prstGeom>
          <a:solidFill>
            <a:schemeClr val="bg2"/>
          </a:solidFill>
          <a:ln w="9525">
            <a:noFill/>
            <a:miter lim="800000"/>
            <a:headEnd/>
            <a:tailEnd/>
          </a:ln>
          <a:effectLst>
            <a:outerShdw blurRad="50800" dist="38100" dir="2700000" algn="tl" rotWithShape="0">
              <a:prstClr val="black">
                <a:alpha val="40000"/>
              </a:prstClr>
            </a:outerShdw>
          </a:effectLst>
        </p:spPr>
        <p:txBody>
          <a:bodyPr lIns="0" tIns="0" rIns="0" bIns="0" rtlCol="0" anchor="ctr"/>
          <a:lstStyle/>
          <a:p>
            <a:pPr marL="182563" indent="-3175" algn="ctr" eaLnBrk="0" hangingPunct="0">
              <a:spcBef>
                <a:spcPct val="35000"/>
              </a:spcBef>
              <a:buClr>
                <a:srgbClr val="355997"/>
              </a:buClr>
            </a:pPr>
            <a:endParaRPr lang="en-GB" sz="1000" b="1" dirty="0"/>
          </a:p>
        </p:txBody>
      </p:sp>
      <p:sp>
        <p:nvSpPr>
          <p:cNvPr id="13" name="Rectangle 12">
            <a:extLst>
              <a:ext uri="{FF2B5EF4-FFF2-40B4-BE49-F238E27FC236}">
                <a16:creationId xmlns:a16="http://schemas.microsoft.com/office/drawing/2014/main" id="{C0246BFA-C9F8-F245-863D-43C211DADA0D}"/>
              </a:ext>
            </a:extLst>
          </p:cNvPr>
          <p:cNvSpPr/>
          <p:nvPr/>
        </p:nvSpPr>
        <p:spPr>
          <a:xfrm>
            <a:off x="3519762" y="6552185"/>
            <a:ext cx="2864887" cy="215444"/>
          </a:xfrm>
          <a:prstGeom prst="rect">
            <a:avLst/>
          </a:prstGeom>
        </p:spPr>
        <p:txBody>
          <a:bodyPr wrap="none">
            <a:spAutoFit/>
          </a:bodyPr>
          <a:lstStyle/>
          <a:p>
            <a:r>
              <a:rPr lang="en-GB" sz="800" dirty="0"/>
              <a:t>© </a:t>
            </a:r>
            <a:r>
              <a:rPr lang="en-GB" sz="800" dirty="0">
                <a:ea typeface="Calibri"/>
                <a:cs typeface="Times New Roman"/>
              </a:rPr>
              <a:t>COPYRIGHT 2018 ALPHA STRUCTURED PRODUCTS</a:t>
            </a:r>
            <a:endParaRPr lang="en-GB" sz="800" dirty="0"/>
          </a:p>
        </p:txBody>
      </p:sp>
    </p:spTree>
    <p:extLst>
      <p:ext uri="{BB962C8B-B14F-4D97-AF65-F5344CB8AC3E}">
        <p14:creationId xmlns:p14="http://schemas.microsoft.com/office/powerpoint/2010/main" val="3256383402"/>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24</a:t>
            </a:fld>
            <a:endParaRPr lang="en-US"/>
          </a:p>
        </p:txBody>
      </p:sp>
      <p:sp>
        <p:nvSpPr>
          <p:cNvPr id="4" name="TextBox 2"/>
          <p:cNvSpPr txBox="1">
            <a:spLocks noChangeArrowheads="1"/>
          </p:cNvSpPr>
          <p:nvPr/>
        </p:nvSpPr>
        <p:spPr bwMode="auto">
          <a:xfrm>
            <a:off x="380602" y="487604"/>
            <a:ext cx="6172200" cy="369332"/>
          </a:xfrm>
          <a:prstGeom prst="rect">
            <a:avLst/>
          </a:prstGeom>
          <a:noFill/>
          <a:ln w="9525">
            <a:noFill/>
            <a:miter lim="800000"/>
            <a:headEnd/>
            <a:tailEnd/>
          </a:ln>
        </p:spPr>
        <p:txBody>
          <a:bodyPr>
            <a:spAutoFit/>
          </a:bodyPr>
          <a:lstStyle/>
          <a:p>
            <a:r>
              <a:rPr lang="en-US" sz="1800" b="1" dirty="0">
                <a:latin typeface="Arial" pitchFamily="34" charset="0"/>
                <a:ea typeface="+mj-ea"/>
                <a:cs typeface="Arial" pitchFamily="34" charset="0"/>
              </a:rPr>
              <a:t>In conclusion …</a:t>
            </a:r>
          </a:p>
        </p:txBody>
      </p:sp>
      <p:sp>
        <p:nvSpPr>
          <p:cNvPr id="5" name="Rectangle 3"/>
          <p:cNvSpPr>
            <a:spLocks noChangeArrowheads="1"/>
          </p:cNvSpPr>
          <p:nvPr/>
        </p:nvSpPr>
        <p:spPr bwMode="auto">
          <a:xfrm>
            <a:off x="380601" y="1201525"/>
            <a:ext cx="9301622" cy="3893374"/>
          </a:xfrm>
          <a:prstGeom prst="rect">
            <a:avLst/>
          </a:prstGeom>
          <a:noFill/>
          <a:ln w="9525">
            <a:noFill/>
            <a:miter lim="800000"/>
            <a:headEnd/>
            <a:tailEnd/>
          </a:ln>
        </p:spPr>
        <p:txBody>
          <a:bodyPr wrap="square">
            <a:spAutoFit/>
          </a:bodyPr>
          <a:lstStyle/>
          <a:p>
            <a:pPr marL="285750" indent="-285750">
              <a:spcBef>
                <a:spcPts val="1200"/>
              </a:spcBef>
              <a:spcAft>
                <a:spcPts val="600"/>
              </a:spcAft>
              <a:buFont typeface="Wingdings" panose="05000000000000000000" pitchFamily="2" charset="2"/>
              <a:buChar char="§"/>
            </a:pPr>
            <a:r>
              <a:rPr lang="en-GB" b="1" dirty="0">
                <a:ea typeface="Calibri"/>
                <a:cs typeface="Times New Roman"/>
              </a:rPr>
              <a:t>Structured products can ‘bend or break’ the relationship between market risk and return and investor’s risk and returns, in ways that active and passive funds simply don’t and can’t. This includes:</a:t>
            </a:r>
          </a:p>
          <a:p>
            <a:pPr marL="514350" lvl="1" indent="-285750" defTabSz="457200">
              <a:spcAft>
                <a:spcPts val="600"/>
              </a:spcAft>
              <a:buFont typeface=".AppleSystemUIFont"/>
              <a:buChar char="-"/>
              <a:defRPr/>
            </a:pPr>
            <a:r>
              <a:rPr lang="en-GB" dirty="0"/>
              <a:t>removal, reduction or at least defined exposure to market downside risk</a:t>
            </a:r>
          </a:p>
          <a:p>
            <a:pPr marL="514350" lvl="1" indent="-285750" defTabSz="457200">
              <a:spcAft>
                <a:spcPts val="600"/>
              </a:spcAft>
              <a:buFont typeface=".AppleSystemUIFont"/>
              <a:buChar char="-"/>
              <a:defRPr/>
            </a:pPr>
            <a:r>
              <a:rPr lang="en-GB" dirty="0"/>
              <a:t>and fixed / non conditional returns, and returns that can be generated even in range bound or falling markets</a:t>
            </a:r>
          </a:p>
          <a:p>
            <a:pPr marL="285750" indent="-285750">
              <a:spcBef>
                <a:spcPts val="1200"/>
              </a:spcBef>
              <a:spcAft>
                <a:spcPts val="600"/>
              </a:spcAft>
              <a:buFont typeface="Wingdings" panose="05000000000000000000" pitchFamily="2" charset="2"/>
              <a:buChar char="§"/>
            </a:pPr>
            <a:r>
              <a:rPr lang="en-GB" b="1" dirty="0">
                <a:latin typeface="+mn-lt"/>
                <a:ea typeface="Calibri"/>
                <a:cs typeface="Times New Roman"/>
              </a:rPr>
              <a:t>Structured products effectively exchange risks that are usually inextricable in other types of investment, most notably market risk, for counterparty risk: </a:t>
            </a:r>
          </a:p>
          <a:p>
            <a:pPr marL="514350" lvl="1" indent="-285750" defTabSz="457200">
              <a:spcAft>
                <a:spcPts val="600"/>
              </a:spcAft>
              <a:buFont typeface=".AppleSystemUIFont"/>
              <a:buChar char="-"/>
              <a:defRPr/>
            </a:pPr>
            <a:r>
              <a:rPr lang="en-GB" dirty="0"/>
              <a:t>the risk basically becomes whether the major investment bank, that’s likely to be one of the strongest financial institutions in the world, stays in business and meets all of its obligations throughout the investment term  </a:t>
            </a:r>
          </a:p>
          <a:p>
            <a:pPr marL="285750" indent="-285750">
              <a:spcBef>
                <a:spcPts val="1200"/>
              </a:spcBef>
              <a:spcAft>
                <a:spcPts val="600"/>
              </a:spcAft>
              <a:buFont typeface="Wingdings" panose="05000000000000000000" pitchFamily="2" charset="2"/>
              <a:buChar char="§"/>
            </a:pPr>
            <a:r>
              <a:rPr lang="en-GB" b="1" dirty="0">
                <a:latin typeface="+mn-lt"/>
                <a:ea typeface="Calibri"/>
                <a:cs typeface="Times New Roman"/>
              </a:rPr>
              <a:t>Investing by contract is a major benefit of structured products:</a:t>
            </a:r>
          </a:p>
          <a:p>
            <a:pPr marL="514350" lvl="1" indent="-285750" defTabSz="457200">
              <a:spcAft>
                <a:spcPts val="600"/>
              </a:spcAft>
              <a:buFont typeface=".AppleSystemUIFont"/>
              <a:buChar char="-"/>
              <a:defRPr/>
            </a:pPr>
            <a:r>
              <a:rPr lang="en-GB" dirty="0">
                <a:latin typeface="+mn-lt"/>
                <a:ea typeface="Calibri"/>
                <a:cs typeface="Times New Roman"/>
              </a:rPr>
              <a:t>no </a:t>
            </a:r>
            <a:r>
              <a:rPr lang="en-GB" dirty="0"/>
              <a:t>other</a:t>
            </a:r>
            <a:r>
              <a:rPr lang="en-GB" dirty="0">
                <a:latin typeface="+mn-lt"/>
                <a:ea typeface="Calibri"/>
                <a:cs typeface="Times New Roman"/>
              </a:rPr>
              <a:t> type of investment places legal / contractual obligations on the provider regarding investment outcomes, removing investor exposure to process / performance risk, as structured products do</a:t>
            </a:r>
          </a:p>
          <a:p>
            <a:pPr marL="285750" indent="-285750">
              <a:spcBef>
                <a:spcPts val="1200"/>
              </a:spcBef>
              <a:spcAft>
                <a:spcPts val="600"/>
              </a:spcAft>
              <a:buFont typeface="Wingdings" panose="05000000000000000000" pitchFamily="2" charset="2"/>
              <a:buChar char="§"/>
            </a:pPr>
            <a:r>
              <a:rPr lang="en-GB" b="1" dirty="0">
                <a:latin typeface="+mn-lt"/>
                <a:ea typeface="Calibri"/>
                <a:cs typeface="Times New Roman"/>
              </a:rPr>
              <a:t>Especially in the current investment environment, ‘best of breed’ structured products can add value in genuinely diversified portfolios – helping diversify investment type as well as asset class / geography</a:t>
            </a:r>
          </a:p>
        </p:txBody>
      </p:sp>
      <p:sp>
        <p:nvSpPr>
          <p:cNvPr id="6" name="Rectangle 5"/>
          <p:cNvSpPr/>
          <p:nvPr/>
        </p:nvSpPr>
        <p:spPr>
          <a:xfrm>
            <a:off x="380602" y="5171795"/>
            <a:ext cx="9170378" cy="1298817"/>
          </a:xfrm>
          <a:prstGeom prst="rect">
            <a:avLst/>
          </a:prstGeom>
          <a:solidFill>
            <a:schemeClr val="tx1"/>
          </a:solidFill>
        </p:spPr>
        <p:txBody>
          <a:bodyPr wrap="square">
            <a:spAutoFit/>
          </a:bodyPr>
          <a:lstStyle/>
          <a:p>
            <a:pPr algn="ctr">
              <a:lnSpc>
                <a:spcPct val="80000"/>
              </a:lnSpc>
            </a:pPr>
            <a:r>
              <a:rPr lang="en-GB" b="1" dirty="0">
                <a:solidFill>
                  <a:schemeClr val="bg1"/>
                </a:solidFill>
                <a:ea typeface="Calibri"/>
                <a:cs typeface="Times New Roman"/>
              </a:rPr>
              <a:t>Understanding the background to the structured products sector, how structured products work </a:t>
            </a:r>
          </a:p>
          <a:p>
            <a:pPr algn="ctr">
              <a:lnSpc>
                <a:spcPct val="80000"/>
              </a:lnSpc>
            </a:pPr>
            <a:r>
              <a:rPr lang="en-GB" b="1" dirty="0">
                <a:solidFill>
                  <a:schemeClr val="bg1"/>
                </a:solidFill>
                <a:ea typeface="Calibri"/>
                <a:cs typeface="Times New Roman"/>
              </a:rPr>
              <a:t>and when and how to use them, is key to meeting investor’s interests and requirements</a:t>
            </a:r>
          </a:p>
          <a:p>
            <a:pPr algn="ctr">
              <a:lnSpc>
                <a:spcPct val="80000"/>
              </a:lnSpc>
            </a:pPr>
            <a:r>
              <a:rPr lang="en-GB" b="1" dirty="0">
                <a:solidFill>
                  <a:schemeClr val="bg1"/>
                </a:solidFill>
                <a:ea typeface="Calibri"/>
                <a:cs typeface="Times New Roman"/>
              </a:rPr>
              <a:t>---------------------------------------------------------------------------------------------------------------------------------------</a:t>
            </a:r>
          </a:p>
          <a:p>
            <a:pPr algn="ctr">
              <a:lnSpc>
                <a:spcPct val="80000"/>
              </a:lnSpc>
            </a:pPr>
            <a:r>
              <a:rPr lang="en-GB" b="1" dirty="0">
                <a:solidFill>
                  <a:schemeClr val="bg1"/>
                </a:solidFill>
                <a:ea typeface="Calibri"/>
                <a:cs typeface="Times New Roman"/>
              </a:rPr>
              <a:t>Relatively simplistic, general working knowledge of structured products is sufficient to illuminate the </a:t>
            </a:r>
          </a:p>
          <a:p>
            <a:pPr algn="ctr">
              <a:lnSpc>
                <a:spcPct val="80000"/>
              </a:lnSpc>
            </a:pPr>
            <a:r>
              <a:rPr lang="en-GB" b="1" dirty="0">
                <a:solidFill>
                  <a:schemeClr val="bg1"/>
                </a:solidFill>
                <a:ea typeface="Calibri"/>
                <a:cs typeface="Times New Roman"/>
              </a:rPr>
              <a:t>fact that they are straightforward and transparent products to understand - for advisers and investors:</a:t>
            </a:r>
          </a:p>
          <a:p>
            <a:pPr marL="285750" indent="-285750" algn="ctr">
              <a:lnSpc>
                <a:spcPct val="80000"/>
              </a:lnSpc>
              <a:buFont typeface="Wingdings" panose="05000000000000000000" pitchFamily="2" charset="2"/>
              <a:buChar char="§"/>
            </a:pPr>
            <a:endParaRPr lang="en-GB" b="1" dirty="0">
              <a:solidFill>
                <a:schemeClr val="bg1"/>
              </a:solidFill>
              <a:ea typeface="Calibri"/>
              <a:cs typeface="Times New Roman"/>
            </a:endParaRPr>
          </a:p>
          <a:p>
            <a:pPr algn="ctr">
              <a:lnSpc>
                <a:spcPct val="80000"/>
              </a:lnSpc>
            </a:pPr>
            <a:r>
              <a:rPr lang="en-GB" dirty="0">
                <a:solidFill>
                  <a:schemeClr val="bg1"/>
                </a:solidFill>
                <a:ea typeface="Calibri"/>
                <a:cs typeface="Times New Roman"/>
              </a:rPr>
              <a:t>     … arguably more so than many other types of investment</a:t>
            </a:r>
          </a:p>
        </p:txBody>
      </p:sp>
      <p:sp>
        <p:nvSpPr>
          <p:cNvPr id="7" name="Rectangle 6">
            <a:extLst>
              <a:ext uri="{FF2B5EF4-FFF2-40B4-BE49-F238E27FC236}">
                <a16:creationId xmlns:a16="http://schemas.microsoft.com/office/drawing/2014/main" id="{DB26F0B6-01F4-8A4A-BBFA-C3280DC400A5}"/>
              </a:ext>
            </a:extLst>
          </p:cNvPr>
          <p:cNvSpPr/>
          <p:nvPr/>
        </p:nvSpPr>
        <p:spPr>
          <a:xfrm>
            <a:off x="3519762" y="6552185"/>
            <a:ext cx="2864887" cy="215444"/>
          </a:xfrm>
          <a:prstGeom prst="rect">
            <a:avLst/>
          </a:prstGeom>
        </p:spPr>
        <p:txBody>
          <a:bodyPr wrap="none">
            <a:spAutoFit/>
          </a:bodyPr>
          <a:lstStyle/>
          <a:p>
            <a:r>
              <a:rPr lang="en-GB" sz="800" dirty="0"/>
              <a:t>© </a:t>
            </a:r>
            <a:r>
              <a:rPr lang="en-GB" sz="800" dirty="0">
                <a:ea typeface="Calibri"/>
                <a:cs typeface="Times New Roman"/>
              </a:rPr>
              <a:t>COPYRIGHT 2018 ALPHA STRUCTURED PRODUCTS</a:t>
            </a:r>
            <a:endParaRPr lang="en-GB" sz="800" dirty="0"/>
          </a:p>
        </p:txBody>
      </p:sp>
    </p:spTree>
    <p:extLst>
      <p:ext uri="{BB962C8B-B14F-4D97-AF65-F5344CB8AC3E}">
        <p14:creationId xmlns:p14="http://schemas.microsoft.com/office/powerpoint/2010/main" val="1405538446"/>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25</a:t>
            </a:fld>
            <a:endParaRPr lang="en-US" dirty="0"/>
          </a:p>
        </p:txBody>
      </p:sp>
      <p:sp>
        <p:nvSpPr>
          <p:cNvPr id="7" name="Text Box 5"/>
          <p:cNvSpPr txBox="1">
            <a:spLocks noChangeArrowheads="1"/>
          </p:cNvSpPr>
          <p:nvPr/>
        </p:nvSpPr>
        <p:spPr bwMode="auto">
          <a:xfrm>
            <a:off x="447456" y="566259"/>
            <a:ext cx="7561263" cy="274638"/>
          </a:xfrm>
          <a:prstGeom prst="rect">
            <a:avLst/>
          </a:prstGeom>
          <a:noFill/>
          <a:ln w="9525">
            <a:noFill/>
            <a:miter lim="800000"/>
            <a:headEnd/>
            <a:tailEnd/>
          </a:ln>
        </p:spPr>
        <p:txBody>
          <a:bodyPr lIns="0" tIns="0" rIns="0" bIns="0">
            <a:spAutoFit/>
          </a:bodyPr>
          <a:lstStyle/>
          <a:p>
            <a:pPr>
              <a:spcBef>
                <a:spcPct val="50000"/>
              </a:spcBef>
            </a:pPr>
            <a:r>
              <a:rPr lang="en-US" sz="1800" b="1" dirty="0">
                <a:latin typeface="Arial" pitchFamily="34" charset="0"/>
                <a:ea typeface="+mj-ea"/>
                <a:cs typeface="Arial" pitchFamily="34" charset="0"/>
              </a:rPr>
              <a:t>Learning outcomes of this Module …</a:t>
            </a:r>
          </a:p>
        </p:txBody>
      </p:sp>
      <p:sp>
        <p:nvSpPr>
          <p:cNvPr id="2" name="Rectangle 1"/>
          <p:cNvSpPr/>
          <p:nvPr/>
        </p:nvSpPr>
        <p:spPr>
          <a:xfrm>
            <a:off x="313418" y="1080948"/>
            <a:ext cx="9325434" cy="4524315"/>
          </a:xfrm>
          <a:prstGeom prst="rect">
            <a:avLst/>
          </a:prstGeom>
        </p:spPr>
        <p:txBody>
          <a:bodyPr wrap="square">
            <a:spAutoFit/>
          </a:bodyPr>
          <a:lstStyle/>
          <a:p>
            <a:pPr>
              <a:spcAft>
                <a:spcPts val="600"/>
              </a:spcAft>
            </a:pPr>
            <a:r>
              <a:rPr lang="en-GB" b="1" dirty="0">
                <a:ea typeface="Calibri"/>
                <a:cs typeface="Times New Roman"/>
              </a:rPr>
              <a:t>Following completion of Module 2, you should now …</a:t>
            </a:r>
          </a:p>
          <a:p>
            <a:pPr marL="285750" indent="-285750">
              <a:spcAft>
                <a:spcPts val="600"/>
              </a:spcAft>
              <a:buFont typeface="Wingdings" panose="05000000000000000000" pitchFamily="2" charset="2"/>
              <a:buChar char="§"/>
            </a:pPr>
            <a:r>
              <a:rPr lang="en-GB" dirty="0">
                <a:ea typeface="Calibri"/>
                <a:cs typeface="Times New Roman"/>
              </a:rPr>
              <a:t>Be aware of some aspects of the current market environment and the challenges presented by low interest rates, low bond yields and uncertain equity markets for investors</a:t>
            </a:r>
          </a:p>
          <a:p>
            <a:pPr marL="285750" indent="-285750">
              <a:spcAft>
                <a:spcPts val="600"/>
              </a:spcAft>
              <a:buFont typeface="Wingdings" panose="05000000000000000000" pitchFamily="2" charset="2"/>
              <a:buChar char="§"/>
            </a:pPr>
            <a:r>
              <a:rPr lang="en-GB" dirty="0">
                <a:ea typeface="Calibri"/>
                <a:cs typeface="Times New Roman"/>
              </a:rPr>
              <a:t>Understand that the UK retail structured products market has evolved significantly over the years, that it is currently smaller, tightly regulated and almost exclusively accessed by investors through professional advisers. </a:t>
            </a:r>
          </a:p>
          <a:p>
            <a:pPr marL="285750" indent="-285750">
              <a:spcAft>
                <a:spcPts val="600"/>
              </a:spcAft>
              <a:buFont typeface="Wingdings" panose="05000000000000000000" pitchFamily="2" charset="2"/>
              <a:buChar char="§"/>
            </a:pPr>
            <a:r>
              <a:rPr lang="en-GB" dirty="0">
                <a:ea typeface="Calibri"/>
                <a:cs typeface="Times New Roman"/>
              </a:rPr>
              <a:t>Understand that structured products equate to ‘investing by contract’ and recognise how this differentiates structured products from other types of investment - and that investors seeking to diversify and balance their portfolios should diversify the types of investment that they hold as well as asset class and geography</a:t>
            </a:r>
          </a:p>
          <a:p>
            <a:pPr marL="285750" indent="-285750">
              <a:spcAft>
                <a:spcPts val="600"/>
              </a:spcAft>
              <a:buFont typeface="Wingdings" panose="05000000000000000000" pitchFamily="2" charset="2"/>
              <a:buChar char="§"/>
            </a:pPr>
            <a:r>
              <a:rPr lang="en-GB" dirty="0">
                <a:ea typeface="Calibri"/>
                <a:cs typeface="Times New Roman"/>
              </a:rPr>
              <a:t>Understand why investment banks issue structured products</a:t>
            </a:r>
          </a:p>
          <a:p>
            <a:pPr marL="285750" indent="-285750">
              <a:spcAft>
                <a:spcPts val="600"/>
              </a:spcAft>
              <a:buFont typeface="Wingdings" panose="05000000000000000000" pitchFamily="2" charset="2"/>
              <a:buChar char="§"/>
            </a:pPr>
            <a:r>
              <a:rPr lang="en-GB" dirty="0">
                <a:ea typeface="Calibri"/>
                <a:cs typeface="Times New Roman"/>
              </a:rPr>
              <a:t>Understand the basics of how a structured product may be arranged / hedged by an investment bank, in terms of the knowing that the process may include a zero coupon bond and call and put options but understanding that the most important point is that a counterparty is legally obligated to deliver the stated terms of a product at maturity, if they are solvent, regardless of what they may (or may not) have done.  </a:t>
            </a:r>
          </a:p>
          <a:p>
            <a:pPr marL="285750" indent="-285750">
              <a:spcAft>
                <a:spcPts val="600"/>
              </a:spcAft>
              <a:buFont typeface="Wingdings" panose="05000000000000000000" pitchFamily="2" charset="2"/>
              <a:buChar char="§"/>
            </a:pPr>
            <a:r>
              <a:rPr lang="en-GB" dirty="0">
                <a:ea typeface="Calibri"/>
                <a:cs typeface="Times New Roman"/>
              </a:rPr>
              <a:t>Understand the different types of stock market risk protection ‘barriers’, and when and how these may affect whether an investor’s capital is at risk</a:t>
            </a:r>
          </a:p>
          <a:p>
            <a:pPr marL="285750" indent="-285750">
              <a:spcAft>
                <a:spcPts val="600"/>
              </a:spcAft>
              <a:buFont typeface="Wingdings" panose="05000000000000000000" pitchFamily="2" charset="2"/>
              <a:buChar char="§"/>
            </a:pPr>
            <a:r>
              <a:rPr lang="en-GB" dirty="0">
                <a:ea typeface="Calibri"/>
                <a:cs typeface="Times New Roman"/>
              </a:rPr>
              <a:t>Understand counterparty risk and have a high level idea of the ways to assess it</a:t>
            </a:r>
          </a:p>
          <a:p>
            <a:pPr>
              <a:spcBef>
                <a:spcPts val="1200"/>
              </a:spcBef>
              <a:spcAft>
                <a:spcPts val="600"/>
              </a:spcAft>
            </a:pPr>
            <a:r>
              <a:rPr lang="en-GB" b="1" dirty="0">
                <a:ea typeface="Calibri"/>
                <a:cs typeface="Times New Roman"/>
              </a:rPr>
              <a:t>If you would like to test your knowledge, please access the online Module test …</a:t>
            </a:r>
          </a:p>
        </p:txBody>
      </p:sp>
      <p:sp>
        <p:nvSpPr>
          <p:cNvPr id="8" name="Rectangle 7">
            <a:extLst>
              <a:ext uri="{FF2B5EF4-FFF2-40B4-BE49-F238E27FC236}">
                <a16:creationId xmlns:a16="http://schemas.microsoft.com/office/drawing/2014/main" id="{73C151E6-9205-1C4B-B8EA-B5FB617AD39C}"/>
              </a:ext>
            </a:extLst>
          </p:cNvPr>
          <p:cNvSpPr/>
          <p:nvPr/>
        </p:nvSpPr>
        <p:spPr>
          <a:xfrm>
            <a:off x="3519762" y="6552185"/>
            <a:ext cx="2864887" cy="215444"/>
          </a:xfrm>
          <a:prstGeom prst="rect">
            <a:avLst/>
          </a:prstGeom>
        </p:spPr>
        <p:txBody>
          <a:bodyPr wrap="none">
            <a:spAutoFit/>
          </a:bodyPr>
          <a:lstStyle/>
          <a:p>
            <a:r>
              <a:rPr lang="en-GB" sz="800" dirty="0"/>
              <a:t>© </a:t>
            </a:r>
            <a:r>
              <a:rPr lang="en-GB" sz="800" dirty="0">
                <a:ea typeface="Calibri"/>
                <a:cs typeface="Times New Roman"/>
              </a:rPr>
              <a:t>COPYRIGHT 2018 ALPHA STRUCTURED PRODUCTS</a:t>
            </a:r>
            <a:endParaRPr lang="en-GB" sz="800" dirty="0"/>
          </a:p>
        </p:txBody>
      </p:sp>
    </p:spTree>
    <p:extLst>
      <p:ext uri="{BB962C8B-B14F-4D97-AF65-F5344CB8AC3E}">
        <p14:creationId xmlns:p14="http://schemas.microsoft.com/office/powerpoint/2010/main" val="3855712785"/>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26</a:t>
            </a:fld>
            <a:endParaRPr lang="en-US"/>
          </a:p>
        </p:txBody>
      </p:sp>
      <p:sp>
        <p:nvSpPr>
          <p:cNvPr id="5" name="Rectangle 3"/>
          <p:cNvSpPr>
            <a:spLocks noChangeArrowheads="1"/>
          </p:cNvSpPr>
          <p:nvPr/>
        </p:nvSpPr>
        <p:spPr bwMode="auto">
          <a:xfrm>
            <a:off x="336094" y="5343782"/>
            <a:ext cx="9233812" cy="938719"/>
          </a:xfrm>
          <a:prstGeom prst="rect">
            <a:avLst/>
          </a:prstGeom>
          <a:noFill/>
          <a:ln w="9525">
            <a:noFill/>
            <a:miter lim="800000"/>
            <a:headEnd/>
            <a:tailEnd/>
          </a:ln>
        </p:spPr>
        <p:txBody>
          <a:bodyPr wrap="square">
            <a:spAutoFit/>
          </a:bodyPr>
          <a:lstStyle/>
          <a:p>
            <a:pPr algn="ctr">
              <a:spcAft>
                <a:spcPts val="0"/>
              </a:spcAft>
            </a:pPr>
            <a:r>
              <a:rPr lang="en-GB" sz="1100" dirty="0"/>
              <a:t>Tempo Structured Products is a trading name of ARCSP LLP, registered in England under number OC400846, with its registered offices at 338 Euston Road, London NW1 3BG. Tempo Structured Products is an appointed representative of TIME Investments, which is a trading name of Alpha Real Property Investment Advisers LLP. Alpha Real Property Investment Advisers is authorised and regulated by the Financial Conduct Authority, 25 The North Colonnade, Canary Wharf, London E14 5HS, under FCA No. 534723. Tempo Structured Products and TIME Investments are subsidiaries of Alpha Real Capital LLP, which is authorised and regulated by the Financial Conduct Authority, under FCA No. 436048. </a:t>
            </a:r>
            <a:endParaRPr lang="en-GB" sz="1200" dirty="0">
              <a:solidFill>
                <a:srgbClr val="C00000"/>
              </a:solidFill>
            </a:endParaRPr>
          </a:p>
        </p:txBody>
      </p:sp>
      <p:sp>
        <p:nvSpPr>
          <p:cNvPr id="7" name="Rectangle 6">
            <a:extLst>
              <a:ext uri="{FF2B5EF4-FFF2-40B4-BE49-F238E27FC236}">
                <a16:creationId xmlns:a16="http://schemas.microsoft.com/office/drawing/2014/main" id="{70BE559D-4D3B-F949-AEDB-E36F988F7043}"/>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3831539020"/>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solidFill>
                  <a:srgbClr val="09527B"/>
                </a:solidFill>
              </a:rPr>
              <a:pPr>
                <a:defRPr/>
              </a:pPr>
              <a:t>3</a:t>
            </a:fld>
            <a:endParaRPr lang="en-US">
              <a:solidFill>
                <a:srgbClr val="09527B"/>
              </a:solidFill>
            </a:endParaRPr>
          </a:p>
        </p:txBody>
      </p:sp>
      <p:sp>
        <p:nvSpPr>
          <p:cNvPr id="5" name="Rectangle 4"/>
          <p:cNvSpPr/>
          <p:nvPr/>
        </p:nvSpPr>
        <p:spPr>
          <a:xfrm>
            <a:off x="367395" y="1618759"/>
            <a:ext cx="9084587" cy="552107"/>
          </a:xfrm>
          <a:prstGeom prst="rect">
            <a:avLst/>
          </a:prstGeom>
        </p:spPr>
        <p:txBody>
          <a:bodyPr wrap="square" lIns="84360" tIns="42180" rIns="84360" bIns="42180">
            <a:spAutoFit/>
          </a:bodyPr>
          <a:lstStyle/>
          <a:p>
            <a:r>
              <a:rPr lang="en-GB" sz="1517" dirty="0">
                <a:solidFill>
                  <a:srgbClr val="09527B"/>
                </a:solidFill>
              </a:rPr>
              <a:t> </a:t>
            </a:r>
            <a:r>
              <a:rPr lang="en-US" sz="1517" dirty="0">
                <a:solidFill>
                  <a:srgbClr val="09527B"/>
                </a:solidFill>
              </a:rPr>
              <a:t> </a:t>
            </a:r>
            <a:endParaRPr lang="en-GB" sz="1517" dirty="0">
              <a:solidFill>
                <a:srgbClr val="09527B"/>
              </a:solidFill>
            </a:endParaRPr>
          </a:p>
          <a:p>
            <a:endParaRPr lang="en-GB" sz="1517" dirty="0">
              <a:solidFill>
                <a:srgbClr val="09527B"/>
              </a:solidFill>
            </a:endParaRPr>
          </a:p>
        </p:txBody>
      </p:sp>
      <p:sp>
        <p:nvSpPr>
          <p:cNvPr id="7" name="Rectangle 3"/>
          <p:cNvSpPr>
            <a:spLocks noChangeArrowheads="1"/>
          </p:cNvSpPr>
          <p:nvPr/>
        </p:nvSpPr>
        <p:spPr bwMode="auto">
          <a:xfrm>
            <a:off x="367396" y="1124418"/>
            <a:ext cx="9142364" cy="5326870"/>
          </a:xfrm>
          <a:prstGeom prst="rect">
            <a:avLst/>
          </a:prstGeom>
        </p:spPr>
        <p:txBody>
          <a:bodyPr lIns="99016" tIns="49506" rIns="99016" bIns="49506"/>
          <a:lstStyle/>
          <a:p>
            <a:r>
              <a:rPr lang="en-GB" sz="1100" dirty="0">
                <a:solidFill>
                  <a:schemeClr val="tx2"/>
                </a:solidFill>
                <a:ea typeface="Calibri"/>
                <a:cs typeface="Times New Roman"/>
              </a:rPr>
              <a:t>This document is a financial promotion </a:t>
            </a:r>
            <a:r>
              <a:rPr lang="en-GB" sz="1100" dirty="0"/>
              <a:t>for the purposes of section 21 of the Financial Services and Markets Act 2000, </a:t>
            </a:r>
            <a:r>
              <a:rPr lang="en-GB" sz="1100" dirty="0">
                <a:solidFill>
                  <a:schemeClr val="tx2"/>
                </a:solidFill>
                <a:ea typeface="Calibri"/>
                <a:cs typeface="Times New Roman"/>
              </a:rPr>
              <a:t>issued by Tempo Structured Products</a:t>
            </a:r>
            <a:r>
              <a:rPr lang="en-GB" sz="1100" strike="sngStrike" dirty="0">
                <a:solidFill>
                  <a:schemeClr val="tx2"/>
                </a:solidFill>
                <a:ea typeface="Calibri"/>
                <a:cs typeface="Times New Roman"/>
              </a:rPr>
              <a:t> </a:t>
            </a:r>
            <a:r>
              <a:rPr lang="en-GB" sz="1100" dirty="0">
                <a:solidFill>
                  <a:schemeClr val="tx2"/>
                </a:solidFill>
              </a:rPr>
              <a:t>and approved by TIME Investments</a:t>
            </a:r>
            <a:r>
              <a:rPr lang="en-GB" sz="1100" dirty="0"/>
              <a:t>. </a:t>
            </a:r>
          </a:p>
          <a:p>
            <a:pPr defTabSz="990119">
              <a:spcBef>
                <a:spcPts val="975"/>
              </a:spcBef>
              <a:buClr>
                <a:schemeClr val="accent5"/>
              </a:buClr>
            </a:pPr>
            <a:r>
              <a:rPr lang="en-GB" sz="1100" dirty="0">
                <a:solidFill>
                  <a:schemeClr val="tx2"/>
                </a:solidFill>
                <a:ea typeface="Calibri"/>
                <a:cs typeface="Times New Roman"/>
              </a:rPr>
              <a:t>This document has been designed to is used by, FCA authorised persons, including financial advisory firms and </a:t>
            </a:r>
            <a:r>
              <a:rPr lang="en-GB" sz="1100" dirty="0" err="1">
                <a:solidFill>
                  <a:schemeClr val="tx2"/>
                </a:solidFill>
                <a:ea typeface="Calibri"/>
                <a:cs typeface="Times New Roman"/>
              </a:rPr>
              <a:t>ealth</a:t>
            </a:r>
            <a:r>
              <a:rPr lang="en-GB" sz="1100" dirty="0">
                <a:solidFill>
                  <a:schemeClr val="tx2"/>
                </a:solidFill>
                <a:ea typeface="Calibri"/>
                <a:cs typeface="Times New Roman"/>
              </a:rPr>
              <a:t> managers (‘professional advisers’). It has not been designed for retail clients. However, investor access is provided to it through Best Price FS, as a general service.</a:t>
            </a:r>
          </a:p>
          <a:p>
            <a:pPr defTabSz="990119">
              <a:spcBef>
                <a:spcPts val="975"/>
              </a:spcBef>
              <a:buClr>
                <a:schemeClr val="accent5"/>
              </a:buClr>
            </a:pPr>
            <a:r>
              <a:rPr lang="en-GB" sz="1100" b="1" dirty="0">
                <a:solidFill>
                  <a:schemeClr val="tx2"/>
                </a:solidFill>
                <a:ea typeface="Calibri"/>
                <a:cs typeface="Times New Roman"/>
              </a:rPr>
              <a:t>No investment, legal, tax recommendation or advice of any type and no suggestion of suitability of any investment for any prospective investor is given or implied in this document. The information in this document does not take account of the investment objectives, particular needs or financial situation of any client or potential client of any professional adviser to whom this document is distributed. There are risks associated with an investment in any structured product. </a:t>
            </a:r>
          </a:p>
          <a:p>
            <a:pPr defTabSz="990119">
              <a:spcBef>
                <a:spcPts val="975"/>
              </a:spcBef>
              <a:buClr>
                <a:schemeClr val="accent5"/>
              </a:buClr>
            </a:pPr>
            <a:r>
              <a:rPr lang="en-GB" sz="1100" b="1" dirty="0">
                <a:solidFill>
                  <a:schemeClr val="tx2"/>
                </a:solidFill>
                <a:ea typeface="Calibri"/>
                <a:cs typeface="Times New Roman"/>
              </a:rPr>
              <a:t>This document is for your information only and is not intended as an offer, or recommendation or solicitation of an offer to buy or sell any investment, security, financial instrument or other specific product, to conclude a transaction, or to provide any investment service or investment advice, or to provide any research, investment research or investment recommendation, in any jurisdiction.</a:t>
            </a:r>
            <a:endParaRPr lang="en-GB" sz="1100" b="1" strike="sngStrike" dirty="0">
              <a:solidFill>
                <a:schemeClr val="tx2"/>
              </a:solidFill>
              <a:ea typeface="Calibri"/>
              <a:cs typeface="Times New Roman"/>
            </a:endParaRPr>
          </a:p>
          <a:p>
            <a:pPr algn="just" defTabSz="990119"/>
            <a:endParaRPr lang="en-GB" sz="1100" dirty="0">
              <a:solidFill>
                <a:schemeClr val="tx2"/>
              </a:solidFill>
              <a:ea typeface="Calibri"/>
              <a:cs typeface="Times New Roman"/>
            </a:endParaRPr>
          </a:p>
          <a:p>
            <a:pPr algn="just" defTabSz="990119"/>
            <a:r>
              <a:rPr lang="en-GB" sz="1100" dirty="0">
                <a:solidFill>
                  <a:schemeClr val="tx2"/>
                </a:solidFill>
                <a:ea typeface="Calibri"/>
                <a:cs typeface="Times New Roman"/>
              </a:rPr>
              <a:t>By accessing this document you will be taken to have represented, warranted and undertaken that: (i) you understand that this document is designed for professional adviser (as referred to above) use; (ii) that you have read, agree to and will comply with the contents of this notice; (iii) you will conduct your own analysis or other verification of the data set out in this document and will bear the responsibility for all or any costs incurred in doing so; and (iv) that you are not accessing and accepting this document from any jurisdiction other than the United Kingdom, in compliance with all laws and regulations applicable to such access and acceptance.</a:t>
            </a:r>
          </a:p>
          <a:p>
            <a:pPr algn="just" defTabSz="990119"/>
            <a:endParaRPr lang="en-GB" sz="1100" dirty="0">
              <a:solidFill>
                <a:schemeClr val="tx2"/>
              </a:solidFill>
              <a:ea typeface="Calibri"/>
              <a:cs typeface="Times New Roman"/>
            </a:endParaRPr>
          </a:p>
          <a:p>
            <a:pPr algn="just" defTabSz="990119"/>
            <a:r>
              <a:rPr lang="en-GB" sz="1100" dirty="0">
                <a:solidFill>
                  <a:schemeClr val="tx2"/>
                </a:solidFill>
                <a:ea typeface="Calibri"/>
                <a:cs typeface="Times New Roman"/>
              </a:rPr>
              <a:t>This document and all information herein are provided “as is”, “as available” and no representation or warranty of any kind, express, implied or statutory, is made by regarding any statement or information herein or in conjunction with this document. Any opinions, market prices, estimates, forward looking statements, hypothetical statements, forecast returns or other opinions leading to financial conclusions</a:t>
            </a:r>
            <a:r>
              <a:rPr lang="en-GB" sz="1100" strike="sngStrike" dirty="0">
                <a:solidFill>
                  <a:schemeClr val="tx2"/>
                </a:solidFill>
                <a:ea typeface="Calibri"/>
                <a:cs typeface="Times New Roman"/>
              </a:rPr>
              <a:t> </a:t>
            </a:r>
            <a:r>
              <a:rPr lang="en-GB" sz="1100" dirty="0">
                <a:solidFill>
                  <a:schemeClr val="tx2"/>
                </a:solidFill>
                <a:ea typeface="Calibri"/>
                <a:cs typeface="Times New Roman"/>
              </a:rPr>
              <a:t>herein reflect our subjective judgment as of the date of this document. Any forward looking information has been prepared on a number of assumptions which may prove to be incorrect and, accordingly, actual results may vary. Past performance is no guarantee of future results; nothing herein shall constitute any representation, warranty or prediction as to future performance of any issuer. </a:t>
            </a:r>
          </a:p>
          <a:p>
            <a:pPr algn="just" defTabSz="990119"/>
            <a:endParaRPr lang="en-GB" sz="1100" dirty="0">
              <a:solidFill>
                <a:schemeClr val="tx2"/>
              </a:solidFill>
              <a:ea typeface="Calibri"/>
              <a:cs typeface="Times New Roman"/>
            </a:endParaRPr>
          </a:p>
          <a:p>
            <a:pPr algn="just" defTabSz="990119"/>
            <a:r>
              <a:rPr lang="en-GB" sz="1100" dirty="0">
                <a:solidFill>
                  <a:schemeClr val="tx2"/>
                </a:solidFill>
                <a:ea typeface="Calibri"/>
                <a:cs typeface="Times New Roman"/>
              </a:rPr>
              <a:t>Considerable care has been taken to ensure the information in this document is accurate, however no representation or warranty is given as to the accuracy or completeness of any information and no reliance may be placed for any purpose whatsoever on the information or opinions contained in this document or on its completeness and no liability whatsoever is accepted for any loss howsoever arising from any use of this document or its contents otherwise in connection therewith. </a:t>
            </a:r>
          </a:p>
        </p:txBody>
      </p:sp>
      <p:sp>
        <p:nvSpPr>
          <p:cNvPr id="6" name="TextBox 2">
            <a:extLst>
              <a:ext uri="{FF2B5EF4-FFF2-40B4-BE49-F238E27FC236}">
                <a16:creationId xmlns:a16="http://schemas.microsoft.com/office/drawing/2014/main" id="{30A01671-F116-4877-9BBA-11563F49EE5D}"/>
              </a:ext>
            </a:extLst>
          </p:cNvPr>
          <p:cNvSpPr txBox="1">
            <a:spLocks noChangeArrowheads="1"/>
          </p:cNvSpPr>
          <p:nvPr/>
        </p:nvSpPr>
        <p:spPr bwMode="auto">
          <a:xfrm>
            <a:off x="355595" y="525822"/>
            <a:ext cx="7346681"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Important notice: please take note of the legal disclaimer …</a:t>
            </a:r>
            <a:endParaRPr lang="en-US" sz="1800" b="1" dirty="0">
              <a:solidFill>
                <a:srgbClr val="B24D4E"/>
              </a:solidFill>
            </a:endParaRPr>
          </a:p>
        </p:txBody>
      </p:sp>
    </p:spTree>
    <p:extLst>
      <p:ext uri="{BB962C8B-B14F-4D97-AF65-F5344CB8AC3E}">
        <p14:creationId xmlns:p14="http://schemas.microsoft.com/office/powerpoint/2010/main" val="1451437016"/>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4</a:t>
            </a:fld>
            <a:endParaRPr lang="en-US"/>
          </a:p>
        </p:txBody>
      </p:sp>
      <p:sp>
        <p:nvSpPr>
          <p:cNvPr id="4" name="TextBox 2"/>
          <p:cNvSpPr txBox="1">
            <a:spLocks noChangeArrowheads="1"/>
          </p:cNvSpPr>
          <p:nvPr/>
        </p:nvSpPr>
        <p:spPr bwMode="auto">
          <a:xfrm>
            <a:off x="355596" y="525822"/>
            <a:ext cx="6172200" cy="369332"/>
          </a:xfrm>
          <a:prstGeom prst="rect">
            <a:avLst/>
          </a:prstGeom>
          <a:noFill/>
          <a:ln w="9525">
            <a:noFill/>
            <a:miter lim="800000"/>
            <a:headEnd/>
            <a:tailEnd/>
          </a:ln>
        </p:spPr>
        <p:txBody>
          <a:bodyPr>
            <a:spAutoFit/>
          </a:bodyPr>
          <a:lstStyle/>
          <a:p>
            <a:r>
              <a:rPr lang="en-US" sz="1800" b="1" dirty="0">
                <a:latin typeface="Arial" pitchFamily="34" charset="0"/>
                <a:ea typeface="+mj-ea"/>
                <a:cs typeface="Arial" pitchFamily="34" charset="0"/>
              </a:rPr>
              <a:t>Important notice: don’t forget the risks</a:t>
            </a:r>
            <a:endParaRPr lang="en-US" sz="1800" b="1" dirty="0">
              <a:solidFill>
                <a:srgbClr val="B24D4E"/>
              </a:solidFill>
            </a:endParaRPr>
          </a:p>
        </p:txBody>
      </p:sp>
      <p:sp>
        <p:nvSpPr>
          <p:cNvPr id="5" name="Rectangle 3"/>
          <p:cNvSpPr>
            <a:spLocks noChangeArrowheads="1"/>
          </p:cNvSpPr>
          <p:nvPr/>
        </p:nvSpPr>
        <p:spPr bwMode="auto">
          <a:xfrm>
            <a:off x="447676" y="1116013"/>
            <a:ext cx="9096374" cy="3754874"/>
          </a:xfrm>
          <a:prstGeom prst="rect">
            <a:avLst/>
          </a:prstGeom>
          <a:noFill/>
          <a:ln w="9525">
            <a:noFill/>
            <a:miter lim="800000"/>
            <a:headEnd/>
            <a:tailEnd/>
          </a:ln>
        </p:spPr>
        <p:txBody>
          <a:bodyPr wrap="square">
            <a:spAutoFit/>
          </a:bodyPr>
          <a:lstStyle/>
          <a:p>
            <a:r>
              <a:rPr lang="en-GB" dirty="0"/>
              <a:t>Please note that this module does not constitute advice, nor is it a recommendation to invest in any plan.</a:t>
            </a:r>
            <a:r>
              <a:rPr lang="en-GB" dirty="0">
                <a:solidFill>
                  <a:schemeClr val="tx2"/>
                </a:solidFill>
                <a:ea typeface="Calibri"/>
                <a:cs typeface="Times New Roman"/>
              </a:rPr>
              <a:t> Investor access is provided to it through Best Price FS, as a general service.</a:t>
            </a:r>
          </a:p>
          <a:p>
            <a:endParaRPr lang="en-GB" b="1" dirty="0"/>
          </a:p>
          <a:p>
            <a:r>
              <a:rPr lang="en-GB" dirty="0"/>
              <a:t>It should always be understood that: structured products are not suitable for everyone; past performance is not a reliable indicator of or guide to future performance and should not be relied upon, particularly in isolation; the value of investments and the income from them can go down as well as up; the value of structured products may be affected by the price of the underlying investments; capital is at risk and investors could lose some or all of their capital. </a:t>
            </a:r>
          </a:p>
          <a:p>
            <a:endParaRPr lang="en-GB" dirty="0"/>
          </a:p>
          <a:p>
            <a:r>
              <a:rPr lang="en-GB" dirty="0"/>
              <a:t>Investors should always read the relevant plan documents relating to any structured product plan of interest, in particular: the plan brochure; plan application pack, including, the terms and conditions of the plan; and consider the issuer’s key information document (KID), securities prospectus and final terms sheet, for full details of any plan, including the features and information on the risks associated with an investment in the plan, before making a decision to invest in any plan. Investors should not invest in any investment product unless they understand it, in particular the relevant risks.</a:t>
            </a:r>
          </a:p>
          <a:p>
            <a:endParaRPr lang="en-GB" dirty="0"/>
          </a:p>
          <a:p>
            <a:r>
              <a:rPr lang="en-GB" dirty="0"/>
              <a:t>This module was prepared in 2017.</a:t>
            </a:r>
          </a:p>
        </p:txBody>
      </p:sp>
    </p:spTree>
    <p:extLst>
      <p:ext uri="{BB962C8B-B14F-4D97-AF65-F5344CB8AC3E}">
        <p14:creationId xmlns:p14="http://schemas.microsoft.com/office/powerpoint/2010/main" val="228311414"/>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5</a:t>
            </a:fld>
            <a:endParaRPr lang="en-US" dirty="0"/>
          </a:p>
        </p:txBody>
      </p:sp>
      <p:sp>
        <p:nvSpPr>
          <p:cNvPr id="5" name="Rectangle 6"/>
          <p:cNvSpPr txBox="1">
            <a:spLocks noChangeArrowheads="1"/>
          </p:cNvSpPr>
          <p:nvPr/>
        </p:nvSpPr>
        <p:spPr bwMode="auto">
          <a:xfrm>
            <a:off x="295258" y="1863306"/>
            <a:ext cx="8850520" cy="2305281"/>
          </a:xfrm>
          <a:prstGeom prst="rect">
            <a:avLst/>
          </a:prstGeom>
          <a:solidFill>
            <a:srgbClr val="FFFFFF"/>
          </a:solidFill>
          <a:ln>
            <a:miter lim="800000"/>
            <a:headEnd/>
            <a:tailEnd/>
          </a:ln>
        </p:spPr>
        <p:txBody>
          <a:bodyPr anchor="ctr"/>
          <a:lstStyle/>
          <a:p>
            <a:pPr marL="0" marR="0" lvl="0" indent="0" algn="ctr" defTabSz="457200" rtl="0" eaLnBrk="1" fontAlgn="base" latinLnBrk="0" hangingPunct="1">
              <a:lnSpc>
                <a:spcPct val="150000"/>
              </a:lnSpc>
              <a:spcBef>
                <a:spcPct val="0"/>
              </a:spcBef>
              <a:spcAft>
                <a:spcPct val="0"/>
              </a:spcAft>
              <a:buClrTx/>
              <a:buSzTx/>
              <a:buFontTx/>
              <a:buNone/>
              <a:tabLst/>
              <a:defRPr/>
            </a:pPr>
            <a:r>
              <a:rPr lang="en-US" b="1" dirty="0">
                <a:latin typeface="+mn-lt"/>
                <a:ea typeface="Calibri"/>
                <a:cs typeface="Times New Roman"/>
              </a:rPr>
              <a:t>In 2008 an investor who had previously suffered substantial investment losses </a:t>
            </a:r>
          </a:p>
          <a:p>
            <a:pPr marL="0" marR="0" lvl="0" indent="0" algn="ctr" defTabSz="457200" rtl="0" eaLnBrk="1" fontAlgn="base" latinLnBrk="0" hangingPunct="1">
              <a:lnSpc>
                <a:spcPct val="150000"/>
              </a:lnSpc>
              <a:spcBef>
                <a:spcPct val="0"/>
              </a:spcBef>
              <a:spcAft>
                <a:spcPct val="0"/>
              </a:spcAft>
              <a:buClrTx/>
              <a:buSzTx/>
              <a:buFontTx/>
              <a:buNone/>
              <a:tabLst/>
              <a:defRPr/>
            </a:pPr>
            <a:r>
              <a:rPr lang="en-US" b="1" dirty="0">
                <a:latin typeface="+mn-lt"/>
                <a:ea typeface="Calibri"/>
                <a:cs typeface="Times New Roman"/>
              </a:rPr>
              <a:t>(of c£800m) asked his wealth manager to ‘de-risk’ his remaining (£200m) portfolio</a:t>
            </a:r>
            <a:br>
              <a:rPr lang="en-US" b="1" dirty="0">
                <a:latin typeface="+mn-lt"/>
                <a:ea typeface="Calibri"/>
                <a:cs typeface="Times New Roman"/>
              </a:rPr>
            </a:br>
            <a:br>
              <a:rPr lang="en-US" b="1" dirty="0">
                <a:latin typeface="+mn-lt"/>
                <a:ea typeface="Calibri"/>
                <a:cs typeface="Times New Roman"/>
              </a:rPr>
            </a:br>
            <a:r>
              <a:rPr lang="en-GB" b="1" dirty="0">
                <a:latin typeface="+mn-lt"/>
                <a:ea typeface="Calibri"/>
                <a:cs typeface="Times New Roman"/>
              </a:rPr>
              <a:t>The mandate given to the wealth manager by the investor was ‘simple’:</a:t>
            </a:r>
          </a:p>
          <a:p>
            <a:pPr marL="0" marR="0" lvl="0" indent="0" algn="ctr" defTabSz="457200" rtl="0" eaLnBrk="1" fontAlgn="base" latinLnBrk="0" hangingPunct="1">
              <a:lnSpc>
                <a:spcPct val="150000"/>
              </a:lnSpc>
              <a:spcBef>
                <a:spcPct val="0"/>
              </a:spcBef>
              <a:spcAft>
                <a:spcPct val="0"/>
              </a:spcAft>
              <a:buClrTx/>
              <a:buSzTx/>
              <a:buFontTx/>
              <a:buNone/>
              <a:tabLst/>
              <a:defRPr/>
            </a:pPr>
            <a:endParaRPr lang="en-GB" b="1" dirty="0">
              <a:latin typeface="+mn-lt"/>
              <a:ea typeface="Calibri"/>
              <a:cs typeface="Times New Roman"/>
            </a:endParaRPr>
          </a:p>
          <a:p>
            <a:pPr marL="0" marR="0" lvl="0" indent="0" algn="ctr" defTabSz="457200" rtl="0" eaLnBrk="1" fontAlgn="base" latinLnBrk="0" hangingPunct="1">
              <a:lnSpc>
                <a:spcPct val="150000"/>
              </a:lnSpc>
              <a:spcBef>
                <a:spcPct val="0"/>
              </a:spcBef>
              <a:spcAft>
                <a:spcPct val="0"/>
              </a:spcAft>
              <a:buClrTx/>
              <a:buSzTx/>
              <a:buFontTx/>
              <a:buNone/>
              <a:tabLst/>
              <a:defRPr/>
            </a:pPr>
            <a:r>
              <a:rPr lang="en-GB" i="1" dirty="0">
                <a:latin typeface="+mn-lt"/>
                <a:ea typeface="Calibri"/>
                <a:cs typeface="Times New Roman"/>
              </a:rPr>
              <a:t>‘‘Reduce my downside risk, limit my potential future portfolio losses,</a:t>
            </a:r>
            <a:br>
              <a:rPr lang="en-GB" i="1" dirty="0">
                <a:latin typeface="+mn-lt"/>
                <a:ea typeface="Calibri"/>
                <a:cs typeface="Times New Roman"/>
              </a:rPr>
            </a:br>
            <a:r>
              <a:rPr lang="en-GB" i="1" dirty="0">
                <a:latin typeface="+mn-lt"/>
                <a:ea typeface="Calibri"/>
                <a:cs typeface="Times New Roman"/>
              </a:rPr>
              <a:t>and retain strong participation in future upside growth potential’’</a:t>
            </a:r>
            <a:endParaRPr lang="en-GB" b="1" dirty="0">
              <a:latin typeface="+mn-lt"/>
              <a:ea typeface="Calibri"/>
              <a:cs typeface="Times New Roman"/>
            </a:endParaRPr>
          </a:p>
        </p:txBody>
      </p:sp>
      <p:sp>
        <p:nvSpPr>
          <p:cNvPr id="8" name="TextBox 2"/>
          <p:cNvSpPr txBox="1">
            <a:spLocks noChangeArrowheads="1"/>
          </p:cNvSpPr>
          <p:nvPr/>
        </p:nvSpPr>
        <p:spPr bwMode="auto">
          <a:xfrm>
            <a:off x="338328" y="499966"/>
            <a:ext cx="6172200" cy="369332"/>
          </a:xfrm>
          <a:prstGeom prst="rect">
            <a:avLst/>
          </a:prstGeom>
          <a:noFill/>
          <a:ln w="9525">
            <a:noFill/>
            <a:miter lim="800000"/>
            <a:headEnd/>
            <a:tailEnd/>
          </a:ln>
        </p:spPr>
        <p:txBody>
          <a:bodyPr>
            <a:spAutoFit/>
          </a:bodyPr>
          <a:lstStyle/>
          <a:p>
            <a:r>
              <a:rPr lang="en-US" b="1" dirty="0">
                <a:solidFill>
                  <a:srgbClr val="B24D4E"/>
                </a:solidFill>
              </a:rPr>
              <a:t> </a:t>
            </a:r>
            <a:r>
              <a:rPr lang="en-US" sz="1800" b="1" dirty="0">
                <a:latin typeface="Arial" pitchFamily="34" charset="0"/>
                <a:ea typeface="+mj-ea"/>
                <a:cs typeface="Arial" pitchFamily="34" charset="0"/>
              </a:rPr>
              <a:t>Setting the scene ...</a:t>
            </a:r>
          </a:p>
        </p:txBody>
      </p:sp>
      <p:sp>
        <p:nvSpPr>
          <p:cNvPr id="6" name="Rectangle 5"/>
          <p:cNvSpPr/>
          <p:nvPr/>
        </p:nvSpPr>
        <p:spPr>
          <a:xfrm>
            <a:off x="338328" y="4515269"/>
            <a:ext cx="9113647" cy="286232"/>
          </a:xfrm>
          <a:prstGeom prst="rect">
            <a:avLst/>
          </a:prstGeom>
          <a:solidFill>
            <a:schemeClr val="tx1"/>
          </a:solidFill>
        </p:spPr>
        <p:txBody>
          <a:bodyPr wrap="square">
            <a:spAutoFit/>
          </a:bodyPr>
          <a:lstStyle/>
          <a:p>
            <a:pPr algn="ctr">
              <a:lnSpc>
                <a:spcPct val="90000"/>
              </a:lnSpc>
              <a:spcBef>
                <a:spcPct val="20000"/>
              </a:spcBef>
            </a:pPr>
            <a:r>
              <a:rPr lang="en-GB" b="1" dirty="0">
                <a:solidFill>
                  <a:schemeClr val="bg1"/>
                </a:solidFill>
                <a:ea typeface="Calibri"/>
                <a:cs typeface="Times New Roman"/>
              </a:rPr>
              <a:t> Some wealth managers would have told the investor what he wanted wasn’t possible …</a:t>
            </a:r>
            <a:endParaRPr lang="en-GB" b="1" dirty="0">
              <a:solidFill>
                <a:schemeClr val="bg1"/>
              </a:solidFill>
            </a:endParaRPr>
          </a:p>
        </p:txBody>
      </p:sp>
      <p:sp>
        <p:nvSpPr>
          <p:cNvPr id="7" name="Rectangle 6">
            <a:extLst>
              <a:ext uri="{FF2B5EF4-FFF2-40B4-BE49-F238E27FC236}">
                <a16:creationId xmlns:a16="http://schemas.microsoft.com/office/drawing/2014/main" id="{CA3E1C84-20F2-A347-B947-9F0A77212AEF}"/>
              </a:ext>
            </a:extLst>
          </p:cNvPr>
          <p:cNvSpPr/>
          <p:nvPr/>
        </p:nvSpPr>
        <p:spPr>
          <a:xfrm>
            <a:off x="3519762" y="6552185"/>
            <a:ext cx="2864887" cy="215444"/>
          </a:xfrm>
          <a:prstGeom prst="rect">
            <a:avLst/>
          </a:prstGeom>
        </p:spPr>
        <p:txBody>
          <a:bodyPr wrap="none">
            <a:spAutoFit/>
          </a:bodyPr>
          <a:lstStyle/>
          <a:p>
            <a:r>
              <a:rPr lang="en-GB" sz="800" dirty="0"/>
              <a:t>© </a:t>
            </a:r>
            <a:r>
              <a:rPr lang="en-GB" sz="800" dirty="0">
                <a:ea typeface="Calibri"/>
                <a:cs typeface="Times New Roman"/>
              </a:rPr>
              <a:t>COPYRIGHT 2018 ALPHA STRUCTURED PRODUCTS</a:t>
            </a:r>
            <a:endParaRPr lang="en-GB" sz="800" dirty="0"/>
          </a:p>
        </p:txBody>
      </p:sp>
    </p:spTree>
    <p:extLst>
      <p:ext uri="{BB962C8B-B14F-4D97-AF65-F5344CB8AC3E}">
        <p14:creationId xmlns:p14="http://schemas.microsoft.com/office/powerpoint/2010/main" val="1289860122"/>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6</a:t>
            </a:fld>
            <a:endParaRPr lang="en-US" dirty="0"/>
          </a:p>
        </p:txBody>
      </p:sp>
      <p:sp>
        <p:nvSpPr>
          <p:cNvPr id="12" name="TextBox 2"/>
          <p:cNvSpPr txBox="1">
            <a:spLocks noChangeArrowheads="1"/>
          </p:cNvSpPr>
          <p:nvPr/>
        </p:nvSpPr>
        <p:spPr bwMode="auto">
          <a:xfrm>
            <a:off x="298641" y="530836"/>
            <a:ext cx="6172200" cy="368300"/>
          </a:xfrm>
          <a:prstGeom prst="rect">
            <a:avLst/>
          </a:prstGeom>
          <a:noFill/>
          <a:ln w="9525">
            <a:noFill/>
            <a:miter lim="800000"/>
            <a:headEnd/>
            <a:tailEnd/>
          </a:ln>
        </p:spPr>
        <p:txBody>
          <a:bodyPr>
            <a:spAutoFit/>
          </a:bodyPr>
          <a:lstStyle/>
          <a:p>
            <a:r>
              <a:rPr lang="en-US" sz="1600" b="1" dirty="0">
                <a:solidFill>
                  <a:srgbClr val="B24D4E"/>
                </a:solidFill>
              </a:rPr>
              <a:t> </a:t>
            </a:r>
            <a:r>
              <a:rPr lang="en-US" sz="1800" b="1" dirty="0">
                <a:latin typeface="Arial" pitchFamily="34" charset="0"/>
                <a:ea typeface="+mj-ea"/>
                <a:cs typeface="Arial" pitchFamily="34" charset="0"/>
              </a:rPr>
              <a:t>Let’s talk investment …</a:t>
            </a:r>
          </a:p>
        </p:txBody>
      </p:sp>
      <p:sp>
        <p:nvSpPr>
          <p:cNvPr id="16" name="Rectangle 3"/>
          <p:cNvSpPr>
            <a:spLocks noChangeArrowheads="1"/>
          </p:cNvSpPr>
          <p:nvPr/>
        </p:nvSpPr>
        <p:spPr bwMode="auto">
          <a:xfrm>
            <a:off x="343780" y="1156847"/>
            <a:ext cx="9403958" cy="4170372"/>
          </a:xfrm>
          <a:prstGeom prst="rect">
            <a:avLst/>
          </a:prstGeom>
          <a:noFill/>
          <a:ln w="9525">
            <a:noFill/>
            <a:miter lim="800000"/>
            <a:headEnd/>
            <a:tailEnd/>
          </a:ln>
        </p:spPr>
        <p:txBody>
          <a:bodyPr wrap="square">
            <a:spAutoFit/>
          </a:bodyPr>
          <a:lstStyle/>
          <a:p>
            <a:pPr marL="285750" indent="-285750">
              <a:spcAft>
                <a:spcPts val="600"/>
              </a:spcAft>
              <a:buFont typeface="Wingdings" panose="05000000000000000000" pitchFamily="2" charset="2"/>
              <a:buChar char="§"/>
            </a:pPr>
            <a:r>
              <a:rPr lang="en-GB" b="1" dirty="0">
                <a:latin typeface="+mn-lt"/>
                <a:ea typeface="Calibri"/>
                <a:cs typeface="Times New Roman"/>
              </a:rPr>
              <a:t>No-one knows how global economic growth and markets will ‘play out’ in the years ahead:</a:t>
            </a:r>
          </a:p>
          <a:p>
            <a:pPr marL="514350" lvl="1" indent="-285750">
              <a:spcAft>
                <a:spcPts val="600"/>
              </a:spcAft>
              <a:buFont typeface=".AppleSystemUIFont"/>
              <a:buChar char="-"/>
            </a:pPr>
            <a:r>
              <a:rPr lang="en-GB" dirty="0">
                <a:latin typeface="+mn-lt"/>
                <a:ea typeface="Calibri"/>
                <a:cs typeface="Times New Roman"/>
              </a:rPr>
              <a:t>interest rates and returns on cash are low: and look set to stay there for longer and rise slowly (at best);</a:t>
            </a:r>
          </a:p>
          <a:p>
            <a:pPr marL="514350" lvl="1" indent="-285750">
              <a:spcAft>
                <a:spcPts val="600"/>
              </a:spcAft>
              <a:buFont typeface=".AppleSystemUIFont"/>
              <a:buChar char="-"/>
            </a:pPr>
            <a:r>
              <a:rPr lang="en-GB" dirty="0">
                <a:latin typeface="+mn-lt"/>
                <a:ea typeface="Calibri"/>
                <a:cs typeface="Times New Roman"/>
              </a:rPr>
              <a:t>after a 30 year bull run, bond yields are also very low (even negative): and the asset class traditionally looked to for solid returns with low risk now appears to present the opposite: low returns with clear risks;</a:t>
            </a:r>
          </a:p>
          <a:p>
            <a:pPr marL="514350" lvl="1" indent="-285750">
              <a:spcAft>
                <a:spcPts val="600"/>
              </a:spcAft>
              <a:buFont typeface=".AppleSystemUIFont"/>
              <a:buChar char="-"/>
            </a:pPr>
            <a:r>
              <a:rPr lang="en-GB" dirty="0">
                <a:latin typeface="+mn-lt"/>
                <a:ea typeface="Calibri"/>
                <a:cs typeface="Times New Roman"/>
              </a:rPr>
              <a:t>equity markets / equity returns remain uncertain and difficult to predict;</a:t>
            </a:r>
          </a:p>
          <a:p>
            <a:pPr marL="514350" lvl="1" indent="-285750">
              <a:spcAft>
                <a:spcPts val="600"/>
              </a:spcAft>
              <a:buFont typeface=".AppleSystemUIFont"/>
              <a:buChar char="-"/>
            </a:pPr>
            <a:r>
              <a:rPr lang="en-GB" dirty="0">
                <a:latin typeface="+mn-lt"/>
                <a:ea typeface="Calibri"/>
                <a:cs typeface="Times New Roman"/>
              </a:rPr>
              <a:t>governments and central banks are basically out of monetary ammunition (in terms of scope for interest rate moves and quantitative easing), yet a decade after the 2008 financial crisis many investors are inclined to question where we go from here and what happens next if further crises arise: fiscal measures? Infrastructure spending? Trumpenomics?!;</a:t>
            </a:r>
          </a:p>
          <a:p>
            <a:pPr marL="514350" lvl="1" indent="-285750">
              <a:spcAft>
                <a:spcPts val="600"/>
              </a:spcAft>
              <a:buFont typeface=".AppleSystemUIFont"/>
              <a:buChar char="-"/>
            </a:pPr>
            <a:r>
              <a:rPr lang="en-GB" dirty="0">
                <a:latin typeface="+mn-lt"/>
                <a:ea typeface="Calibri"/>
                <a:cs typeface="Times New Roman"/>
              </a:rPr>
              <a:t>we are living in historic times with multi-directional economic and geo-political risks evident.</a:t>
            </a:r>
            <a:endParaRPr lang="en-GB" dirty="0">
              <a:solidFill>
                <a:srgbClr val="C00000"/>
              </a:solidFill>
              <a:latin typeface="+mn-lt"/>
            </a:endParaRPr>
          </a:p>
          <a:p>
            <a:pPr marL="285750" indent="-285750">
              <a:spcBef>
                <a:spcPts val="1200"/>
              </a:spcBef>
              <a:spcAft>
                <a:spcPts val="600"/>
              </a:spcAft>
              <a:buFont typeface="Wingdings" panose="05000000000000000000" pitchFamily="2" charset="2"/>
              <a:buChar char="§"/>
            </a:pPr>
            <a:r>
              <a:rPr lang="en-GB" b="1" dirty="0">
                <a:latin typeface="+mn-lt"/>
                <a:ea typeface="Calibri"/>
                <a:cs typeface="Times New Roman"/>
              </a:rPr>
              <a:t>Professional advisers and their clients are well aware of the challenges: many anticipate a potentially generational period of low interest rates, uncertain markets and difficult to predict returns ...</a:t>
            </a:r>
          </a:p>
          <a:p>
            <a:pPr marL="514350" lvl="1" indent="-285750">
              <a:spcAft>
                <a:spcPts val="600"/>
              </a:spcAft>
              <a:buFont typeface=".AppleSystemUIFont"/>
              <a:buChar char="-"/>
            </a:pPr>
            <a:r>
              <a:rPr lang="en-GB" dirty="0">
                <a:latin typeface="+mn-lt"/>
                <a:cs typeface="Times New Roman"/>
              </a:rPr>
              <a:t>few advisers / investors expect mainstream markets to rise dramatically, in the foreseeable years ahead</a:t>
            </a:r>
          </a:p>
          <a:p>
            <a:pPr marL="514350" lvl="1" indent="-285750">
              <a:spcAft>
                <a:spcPts val="600"/>
              </a:spcAft>
              <a:buFont typeface=".AppleSystemUIFont"/>
              <a:buChar char="-"/>
            </a:pPr>
            <a:r>
              <a:rPr lang="en-GB" dirty="0">
                <a:latin typeface="+mn-lt"/>
                <a:cs typeface="Times New Roman"/>
              </a:rPr>
              <a:t>equally, however. few anticipate that markets will fall catastrophically: but there are clear risks to the downside</a:t>
            </a:r>
          </a:p>
          <a:p>
            <a:pPr marL="514350" lvl="1" indent="-285750">
              <a:spcAft>
                <a:spcPts val="600"/>
              </a:spcAft>
              <a:buFont typeface=".AppleSystemUIFont"/>
              <a:buChar char="-"/>
            </a:pPr>
            <a:r>
              <a:rPr lang="en-GB" i="1" dirty="0">
                <a:latin typeface="+mn-lt"/>
                <a:cs typeface="Times New Roman"/>
              </a:rPr>
              <a:t>generally, many professional advisers / investors are in the ‘</a:t>
            </a:r>
            <a:r>
              <a:rPr lang="en-GB" b="1" i="1" dirty="0">
                <a:latin typeface="+mn-lt"/>
                <a:cs typeface="Times New Roman"/>
              </a:rPr>
              <a:t>everything lower and slower for longer</a:t>
            </a:r>
            <a:r>
              <a:rPr lang="en-GB" i="1" dirty="0">
                <a:latin typeface="+mn-lt"/>
                <a:cs typeface="Times New Roman"/>
              </a:rPr>
              <a:t>’ camp</a:t>
            </a:r>
          </a:p>
        </p:txBody>
      </p:sp>
      <p:sp>
        <p:nvSpPr>
          <p:cNvPr id="5" name="Rectangle 4"/>
          <p:cNvSpPr/>
          <p:nvPr/>
        </p:nvSpPr>
        <p:spPr>
          <a:xfrm>
            <a:off x="343780" y="5432575"/>
            <a:ext cx="9230821" cy="954107"/>
          </a:xfrm>
          <a:prstGeom prst="rect">
            <a:avLst/>
          </a:prstGeom>
          <a:solidFill>
            <a:schemeClr val="tx1"/>
          </a:solidFill>
        </p:spPr>
        <p:txBody>
          <a:bodyPr wrap="square">
            <a:spAutoFit/>
          </a:bodyPr>
          <a:lstStyle/>
          <a:p>
            <a:pPr algn="ctr"/>
            <a:r>
              <a:rPr lang="en-GB" b="1" dirty="0">
                <a:solidFill>
                  <a:schemeClr val="bg1"/>
                </a:solidFill>
                <a:ea typeface="Calibri"/>
                <a:cs typeface="Times New Roman"/>
              </a:rPr>
              <a:t>This core thesis points to the need for advisers to think about how portfolios can work harder and smarter</a:t>
            </a:r>
          </a:p>
          <a:p>
            <a:pPr algn="ctr"/>
            <a:r>
              <a:rPr lang="en-GB" dirty="0">
                <a:solidFill>
                  <a:schemeClr val="bg1"/>
                </a:solidFill>
                <a:ea typeface="Calibri"/>
                <a:cs typeface="Times New Roman"/>
              </a:rPr>
              <a:t>----------------------------------------------------------------------------------------------------------------------------------------</a:t>
            </a:r>
          </a:p>
          <a:p>
            <a:pPr algn="ctr"/>
            <a:r>
              <a:rPr lang="en-GB" b="1" dirty="0">
                <a:solidFill>
                  <a:schemeClr val="bg1"/>
                </a:solidFill>
                <a:ea typeface="Calibri"/>
                <a:cs typeface="Times New Roman"/>
              </a:rPr>
              <a:t>Investors are likely to want and need different types of investments, including investments </a:t>
            </a:r>
          </a:p>
          <a:p>
            <a:pPr algn="ctr"/>
            <a:r>
              <a:rPr lang="en-GB" b="1" dirty="0">
                <a:solidFill>
                  <a:schemeClr val="bg1"/>
                </a:solidFill>
                <a:ea typeface="Calibri"/>
                <a:cs typeface="Times New Roman"/>
              </a:rPr>
              <a:t>that can bend or break the relationship between the market’s returns and their returns</a:t>
            </a:r>
          </a:p>
        </p:txBody>
      </p:sp>
      <p:sp>
        <p:nvSpPr>
          <p:cNvPr id="8" name="Rectangle 7">
            <a:extLst>
              <a:ext uri="{FF2B5EF4-FFF2-40B4-BE49-F238E27FC236}">
                <a16:creationId xmlns:a16="http://schemas.microsoft.com/office/drawing/2014/main" id="{E3EAC035-5371-7146-BAF1-91F734BE7992}"/>
              </a:ext>
            </a:extLst>
          </p:cNvPr>
          <p:cNvSpPr/>
          <p:nvPr/>
        </p:nvSpPr>
        <p:spPr>
          <a:xfrm>
            <a:off x="3519762" y="6552185"/>
            <a:ext cx="2864887" cy="215444"/>
          </a:xfrm>
          <a:prstGeom prst="rect">
            <a:avLst/>
          </a:prstGeom>
        </p:spPr>
        <p:txBody>
          <a:bodyPr wrap="none">
            <a:spAutoFit/>
          </a:bodyPr>
          <a:lstStyle/>
          <a:p>
            <a:r>
              <a:rPr lang="en-GB" sz="800" dirty="0"/>
              <a:t>© </a:t>
            </a:r>
            <a:r>
              <a:rPr lang="en-GB" sz="800" dirty="0">
                <a:ea typeface="Calibri"/>
                <a:cs typeface="Times New Roman"/>
              </a:rPr>
              <a:t>COPYRIGHT 2018 ALPHA STRUCTURED PRODUCTS</a:t>
            </a:r>
            <a:endParaRPr lang="en-GB" sz="800" dirty="0"/>
          </a:p>
        </p:txBody>
      </p:sp>
    </p:spTree>
    <p:extLst>
      <p:ext uri="{BB962C8B-B14F-4D97-AF65-F5344CB8AC3E}">
        <p14:creationId xmlns:p14="http://schemas.microsoft.com/office/powerpoint/2010/main" val="3345699114"/>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7</a:t>
            </a:fld>
            <a:endParaRPr lang="en-US" dirty="0"/>
          </a:p>
        </p:txBody>
      </p:sp>
      <p:sp>
        <p:nvSpPr>
          <p:cNvPr id="4" name="Rectangle 2"/>
          <p:cNvSpPr txBox="1">
            <a:spLocks noChangeArrowheads="1"/>
          </p:cNvSpPr>
          <p:nvPr/>
        </p:nvSpPr>
        <p:spPr bwMode="auto">
          <a:xfrm>
            <a:off x="329247" y="3761583"/>
            <a:ext cx="9432270" cy="1845587"/>
          </a:xfrm>
          <a:prstGeom prst="rect">
            <a:avLst/>
          </a:prstGeom>
          <a:solidFill>
            <a:srgbClr val="FFFFFF"/>
          </a:solidFill>
          <a:ln w="9525">
            <a:noFill/>
            <a:miter lim="800000"/>
            <a:headEnd/>
            <a:tailEnd/>
          </a:ln>
        </p:spPr>
        <p:txBody>
          <a:bodyPr anchor="ctr"/>
          <a:lstStyle/>
          <a:p>
            <a:pPr marL="285750" indent="-285750">
              <a:spcBef>
                <a:spcPts val="1200"/>
              </a:spcBef>
              <a:spcAft>
                <a:spcPts val="600"/>
              </a:spcAft>
              <a:buFont typeface="Wingdings" panose="05000000000000000000" pitchFamily="2" charset="2"/>
              <a:buChar char="§"/>
            </a:pPr>
            <a:r>
              <a:rPr lang="en-GB" b="1" dirty="0">
                <a:latin typeface="+mn-lt"/>
                <a:ea typeface="Calibri"/>
                <a:cs typeface="Times New Roman"/>
              </a:rPr>
              <a:t>Structured products were first seen in the UK in the mid 1990’s: with strong growth between 2000 - 2010:</a:t>
            </a:r>
          </a:p>
          <a:p>
            <a:pPr marL="514350" lvl="1" indent="-285750">
              <a:spcAft>
                <a:spcPts val="600"/>
              </a:spcAft>
              <a:buFont typeface=".AppleSystemUIFont"/>
              <a:buChar char="-"/>
            </a:pPr>
            <a:r>
              <a:rPr lang="en-GB" dirty="0">
                <a:latin typeface="+mn-lt"/>
                <a:cs typeface="Times New Roman"/>
              </a:rPr>
              <a:t>the sector innovatively met many investor’s primary interests: growth in the market was demand led</a:t>
            </a:r>
          </a:p>
          <a:p>
            <a:pPr marL="514350" lvl="1" indent="-285750">
              <a:spcAft>
                <a:spcPts val="600"/>
              </a:spcAft>
              <a:buFont typeface=".AppleSystemUIFont"/>
              <a:buChar char="-"/>
            </a:pPr>
            <a:r>
              <a:rPr lang="en-GB" i="1" dirty="0">
                <a:latin typeface="+mn-lt"/>
                <a:cs typeface="Times New Roman"/>
              </a:rPr>
              <a:t>a March 2011 Financial Times survey found 40% of investors (2000 surveyed) held a structured product</a:t>
            </a:r>
          </a:p>
          <a:p>
            <a:pPr marL="285750" indent="-285750">
              <a:spcBef>
                <a:spcPts val="1200"/>
              </a:spcBef>
              <a:spcAft>
                <a:spcPts val="600"/>
              </a:spcAft>
              <a:buFont typeface="Wingdings" panose="05000000000000000000" pitchFamily="2" charset="2"/>
              <a:buChar char="§"/>
            </a:pPr>
            <a:r>
              <a:rPr lang="en-GB" b="1" dirty="0">
                <a:latin typeface="+mn-lt"/>
                <a:ea typeface="Calibri"/>
                <a:cs typeface="Times New Roman"/>
              </a:rPr>
              <a:t>However, some events and practices negatively impacted the sector through the noughties:</a:t>
            </a:r>
          </a:p>
          <a:p>
            <a:pPr>
              <a:spcAft>
                <a:spcPts val="600"/>
              </a:spcAft>
            </a:pPr>
            <a:r>
              <a:rPr lang="en-GB" b="1" dirty="0">
                <a:latin typeface="+mn-lt"/>
                <a:ea typeface="Calibri"/>
                <a:cs typeface="Times New Roman"/>
              </a:rPr>
              <a:t>      1999 - 2003: </a:t>
            </a:r>
            <a:r>
              <a:rPr lang="en-GB" dirty="0">
                <a:latin typeface="+mn-lt"/>
                <a:ea typeface="Calibri"/>
                <a:cs typeface="Times New Roman"/>
              </a:rPr>
              <a:t>income products, that became known as precipice bonds, were poorly conceived and marketed</a:t>
            </a:r>
          </a:p>
          <a:p>
            <a:pPr>
              <a:spcAft>
                <a:spcPts val="600"/>
              </a:spcAft>
            </a:pPr>
            <a:r>
              <a:rPr lang="en-GB" b="1" dirty="0">
                <a:latin typeface="+mn-lt"/>
                <a:ea typeface="Calibri"/>
                <a:cs typeface="Times New Roman"/>
              </a:rPr>
              <a:t>      2008: </a:t>
            </a:r>
            <a:r>
              <a:rPr lang="en-GB" dirty="0">
                <a:latin typeface="+mn-lt"/>
                <a:ea typeface="Calibri"/>
                <a:cs typeface="Times New Roman"/>
              </a:rPr>
              <a:t>the collapse of US investment bank Lehman Brothers highlighted counterparty risk</a:t>
            </a:r>
          </a:p>
        </p:txBody>
      </p:sp>
      <p:sp>
        <p:nvSpPr>
          <p:cNvPr id="5" name="TextBox 2"/>
          <p:cNvSpPr txBox="1">
            <a:spLocks noChangeArrowheads="1"/>
          </p:cNvSpPr>
          <p:nvPr/>
        </p:nvSpPr>
        <p:spPr bwMode="auto">
          <a:xfrm>
            <a:off x="329247" y="533239"/>
            <a:ext cx="6669429"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The UK retail structured product sector’s journey …</a:t>
            </a:r>
          </a:p>
        </p:txBody>
      </p:sp>
      <p:sp>
        <p:nvSpPr>
          <p:cNvPr id="8" name="Rectangle 7"/>
          <p:cNvSpPr/>
          <p:nvPr/>
        </p:nvSpPr>
        <p:spPr>
          <a:xfrm>
            <a:off x="410308" y="5679147"/>
            <a:ext cx="9104832" cy="738664"/>
          </a:xfrm>
          <a:prstGeom prst="rect">
            <a:avLst/>
          </a:prstGeom>
          <a:solidFill>
            <a:schemeClr val="tx1"/>
          </a:solidFill>
        </p:spPr>
        <p:txBody>
          <a:bodyPr wrap="square">
            <a:spAutoFit/>
          </a:bodyPr>
          <a:lstStyle/>
          <a:p>
            <a:pPr algn="ctr"/>
            <a:r>
              <a:rPr lang="en-GB" b="1" dirty="0">
                <a:solidFill>
                  <a:schemeClr val="bg1"/>
                </a:solidFill>
                <a:ea typeface="Calibri"/>
                <a:cs typeface="Times New Roman"/>
              </a:rPr>
              <a:t>Since 2009, the sector is smaller, for a number of reasons: but there are significant positives</a:t>
            </a:r>
          </a:p>
          <a:p>
            <a:pPr algn="ctr"/>
            <a:r>
              <a:rPr lang="en-GB" b="1" dirty="0">
                <a:solidFill>
                  <a:schemeClr val="bg1"/>
                </a:solidFill>
                <a:ea typeface="Calibri"/>
                <a:cs typeface="Times New Roman"/>
              </a:rPr>
              <a:t>---------------------------------------------------------------------------------------------------------------------------------------------</a:t>
            </a:r>
          </a:p>
          <a:p>
            <a:pPr algn="ctr"/>
            <a:r>
              <a:rPr lang="en-GB" b="1" dirty="0">
                <a:solidFill>
                  <a:schemeClr val="bg1"/>
                </a:solidFill>
                <a:ea typeface="Calibri"/>
                <a:cs typeface="Times New Roman"/>
              </a:rPr>
              <a:t>The sector is fundamentally improved - and operates almost exclusively through professional advisers</a:t>
            </a:r>
          </a:p>
        </p:txBody>
      </p:sp>
      <p:graphicFrame>
        <p:nvGraphicFramePr>
          <p:cNvPr id="9" name="Chart 8" title="Border"/>
          <p:cNvGraphicFramePr>
            <a:graphicFrameLocks/>
          </p:cNvGraphicFramePr>
          <p:nvPr>
            <p:extLst>
              <p:ext uri="{D42A27DB-BD31-4B8C-83A1-F6EECF244321}">
                <p14:modId xmlns:p14="http://schemas.microsoft.com/office/powerpoint/2010/main" val="3665072392"/>
              </p:ext>
            </p:extLst>
          </p:nvPr>
        </p:nvGraphicFramePr>
        <p:xfrm>
          <a:off x="428088" y="982061"/>
          <a:ext cx="8839199" cy="2713420"/>
        </p:xfrm>
        <a:graphic>
          <a:graphicData uri="http://schemas.openxmlformats.org/drawingml/2006/chart">
            <c:chart xmlns:c="http://schemas.openxmlformats.org/drawingml/2006/chart" xmlns:r="http://schemas.openxmlformats.org/officeDocument/2006/relationships" r:id="rId2"/>
          </a:graphicData>
        </a:graphic>
      </p:graphicFrame>
      <p:sp>
        <p:nvSpPr>
          <p:cNvPr id="10" name="Rectangle 9"/>
          <p:cNvSpPr/>
          <p:nvPr/>
        </p:nvSpPr>
        <p:spPr bwMode="auto">
          <a:xfrm>
            <a:off x="410308" y="982061"/>
            <a:ext cx="9041668" cy="2713420"/>
          </a:xfrm>
          <a:prstGeom prst="rect">
            <a:avLst/>
          </a:prstGeom>
          <a:noFill/>
          <a:ln w="9525" cmpd="sng">
            <a:solidFill>
              <a:schemeClr val="tx1"/>
            </a:solidFill>
            <a:miter lim="800000"/>
            <a:headEnd/>
            <a:tailEnd/>
          </a:ln>
          <a:effectLst>
            <a:outerShdw blurRad="50800" dist="38100" dir="2700000" algn="tl" rotWithShape="0">
              <a:prstClr val="black">
                <a:alpha val="40000"/>
              </a:prstClr>
            </a:outerShdw>
          </a:effectLst>
        </p:spPr>
        <p:txBody>
          <a:bodyPr lIns="0" tIns="0" rIns="0" bIns="0" rtlCol="0" anchor="ctr"/>
          <a:lstStyle/>
          <a:p>
            <a:pPr marL="182563" indent="-3175" algn="ctr" eaLnBrk="0" hangingPunct="0">
              <a:spcBef>
                <a:spcPct val="35000"/>
              </a:spcBef>
              <a:buClr>
                <a:srgbClr val="355997"/>
              </a:buClr>
            </a:pPr>
            <a:endParaRPr lang="en-US" sz="1000" b="1" dirty="0"/>
          </a:p>
        </p:txBody>
      </p:sp>
      <p:sp>
        <p:nvSpPr>
          <p:cNvPr id="12" name="Rectangle 11"/>
          <p:cNvSpPr/>
          <p:nvPr/>
        </p:nvSpPr>
        <p:spPr>
          <a:xfrm>
            <a:off x="403863" y="954855"/>
            <a:ext cx="9048112" cy="487506"/>
          </a:xfrm>
          <a:prstGeom prst="rect">
            <a:avLst/>
          </a:prstGeom>
          <a:solidFill>
            <a:schemeClr val="tx1"/>
          </a:solidFill>
        </p:spPr>
        <p:txBody>
          <a:bodyPr wrap="square" anchor="ctr">
            <a:spAutoFit/>
          </a:bodyPr>
          <a:lstStyle/>
          <a:p>
            <a:pPr algn="ctr">
              <a:lnSpc>
                <a:spcPct val="107000"/>
              </a:lnSpc>
              <a:spcAft>
                <a:spcPts val="0"/>
              </a:spcAft>
            </a:pPr>
            <a:r>
              <a:rPr lang="en-GB" b="1" dirty="0">
                <a:solidFill>
                  <a:schemeClr val="bg1"/>
                </a:solidFill>
              </a:rPr>
              <a:t>UK RETAIL STRUCTURED PRODUCTS: ANNUAL SALES (£BILLIONS)</a:t>
            </a:r>
          </a:p>
          <a:p>
            <a:pPr algn="ctr">
              <a:lnSpc>
                <a:spcPct val="107000"/>
              </a:lnSpc>
              <a:spcAft>
                <a:spcPts val="0"/>
              </a:spcAft>
            </a:pPr>
            <a:r>
              <a:rPr lang="en-GB" sz="1000" b="1" dirty="0">
                <a:solidFill>
                  <a:schemeClr val="bg1"/>
                </a:solidFill>
                <a:latin typeface="Arial" panose="020B0604020202020204" pitchFamily="34" charset="0"/>
                <a:ea typeface="Calibri" panose="020F0502020204030204" pitchFamily="34" charset="0"/>
                <a:cs typeface="Arial" panose="020B0604020202020204" pitchFamily="34" charset="0"/>
              </a:rPr>
              <a:t>[DATA SOURCE: StructuredRetailProducts.com | Alpha Structured Products: to 31.12.16]</a:t>
            </a:r>
          </a:p>
        </p:txBody>
      </p:sp>
      <p:sp>
        <p:nvSpPr>
          <p:cNvPr id="14" name="Rectangle 13">
            <a:extLst>
              <a:ext uri="{FF2B5EF4-FFF2-40B4-BE49-F238E27FC236}">
                <a16:creationId xmlns:a16="http://schemas.microsoft.com/office/drawing/2014/main" id="{7C7D8801-D778-4246-80C3-E439D6C9F015}"/>
              </a:ext>
            </a:extLst>
          </p:cNvPr>
          <p:cNvSpPr/>
          <p:nvPr/>
        </p:nvSpPr>
        <p:spPr>
          <a:xfrm>
            <a:off x="3519762" y="6552185"/>
            <a:ext cx="2864887" cy="215444"/>
          </a:xfrm>
          <a:prstGeom prst="rect">
            <a:avLst/>
          </a:prstGeom>
        </p:spPr>
        <p:txBody>
          <a:bodyPr wrap="none">
            <a:spAutoFit/>
          </a:bodyPr>
          <a:lstStyle/>
          <a:p>
            <a:r>
              <a:rPr lang="en-GB" sz="800" dirty="0"/>
              <a:t>© </a:t>
            </a:r>
            <a:r>
              <a:rPr lang="en-GB" sz="800" dirty="0">
                <a:ea typeface="Calibri"/>
                <a:cs typeface="Times New Roman"/>
              </a:rPr>
              <a:t>COPYRIGHT 2018 ALPHA STRUCTURED PRODUCTS</a:t>
            </a:r>
            <a:endParaRPr lang="en-GB" sz="800" dirty="0"/>
          </a:p>
        </p:txBody>
      </p:sp>
    </p:spTree>
    <p:extLst>
      <p:ext uri="{BB962C8B-B14F-4D97-AF65-F5344CB8AC3E}">
        <p14:creationId xmlns:p14="http://schemas.microsoft.com/office/powerpoint/2010/main" val="278994369"/>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7">
            <a:extLst>
              <a:ext uri="{FF2B5EF4-FFF2-40B4-BE49-F238E27FC236}">
                <a16:creationId xmlns:a16="http://schemas.microsoft.com/office/drawing/2014/main" id="{6BEFABFD-4F43-4988-8A3A-FC64DB015A1D}"/>
              </a:ext>
            </a:extLst>
          </p:cNvPr>
          <p:cNvGraphicFramePr>
            <a:graphicFrameLocks/>
          </p:cNvGraphicFramePr>
          <p:nvPr>
            <p:extLst>
              <p:ext uri="{D42A27DB-BD31-4B8C-83A1-F6EECF244321}">
                <p14:modId xmlns:p14="http://schemas.microsoft.com/office/powerpoint/2010/main" val="1492568002"/>
              </p:ext>
            </p:extLst>
          </p:nvPr>
        </p:nvGraphicFramePr>
        <p:xfrm>
          <a:off x="738188" y="1059180"/>
          <a:ext cx="8817292" cy="2301240"/>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bwMode="auto">
          <a:xfrm>
            <a:off x="403860" y="1059180"/>
            <a:ext cx="9048114" cy="2723018"/>
          </a:xfrm>
          <a:prstGeom prst="rect">
            <a:avLst/>
          </a:prstGeom>
          <a:noFill/>
          <a:ln w="9525" cmpd="sng">
            <a:solidFill>
              <a:schemeClr val="tx1"/>
            </a:solidFill>
            <a:miter lim="800000"/>
            <a:headEnd/>
            <a:tailEnd/>
          </a:ln>
          <a:effectLst>
            <a:outerShdw blurRad="50800" dist="38100" dir="2700000" algn="tl" rotWithShape="0">
              <a:prstClr val="black">
                <a:alpha val="40000"/>
              </a:prstClr>
            </a:outerShdw>
          </a:effectLst>
        </p:spPr>
        <p:txBody>
          <a:bodyPr lIns="0" tIns="0" rIns="0" bIns="0" rtlCol="0" anchor="ctr"/>
          <a:lstStyle/>
          <a:p>
            <a:pPr marL="182563" indent="-3175" algn="ctr" eaLnBrk="0" hangingPunct="0">
              <a:spcBef>
                <a:spcPct val="35000"/>
              </a:spcBef>
              <a:buClr>
                <a:srgbClr val="355997"/>
              </a:buClr>
            </a:pPr>
            <a:endParaRPr lang="en-US" sz="1000" b="1" dirty="0"/>
          </a:p>
        </p:txBody>
      </p:sp>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8</a:t>
            </a:fld>
            <a:endParaRPr lang="en-US" dirty="0"/>
          </a:p>
        </p:txBody>
      </p:sp>
      <p:sp>
        <p:nvSpPr>
          <p:cNvPr id="4" name="Rectangle 2"/>
          <p:cNvSpPr txBox="1">
            <a:spLocks noChangeArrowheads="1"/>
          </p:cNvSpPr>
          <p:nvPr/>
        </p:nvSpPr>
        <p:spPr bwMode="auto">
          <a:xfrm>
            <a:off x="336867" y="5433460"/>
            <a:ext cx="9115108" cy="833209"/>
          </a:xfrm>
          <a:prstGeom prst="rect">
            <a:avLst/>
          </a:prstGeom>
          <a:solidFill>
            <a:srgbClr val="FFFFFF"/>
          </a:solidFill>
          <a:ln w="9525">
            <a:noFill/>
            <a:miter lim="800000"/>
            <a:headEnd/>
            <a:tailEnd/>
          </a:ln>
        </p:spPr>
        <p:txBody>
          <a:bodyPr anchor="ctr"/>
          <a:lstStyle/>
          <a:p>
            <a:pPr marL="285750" indent="-285750">
              <a:spcAft>
                <a:spcPts val="600"/>
              </a:spcAft>
              <a:buFont typeface="Wingdings" panose="05000000000000000000" pitchFamily="2" charset="2"/>
              <a:buChar char="§"/>
            </a:pPr>
            <a:r>
              <a:rPr lang="en-GB" b="1" dirty="0">
                <a:latin typeface="+mn-lt"/>
                <a:ea typeface="Calibri"/>
                <a:cs typeface="Times New Roman"/>
              </a:rPr>
              <a:t>As can be seen, the UK is clearly behind other regions globally in the use of structured products:</a:t>
            </a:r>
          </a:p>
          <a:p>
            <a:pPr marL="514350" lvl="1" indent="-285750">
              <a:spcAft>
                <a:spcPts val="600"/>
              </a:spcAft>
              <a:buFont typeface=".AppleSystemUIFont"/>
              <a:buChar char="-"/>
            </a:pPr>
            <a:r>
              <a:rPr lang="en-GB" dirty="0">
                <a:latin typeface="+mn-lt"/>
                <a:cs typeface="Times New Roman"/>
              </a:rPr>
              <a:t>one reason for this is that investment advice is more predominantly in the hands of wealth managers and independent advisers in the UK than in other regions (where banks tend to dominate)</a:t>
            </a:r>
          </a:p>
        </p:txBody>
      </p:sp>
      <p:sp>
        <p:nvSpPr>
          <p:cNvPr id="7" name="TextBox 2"/>
          <p:cNvSpPr txBox="1">
            <a:spLocks noChangeArrowheads="1"/>
          </p:cNvSpPr>
          <p:nvPr/>
        </p:nvSpPr>
        <p:spPr bwMode="auto">
          <a:xfrm>
            <a:off x="336867" y="557134"/>
            <a:ext cx="6397625" cy="369332"/>
          </a:xfrm>
          <a:prstGeom prst="rect">
            <a:avLst/>
          </a:prstGeom>
          <a:noFill/>
          <a:ln w="9525">
            <a:noFill/>
            <a:miter lim="800000"/>
            <a:headEnd/>
            <a:tailEnd/>
          </a:ln>
        </p:spPr>
        <p:txBody>
          <a:bodyPr>
            <a:spAutoFit/>
          </a:bodyPr>
          <a:lstStyle/>
          <a:p>
            <a:r>
              <a:rPr lang="en-US" sz="1800" b="1" dirty="0">
                <a:latin typeface="Arial" pitchFamily="34" charset="0"/>
                <a:ea typeface="+mj-ea"/>
                <a:cs typeface="Arial" pitchFamily="34" charset="0"/>
              </a:rPr>
              <a:t>The global retail structured products market …</a:t>
            </a:r>
          </a:p>
        </p:txBody>
      </p:sp>
      <p:sp>
        <p:nvSpPr>
          <p:cNvPr id="9" name="TextBox 2"/>
          <p:cNvSpPr txBox="1"/>
          <p:nvPr/>
        </p:nvSpPr>
        <p:spPr>
          <a:xfrm>
            <a:off x="1336212" y="3335097"/>
            <a:ext cx="2482531" cy="38136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a:lstStyle>
            <a:defPPr>
              <a:defRPr lang="en-US"/>
            </a:defPPr>
            <a:lvl1pPr algn="l" defTabSz="457200" rtl="0" fontAlgn="base">
              <a:spcBef>
                <a:spcPct val="0"/>
              </a:spcBef>
              <a:spcAft>
                <a:spcPct val="0"/>
              </a:spcAft>
              <a:defRPr kern="1200">
                <a:solidFill>
                  <a:schemeClr val="dk1"/>
                </a:solidFill>
                <a:latin typeface="+mn-lt"/>
                <a:ea typeface="+mn-ea"/>
                <a:cs typeface="+mn-cs"/>
              </a:defRPr>
            </a:lvl1pPr>
            <a:lvl2pPr marL="457200" algn="l" defTabSz="457200" rtl="0" fontAlgn="base">
              <a:spcBef>
                <a:spcPct val="0"/>
              </a:spcBef>
              <a:spcAft>
                <a:spcPct val="0"/>
              </a:spcAft>
              <a:defRPr kern="1200">
                <a:solidFill>
                  <a:schemeClr val="dk1"/>
                </a:solidFill>
                <a:latin typeface="+mn-lt"/>
                <a:ea typeface="+mn-ea"/>
                <a:cs typeface="+mn-cs"/>
              </a:defRPr>
            </a:lvl2pPr>
            <a:lvl3pPr marL="914400" algn="l" defTabSz="457200" rtl="0" fontAlgn="base">
              <a:spcBef>
                <a:spcPct val="0"/>
              </a:spcBef>
              <a:spcAft>
                <a:spcPct val="0"/>
              </a:spcAft>
              <a:defRPr kern="1200">
                <a:solidFill>
                  <a:schemeClr val="dk1"/>
                </a:solidFill>
                <a:latin typeface="+mn-lt"/>
                <a:ea typeface="+mn-ea"/>
                <a:cs typeface="+mn-cs"/>
              </a:defRPr>
            </a:lvl3pPr>
            <a:lvl4pPr marL="1371600" algn="l" defTabSz="457200" rtl="0" fontAlgn="base">
              <a:spcBef>
                <a:spcPct val="0"/>
              </a:spcBef>
              <a:spcAft>
                <a:spcPct val="0"/>
              </a:spcAft>
              <a:defRPr kern="1200">
                <a:solidFill>
                  <a:schemeClr val="dk1"/>
                </a:solidFill>
                <a:latin typeface="+mn-lt"/>
                <a:ea typeface="+mn-ea"/>
                <a:cs typeface="+mn-cs"/>
              </a:defRPr>
            </a:lvl4pPr>
            <a:lvl5pPr marL="1828800" algn="l" defTabSz="457200" rtl="0" fontAlgn="base">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defRPr/>
            </a:pPr>
            <a:r>
              <a:rPr lang="en-US" sz="1200" b="1" dirty="0">
                <a:solidFill>
                  <a:schemeClr val="tx1"/>
                </a:solidFill>
                <a:ea typeface="Calibri"/>
                <a:cs typeface="Times New Roman"/>
              </a:rPr>
              <a:t>TRANCHE BASED PRODUCTS</a:t>
            </a:r>
          </a:p>
        </p:txBody>
      </p:sp>
      <p:sp>
        <p:nvSpPr>
          <p:cNvPr id="10" name="TextBox 3"/>
          <p:cNvSpPr txBox="1"/>
          <p:nvPr/>
        </p:nvSpPr>
        <p:spPr>
          <a:xfrm>
            <a:off x="4214525" y="3330334"/>
            <a:ext cx="2186925" cy="38136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a:lstStyle>
            <a:defPPr>
              <a:defRPr lang="en-US"/>
            </a:defPPr>
            <a:lvl1pPr algn="l" defTabSz="457200" rtl="0" fontAlgn="base">
              <a:spcBef>
                <a:spcPct val="0"/>
              </a:spcBef>
              <a:spcAft>
                <a:spcPct val="0"/>
              </a:spcAft>
              <a:defRPr kern="1200">
                <a:solidFill>
                  <a:schemeClr val="dk1"/>
                </a:solidFill>
                <a:latin typeface="+mn-lt"/>
                <a:ea typeface="+mn-ea"/>
                <a:cs typeface="+mn-cs"/>
              </a:defRPr>
            </a:lvl1pPr>
            <a:lvl2pPr marL="457200" algn="l" defTabSz="457200" rtl="0" fontAlgn="base">
              <a:spcBef>
                <a:spcPct val="0"/>
              </a:spcBef>
              <a:spcAft>
                <a:spcPct val="0"/>
              </a:spcAft>
              <a:defRPr kern="1200">
                <a:solidFill>
                  <a:schemeClr val="dk1"/>
                </a:solidFill>
                <a:latin typeface="+mn-lt"/>
                <a:ea typeface="+mn-ea"/>
                <a:cs typeface="+mn-cs"/>
              </a:defRPr>
            </a:lvl2pPr>
            <a:lvl3pPr marL="914400" algn="l" defTabSz="457200" rtl="0" fontAlgn="base">
              <a:spcBef>
                <a:spcPct val="0"/>
              </a:spcBef>
              <a:spcAft>
                <a:spcPct val="0"/>
              </a:spcAft>
              <a:defRPr kern="1200">
                <a:solidFill>
                  <a:schemeClr val="dk1"/>
                </a:solidFill>
                <a:latin typeface="+mn-lt"/>
                <a:ea typeface="+mn-ea"/>
                <a:cs typeface="+mn-cs"/>
              </a:defRPr>
            </a:lvl3pPr>
            <a:lvl4pPr marL="1371600" algn="l" defTabSz="457200" rtl="0" fontAlgn="base">
              <a:spcBef>
                <a:spcPct val="0"/>
              </a:spcBef>
              <a:spcAft>
                <a:spcPct val="0"/>
              </a:spcAft>
              <a:defRPr kern="1200">
                <a:solidFill>
                  <a:schemeClr val="dk1"/>
                </a:solidFill>
                <a:latin typeface="+mn-lt"/>
                <a:ea typeface="+mn-ea"/>
                <a:cs typeface="+mn-cs"/>
              </a:defRPr>
            </a:lvl4pPr>
            <a:lvl5pPr marL="1828800" algn="l" defTabSz="457200" rtl="0" fontAlgn="base">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defRPr/>
            </a:pPr>
            <a:r>
              <a:rPr lang="en-US" sz="1200" b="1" dirty="0">
                <a:solidFill>
                  <a:schemeClr val="tx1"/>
                </a:solidFill>
                <a:ea typeface="Calibri"/>
                <a:cs typeface="Times New Roman"/>
              </a:rPr>
              <a:t>OPEN-END</a:t>
            </a:r>
            <a:r>
              <a:rPr lang="en-US" sz="1200" dirty="0">
                <a:solidFill>
                  <a:schemeClr val="tx1"/>
                </a:solidFill>
                <a:ea typeface="Calibri"/>
                <a:cs typeface="Times New Roman"/>
              </a:rPr>
              <a:t> </a:t>
            </a:r>
            <a:r>
              <a:rPr lang="en-US" sz="1200" b="1" dirty="0">
                <a:solidFill>
                  <a:schemeClr val="tx1"/>
                </a:solidFill>
                <a:ea typeface="Calibri"/>
                <a:cs typeface="Times New Roman"/>
              </a:rPr>
              <a:t>PRODUCTS</a:t>
            </a:r>
          </a:p>
        </p:txBody>
      </p:sp>
      <p:sp>
        <p:nvSpPr>
          <p:cNvPr id="11" name="TextBox 4"/>
          <p:cNvSpPr txBox="1"/>
          <p:nvPr/>
        </p:nvSpPr>
        <p:spPr>
          <a:xfrm>
            <a:off x="6810418" y="3325225"/>
            <a:ext cx="2461896" cy="37374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a:lstStyle>
            <a:defPPr>
              <a:defRPr lang="en-US"/>
            </a:defPPr>
            <a:lvl1pPr algn="l" defTabSz="457200" rtl="0" fontAlgn="base">
              <a:spcBef>
                <a:spcPct val="0"/>
              </a:spcBef>
              <a:spcAft>
                <a:spcPct val="0"/>
              </a:spcAft>
              <a:defRPr kern="1200">
                <a:solidFill>
                  <a:schemeClr val="dk1"/>
                </a:solidFill>
                <a:latin typeface="+mn-lt"/>
                <a:ea typeface="+mn-ea"/>
                <a:cs typeface="+mn-cs"/>
              </a:defRPr>
            </a:lvl1pPr>
            <a:lvl2pPr marL="457200" algn="l" defTabSz="457200" rtl="0" fontAlgn="base">
              <a:spcBef>
                <a:spcPct val="0"/>
              </a:spcBef>
              <a:spcAft>
                <a:spcPct val="0"/>
              </a:spcAft>
              <a:defRPr kern="1200">
                <a:solidFill>
                  <a:schemeClr val="dk1"/>
                </a:solidFill>
                <a:latin typeface="+mn-lt"/>
                <a:ea typeface="+mn-ea"/>
                <a:cs typeface="+mn-cs"/>
              </a:defRPr>
            </a:lvl2pPr>
            <a:lvl3pPr marL="914400" algn="l" defTabSz="457200" rtl="0" fontAlgn="base">
              <a:spcBef>
                <a:spcPct val="0"/>
              </a:spcBef>
              <a:spcAft>
                <a:spcPct val="0"/>
              </a:spcAft>
              <a:defRPr kern="1200">
                <a:solidFill>
                  <a:schemeClr val="dk1"/>
                </a:solidFill>
                <a:latin typeface="+mn-lt"/>
                <a:ea typeface="+mn-ea"/>
                <a:cs typeface="+mn-cs"/>
              </a:defRPr>
            </a:lvl3pPr>
            <a:lvl4pPr marL="1371600" algn="l" defTabSz="457200" rtl="0" fontAlgn="base">
              <a:spcBef>
                <a:spcPct val="0"/>
              </a:spcBef>
              <a:spcAft>
                <a:spcPct val="0"/>
              </a:spcAft>
              <a:defRPr kern="1200">
                <a:solidFill>
                  <a:schemeClr val="dk1"/>
                </a:solidFill>
                <a:latin typeface="+mn-lt"/>
                <a:ea typeface="+mn-ea"/>
                <a:cs typeface="+mn-cs"/>
              </a:defRPr>
            </a:lvl4pPr>
            <a:lvl5pPr marL="1828800" algn="l" defTabSz="457200" rtl="0" fontAlgn="base">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defRPr/>
            </a:pPr>
            <a:r>
              <a:rPr lang="en-US" sz="1200" b="1" dirty="0">
                <a:solidFill>
                  <a:schemeClr val="tx1"/>
                </a:solidFill>
                <a:ea typeface="Calibri"/>
                <a:cs typeface="Times New Roman"/>
              </a:rPr>
              <a:t>TOTAL MARKET</a:t>
            </a:r>
          </a:p>
        </p:txBody>
      </p:sp>
      <p:grpSp>
        <p:nvGrpSpPr>
          <p:cNvPr id="12" name="Group 11"/>
          <p:cNvGrpSpPr/>
          <p:nvPr/>
        </p:nvGrpSpPr>
        <p:grpSpPr>
          <a:xfrm>
            <a:off x="1610278" y="3127045"/>
            <a:ext cx="2064747" cy="265418"/>
            <a:chOff x="1212755" y="3991580"/>
            <a:chExt cx="1905650" cy="360573"/>
          </a:xfrm>
        </p:grpSpPr>
        <p:sp>
          <p:nvSpPr>
            <p:cNvPr id="23" name="TextBox 32"/>
            <p:cNvSpPr txBox="1">
              <a:spLocks noChangeAspect="1"/>
            </p:cNvSpPr>
            <p:nvPr/>
          </p:nvSpPr>
          <p:spPr>
            <a:xfrm>
              <a:off x="2579290" y="4017660"/>
              <a:ext cx="539115" cy="334493"/>
            </a:xfrm>
            <a:prstGeom prst="rect">
              <a:avLst/>
            </a:prstGeom>
            <a:noFill/>
            <a:ln>
              <a:noFill/>
            </a:ln>
          </p:spPr>
          <p:txBody>
            <a:bodyPr wrap="square" rtlCol="0">
              <a:spAutoFit/>
            </a:bodyPr>
            <a:lstStyle>
              <a:defPPr>
                <a:defRPr lang="en-US"/>
              </a:defPPr>
              <a:lvl1pPr algn="l" defTabSz="457200" rtl="0" fontAlgn="base">
                <a:spcBef>
                  <a:spcPct val="0"/>
                </a:spcBef>
                <a:spcAft>
                  <a:spcPct val="0"/>
                </a:spcAft>
                <a:defRPr kern="1200">
                  <a:solidFill>
                    <a:schemeClr val="tx1"/>
                  </a:solidFill>
                  <a:latin typeface="Arial" charset="0"/>
                  <a:ea typeface="ＭＳ Ｐゴシック" pitchFamily="-110"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110"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110"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110"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110" charset="-128"/>
                  <a:cs typeface="+mn-cs"/>
                </a:defRPr>
              </a:lvl5pPr>
              <a:lvl6pPr marL="2286000" algn="l" defTabSz="914400" rtl="0" eaLnBrk="1" latinLnBrk="0" hangingPunct="1">
                <a:defRPr kern="1200">
                  <a:solidFill>
                    <a:schemeClr val="tx1"/>
                  </a:solidFill>
                  <a:latin typeface="Arial" charset="0"/>
                  <a:ea typeface="ＭＳ Ｐゴシック" pitchFamily="-110" charset="-128"/>
                  <a:cs typeface="+mn-cs"/>
                </a:defRPr>
              </a:lvl6pPr>
              <a:lvl7pPr marL="2743200" algn="l" defTabSz="914400" rtl="0" eaLnBrk="1" latinLnBrk="0" hangingPunct="1">
                <a:defRPr kern="1200">
                  <a:solidFill>
                    <a:schemeClr val="tx1"/>
                  </a:solidFill>
                  <a:latin typeface="Arial" charset="0"/>
                  <a:ea typeface="ＭＳ Ｐゴシック" pitchFamily="-110" charset="-128"/>
                  <a:cs typeface="+mn-cs"/>
                </a:defRPr>
              </a:lvl7pPr>
              <a:lvl8pPr marL="3200400" algn="l" defTabSz="914400" rtl="0" eaLnBrk="1" latinLnBrk="0" hangingPunct="1">
                <a:defRPr kern="1200">
                  <a:solidFill>
                    <a:schemeClr val="tx1"/>
                  </a:solidFill>
                  <a:latin typeface="Arial" charset="0"/>
                  <a:ea typeface="ＭＳ Ｐゴシック" pitchFamily="-110" charset="-128"/>
                  <a:cs typeface="+mn-cs"/>
                </a:defRPr>
              </a:lvl8pPr>
              <a:lvl9pPr marL="3657600" algn="l" defTabSz="914400" rtl="0" eaLnBrk="1" latinLnBrk="0" hangingPunct="1">
                <a:defRPr kern="1200">
                  <a:solidFill>
                    <a:schemeClr val="tx1"/>
                  </a:solidFill>
                  <a:latin typeface="Arial" charset="0"/>
                  <a:ea typeface="ＭＳ Ｐゴシック" pitchFamily="-110" charset="-128"/>
                  <a:cs typeface="+mn-cs"/>
                </a:defRPr>
              </a:lvl9pPr>
            </a:lstStyle>
            <a:p>
              <a:r>
                <a:rPr lang="en-US" sz="1000" b="1" dirty="0"/>
                <a:t>ASIA</a:t>
              </a:r>
              <a:endParaRPr lang="en-GB" sz="1000" b="1" dirty="0"/>
            </a:p>
          </p:txBody>
        </p:sp>
        <p:sp>
          <p:nvSpPr>
            <p:cNvPr id="24" name="TextBox 33"/>
            <p:cNvSpPr txBox="1">
              <a:spLocks noChangeAspect="1"/>
            </p:cNvSpPr>
            <p:nvPr/>
          </p:nvSpPr>
          <p:spPr>
            <a:xfrm>
              <a:off x="1212755" y="3991583"/>
              <a:ext cx="372999" cy="334493"/>
            </a:xfrm>
            <a:prstGeom prst="rect">
              <a:avLst/>
            </a:prstGeom>
            <a:noFill/>
            <a:ln>
              <a:noFill/>
            </a:ln>
          </p:spPr>
          <p:txBody>
            <a:bodyPr wrap="square" rtlCol="0">
              <a:spAutoFit/>
            </a:bodyPr>
            <a:lstStyle>
              <a:defPPr>
                <a:defRPr lang="en-US"/>
              </a:defPPr>
              <a:lvl1pPr algn="l" defTabSz="457200" rtl="0" fontAlgn="base">
                <a:spcBef>
                  <a:spcPct val="0"/>
                </a:spcBef>
                <a:spcAft>
                  <a:spcPct val="0"/>
                </a:spcAft>
                <a:defRPr kern="1200">
                  <a:solidFill>
                    <a:schemeClr val="tx1"/>
                  </a:solidFill>
                  <a:latin typeface="Arial" charset="0"/>
                  <a:ea typeface="ＭＳ Ｐゴシック" pitchFamily="-110"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110"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110"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110"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110" charset="-128"/>
                  <a:cs typeface="+mn-cs"/>
                </a:defRPr>
              </a:lvl5pPr>
              <a:lvl6pPr marL="2286000" algn="l" defTabSz="914400" rtl="0" eaLnBrk="1" latinLnBrk="0" hangingPunct="1">
                <a:defRPr kern="1200">
                  <a:solidFill>
                    <a:schemeClr val="tx1"/>
                  </a:solidFill>
                  <a:latin typeface="Arial" charset="0"/>
                  <a:ea typeface="ＭＳ Ｐゴシック" pitchFamily="-110" charset="-128"/>
                  <a:cs typeface="+mn-cs"/>
                </a:defRPr>
              </a:lvl6pPr>
              <a:lvl7pPr marL="2743200" algn="l" defTabSz="914400" rtl="0" eaLnBrk="1" latinLnBrk="0" hangingPunct="1">
                <a:defRPr kern="1200">
                  <a:solidFill>
                    <a:schemeClr val="tx1"/>
                  </a:solidFill>
                  <a:latin typeface="Arial" charset="0"/>
                  <a:ea typeface="ＭＳ Ｐゴシック" pitchFamily="-110" charset="-128"/>
                  <a:cs typeface="+mn-cs"/>
                </a:defRPr>
              </a:lvl7pPr>
              <a:lvl8pPr marL="3200400" algn="l" defTabSz="914400" rtl="0" eaLnBrk="1" latinLnBrk="0" hangingPunct="1">
                <a:defRPr kern="1200">
                  <a:solidFill>
                    <a:schemeClr val="tx1"/>
                  </a:solidFill>
                  <a:latin typeface="Arial" charset="0"/>
                  <a:ea typeface="ＭＳ Ｐゴシック" pitchFamily="-110" charset="-128"/>
                  <a:cs typeface="+mn-cs"/>
                </a:defRPr>
              </a:lvl8pPr>
              <a:lvl9pPr marL="3657600" algn="l" defTabSz="914400" rtl="0" eaLnBrk="1" latinLnBrk="0" hangingPunct="1">
                <a:defRPr kern="1200">
                  <a:solidFill>
                    <a:schemeClr val="tx1"/>
                  </a:solidFill>
                  <a:latin typeface="Arial" charset="0"/>
                  <a:ea typeface="ＭＳ Ｐゴシック" pitchFamily="-110" charset="-128"/>
                  <a:cs typeface="+mn-cs"/>
                </a:defRPr>
              </a:lvl9pPr>
            </a:lstStyle>
            <a:p>
              <a:r>
                <a:rPr lang="en-US" sz="1000" b="1" dirty="0"/>
                <a:t>UK</a:t>
              </a:r>
              <a:endParaRPr lang="en-GB" sz="1000" b="1" dirty="0"/>
            </a:p>
          </p:txBody>
        </p:sp>
        <p:sp>
          <p:nvSpPr>
            <p:cNvPr id="25" name="TextBox 34"/>
            <p:cNvSpPr txBox="1">
              <a:spLocks noChangeAspect="1"/>
            </p:cNvSpPr>
            <p:nvPr/>
          </p:nvSpPr>
          <p:spPr>
            <a:xfrm>
              <a:off x="1662192" y="3991580"/>
              <a:ext cx="490855" cy="334493"/>
            </a:xfrm>
            <a:prstGeom prst="rect">
              <a:avLst/>
            </a:prstGeom>
            <a:noFill/>
            <a:ln>
              <a:noFill/>
            </a:ln>
          </p:spPr>
          <p:txBody>
            <a:bodyPr wrap="square" rtlCol="0">
              <a:spAutoFit/>
            </a:bodyPr>
            <a:lstStyle>
              <a:defPPr>
                <a:defRPr lang="en-US"/>
              </a:defPPr>
              <a:lvl1pPr algn="l" defTabSz="457200" rtl="0" fontAlgn="base">
                <a:spcBef>
                  <a:spcPct val="0"/>
                </a:spcBef>
                <a:spcAft>
                  <a:spcPct val="0"/>
                </a:spcAft>
                <a:defRPr kern="1200">
                  <a:solidFill>
                    <a:schemeClr val="tx1"/>
                  </a:solidFill>
                  <a:latin typeface="Arial" charset="0"/>
                  <a:ea typeface="ＭＳ Ｐゴシック" pitchFamily="-110"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110"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110"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110"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110" charset="-128"/>
                  <a:cs typeface="+mn-cs"/>
                </a:defRPr>
              </a:lvl5pPr>
              <a:lvl6pPr marL="2286000" algn="l" defTabSz="914400" rtl="0" eaLnBrk="1" latinLnBrk="0" hangingPunct="1">
                <a:defRPr kern="1200">
                  <a:solidFill>
                    <a:schemeClr val="tx1"/>
                  </a:solidFill>
                  <a:latin typeface="Arial" charset="0"/>
                  <a:ea typeface="ＭＳ Ｐゴシック" pitchFamily="-110" charset="-128"/>
                  <a:cs typeface="+mn-cs"/>
                </a:defRPr>
              </a:lvl6pPr>
              <a:lvl7pPr marL="2743200" algn="l" defTabSz="914400" rtl="0" eaLnBrk="1" latinLnBrk="0" hangingPunct="1">
                <a:defRPr kern="1200">
                  <a:solidFill>
                    <a:schemeClr val="tx1"/>
                  </a:solidFill>
                  <a:latin typeface="Arial" charset="0"/>
                  <a:ea typeface="ＭＳ Ｐゴシック" pitchFamily="-110" charset="-128"/>
                  <a:cs typeface="+mn-cs"/>
                </a:defRPr>
              </a:lvl7pPr>
              <a:lvl8pPr marL="3200400" algn="l" defTabSz="914400" rtl="0" eaLnBrk="1" latinLnBrk="0" hangingPunct="1">
                <a:defRPr kern="1200">
                  <a:solidFill>
                    <a:schemeClr val="tx1"/>
                  </a:solidFill>
                  <a:latin typeface="Arial" charset="0"/>
                  <a:ea typeface="ＭＳ Ｐゴシック" pitchFamily="-110" charset="-128"/>
                  <a:cs typeface="+mn-cs"/>
                </a:defRPr>
              </a:lvl8pPr>
              <a:lvl9pPr marL="3657600" algn="l" defTabSz="914400" rtl="0" eaLnBrk="1" latinLnBrk="0" hangingPunct="1">
                <a:defRPr kern="1200">
                  <a:solidFill>
                    <a:schemeClr val="tx1"/>
                  </a:solidFill>
                  <a:latin typeface="Arial" charset="0"/>
                  <a:ea typeface="ＭＳ Ｐゴシック" pitchFamily="-110" charset="-128"/>
                  <a:cs typeface="+mn-cs"/>
                </a:defRPr>
              </a:lvl9pPr>
            </a:lstStyle>
            <a:p>
              <a:r>
                <a:rPr lang="en-US" sz="1000" b="1" dirty="0"/>
                <a:t>EUR</a:t>
              </a:r>
              <a:endParaRPr lang="en-GB" sz="1000" b="1" dirty="0"/>
            </a:p>
          </p:txBody>
        </p:sp>
        <p:sp>
          <p:nvSpPr>
            <p:cNvPr id="26" name="TextBox 35"/>
            <p:cNvSpPr txBox="1">
              <a:spLocks noChangeAspect="1"/>
            </p:cNvSpPr>
            <p:nvPr/>
          </p:nvSpPr>
          <p:spPr>
            <a:xfrm>
              <a:off x="2153047" y="3991583"/>
              <a:ext cx="372999" cy="334493"/>
            </a:xfrm>
            <a:prstGeom prst="rect">
              <a:avLst/>
            </a:prstGeom>
            <a:noFill/>
            <a:ln>
              <a:noFill/>
            </a:ln>
          </p:spPr>
          <p:txBody>
            <a:bodyPr wrap="square" rtlCol="0">
              <a:spAutoFit/>
            </a:bodyPr>
            <a:lstStyle>
              <a:defPPr>
                <a:defRPr lang="en-US"/>
              </a:defPPr>
              <a:lvl1pPr algn="l" defTabSz="457200" rtl="0" fontAlgn="base">
                <a:spcBef>
                  <a:spcPct val="0"/>
                </a:spcBef>
                <a:spcAft>
                  <a:spcPct val="0"/>
                </a:spcAft>
                <a:defRPr kern="1200">
                  <a:solidFill>
                    <a:schemeClr val="tx1"/>
                  </a:solidFill>
                  <a:latin typeface="Arial" charset="0"/>
                  <a:ea typeface="ＭＳ Ｐゴシック" pitchFamily="-110"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110"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110"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110"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110" charset="-128"/>
                  <a:cs typeface="+mn-cs"/>
                </a:defRPr>
              </a:lvl5pPr>
              <a:lvl6pPr marL="2286000" algn="l" defTabSz="914400" rtl="0" eaLnBrk="1" latinLnBrk="0" hangingPunct="1">
                <a:defRPr kern="1200">
                  <a:solidFill>
                    <a:schemeClr val="tx1"/>
                  </a:solidFill>
                  <a:latin typeface="Arial" charset="0"/>
                  <a:ea typeface="ＭＳ Ｐゴシック" pitchFamily="-110" charset="-128"/>
                  <a:cs typeface="+mn-cs"/>
                </a:defRPr>
              </a:lvl6pPr>
              <a:lvl7pPr marL="2743200" algn="l" defTabSz="914400" rtl="0" eaLnBrk="1" latinLnBrk="0" hangingPunct="1">
                <a:defRPr kern="1200">
                  <a:solidFill>
                    <a:schemeClr val="tx1"/>
                  </a:solidFill>
                  <a:latin typeface="Arial" charset="0"/>
                  <a:ea typeface="ＭＳ Ｐゴシック" pitchFamily="-110" charset="-128"/>
                  <a:cs typeface="+mn-cs"/>
                </a:defRPr>
              </a:lvl7pPr>
              <a:lvl8pPr marL="3200400" algn="l" defTabSz="914400" rtl="0" eaLnBrk="1" latinLnBrk="0" hangingPunct="1">
                <a:defRPr kern="1200">
                  <a:solidFill>
                    <a:schemeClr val="tx1"/>
                  </a:solidFill>
                  <a:latin typeface="Arial" charset="0"/>
                  <a:ea typeface="ＭＳ Ｐゴシック" pitchFamily="-110" charset="-128"/>
                  <a:cs typeface="+mn-cs"/>
                </a:defRPr>
              </a:lvl8pPr>
              <a:lvl9pPr marL="3657600" algn="l" defTabSz="914400" rtl="0" eaLnBrk="1" latinLnBrk="0" hangingPunct="1">
                <a:defRPr kern="1200">
                  <a:solidFill>
                    <a:schemeClr val="tx1"/>
                  </a:solidFill>
                  <a:latin typeface="Arial" charset="0"/>
                  <a:ea typeface="ＭＳ Ｐゴシック" pitchFamily="-110" charset="-128"/>
                  <a:cs typeface="+mn-cs"/>
                </a:defRPr>
              </a:lvl9pPr>
            </a:lstStyle>
            <a:p>
              <a:r>
                <a:rPr lang="en-US" sz="1000" b="1" dirty="0"/>
                <a:t>US</a:t>
              </a:r>
              <a:endParaRPr lang="en-GB" sz="1000" b="1" dirty="0"/>
            </a:p>
          </p:txBody>
        </p:sp>
      </p:grpSp>
      <p:grpSp>
        <p:nvGrpSpPr>
          <p:cNvPr id="13" name="Group 12"/>
          <p:cNvGrpSpPr/>
          <p:nvPr/>
        </p:nvGrpSpPr>
        <p:grpSpPr>
          <a:xfrm>
            <a:off x="4338348" y="3127047"/>
            <a:ext cx="2024699" cy="252895"/>
            <a:chOff x="1236345" y="4032883"/>
            <a:chExt cx="2024699" cy="299455"/>
          </a:xfrm>
        </p:grpSpPr>
        <p:sp>
          <p:nvSpPr>
            <p:cNvPr id="19" name="TextBox 37"/>
            <p:cNvSpPr txBox="1">
              <a:spLocks noChangeAspect="1"/>
            </p:cNvSpPr>
            <p:nvPr/>
          </p:nvSpPr>
          <p:spPr>
            <a:xfrm>
              <a:off x="2721929" y="4040786"/>
              <a:ext cx="539115" cy="291552"/>
            </a:xfrm>
            <a:prstGeom prst="rect">
              <a:avLst/>
            </a:prstGeom>
            <a:noFill/>
            <a:ln>
              <a:noFill/>
            </a:ln>
          </p:spPr>
          <p:txBody>
            <a:bodyPr wrap="square" rtlCol="0">
              <a:spAutoFit/>
            </a:bodyPr>
            <a:lstStyle>
              <a:defPPr>
                <a:defRPr lang="en-US"/>
              </a:defPPr>
              <a:lvl1pPr algn="l" defTabSz="457200" rtl="0" fontAlgn="base">
                <a:spcBef>
                  <a:spcPct val="0"/>
                </a:spcBef>
                <a:spcAft>
                  <a:spcPct val="0"/>
                </a:spcAft>
                <a:defRPr kern="1200">
                  <a:solidFill>
                    <a:schemeClr val="tx1"/>
                  </a:solidFill>
                  <a:latin typeface="Arial" charset="0"/>
                  <a:ea typeface="ＭＳ Ｐゴシック" pitchFamily="-110"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110"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110"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110"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110" charset="-128"/>
                  <a:cs typeface="+mn-cs"/>
                </a:defRPr>
              </a:lvl5pPr>
              <a:lvl6pPr marL="2286000" algn="l" defTabSz="914400" rtl="0" eaLnBrk="1" latinLnBrk="0" hangingPunct="1">
                <a:defRPr kern="1200">
                  <a:solidFill>
                    <a:schemeClr val="tx1"/>
                  </a:solidFill>
                  <a:latin typeface="Arial" charset="0"/>
                  <a:ea typeface="ＭＳ Ｐゴシック" pitchFamily="-110" charset="-128"/>
                  <a:cs typeface="+mn-cs"/>
                </a:defRPr>
              </a:lvl6pPr>
              <a:lvl7pPr marL="2743200" algn="l" defTabSz="914400" rtl="0" eaLnBrk="1" latinLnBrk="0" hangingPunct="1">
                <a:defRPr kern="1200">
                  <a:solidFill>
                    <a:schemeClr val="tx1"/>
                  </a:solidFill>
                  <a:latin typeface="Arial" charset="0"/>
                  <a:ea typeface="ＭＳ Ｐゴシック" pitchFamily="-110" charset="-128"/>
                  <a:cs typeface="+mn-cs"/>
                </a:defRPr>
              </a:lvl7pPr>
              <a:lvl8pPr marL="3200400" algn="l" defTabSz="914400" rtl="0" eaLnBrk="1" latinLnBrk="0" hangingPunct="1">
                <a:defRPr kern="1200">
                  <a:solidFill>
                    <a:schemeClr val="tx1"/>
                  </a:solidFill>
                  <a:latin typeface="Arial" charset="0"/>
                  <a:ea typeface="ＭＳ Ｐゴシック" pitchFamily="-110" charset="-128"/>
                  <a:cs typeface="+mn-cs"/>
                </a:defRPr>
              </a:lvl8pPr>
              <a:lvl9pPr marL="3657600" algn="l" defTabSz="914400" rtl="0" eaLnBrk="1" latinLnBrk="0" hangingPunct="1">
                <a:defRPr kern="1200">
                  <a:solidFill>
                    <a:schemeClr val="tx1"/>
                  </a:solidFill>
                  <a:latin typeface="Arial" charset="0"/>
                  <a:ea typeface="ＭＳ Ｐゴシック" pitchFamily="-110" charset="-128"/>
                  <a:cs typeface="+mn-cs"/>
                </a:defRPr>
              </a:lvl9pPr>
            </a:lstStyle>
            <a:p>
              <a:r>
                <a:rPr lang="en-US" sz="1000" b="1" dirty="0"/>
                <a:t>ASIA</a:t>
              </a:r>
              <a:endParaRPr lang="en-GB" sz="1000" b="1" dirty="0"/>
            </a:p>
          </p:txBody>
        </p:sp>
        <p:sp>
          <p:nvSpPr>
            <p:cNvPr id="20" name="TextBox 38"/>
            <p:cNvSpPr txBox="1">
              <a:spLocks noChangeAspect="1"/>
            </p:cNvSpPr>
            <p:nvPr/>
          </p:nvSpPr>
          <p:spPr>
            <a:xfrm>
              <a:off x="1236345" y="4033906"/>
              <a:ext cx="372999" cy="291552"/>
            </a:xfrm>
            <a:prstGeom prst="rect">
              <a:avLst/>
            </a:prstGeom>
            <a:noFill/>
            <a:ln>
              <a:noFill/>
            </a:ln>
          </p:spPr>
          <p:txBody>
            <a:bodyPr wrap="square" rtlCol="0">
              <a:spAutoFit/>
            </a:bodyPr>
            <a:lstStyle>
              <a:defPPr>
                <a:defRPr lang="en-US"/>
              </a:defPPr>
              <a:lvl1pPr algn="l" defTabSz="457200" rtl="0" fontAlgn="base">
                <a:spcBef>
                  <a:spcPct val="0"/>
                </a:spcBef>
                <a:spcAft>
                  <a:spcPct val="0"/>
                </a:spcAft>
                <a:defRPr kern="1200">
                  <a:solidFill>
                    <a:schemeClr val="tx1"/>
                  </a:solidFill>
                  <a:latin typeface="Arial" charset="0"/>
                  <a:ea typeface="ＭＳ Ｐゴシック" pitchFamily="-110"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110"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110"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110"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110" charset="-128"/>
                  <a:cs typeface="+mn-cs"/>
                </a:defRPr>
              </a:lvl5pPr>
              <a:lvl6pPr marL="2286000" algn="l" defTabSz="914400" rtl="0" eaLnBrk="1" latinLnBrk="0" hangingPunct="1">
                <a:defRPr kern="1200">
                  <a:solidFill>
                    <a:schemeClr val="tx1"/>
                  </a:solidFill>
                  <a:latin typeface="Arial" charset="0"/>
                  <a:ea typeface="ＭＳ Ｐゴシック" pitchFamily="-110" charset="-128"/>
                  <a:cs typeface="+mn-cs"/>
                </a:defRPr>
              </a:lvl6pPr>
              <a:lvl7pPr marL="2743200" algn="l" defTabSz="914400" rtl="0" eaLnBrk="1" latinLnBrk="0" hangingPunct="1">
                <a:defRPr kern="1200">
                  <a:solidFill>
                    <a:schemeClr val="tx1"/>
                  </a:solidFill>
                  <a:latin typeface="Arial" charset="0"/>
                  <a:ea typeface="ＭＳ Ｐゴシック" pitchFamily="-110" charset="-128"/>
                  <a:cs typeface="+mn-cs"/>
                </a:defRPr>
              </a:lvl7pPr>
              <a:lvl8pPr marL="3200400" algn="l" defTabSz="914400" rtl="0" eaLnBrk="1" latinLnBrk="0" hangingPunct="1">
                <a:defRPr kern="1200">
                  <a:solidFill>
                    <a:schemeClr val="tx1"/>
                  </a:solidFill>
                  <a:latin typeface="Arial" charset="0"/>
                  <a:ea typeface="ＭＳ Ｐゴシック" pitchFamily="-110" charset="-128"/>
                  <a:cs typeface="+mn-cs"/>
                </a:defRPr>
              </a:lvl8pPr>
              <a:lvl9pPr marL="3657600" algn="l" defTabSz="914400" rtl="0" eaLnBrk="1" latinLnBrk="0" hangingPunct="1">
                <a:defRPr kern="1200">
                  <a:solidFill>
                    <a:schemeClr val="tx1"/>
                  </a:solidFill>
                  <a:latin typeface="Arial" charset="0"/>
                  <a:ea typeface="ＭＳ Ｐゴシック" pitchFamily="-110" charset="-128"/>
                  <a:cs typeface="+mn-cs"/>
                </a:defRPr>
              </a:lvl9pPr>
            </a:lstStyle>
            <a:p>
              <a:r>
                <a:rPr lang="en-US" sz="1000" b="1" dirty="0"/>
                <a:t>UK</a:t>
              </a:r>
              <a:endParaRPr lang="en-GB" sz="1000" b="1" dirty="0"/>
            </a:p>
          </p:txBody>
        </p:sp>
        <p:sp>
          <p:nvSpPr>
            <p:cNvPr id="21" name="TextBox 39"/>
            <p:cNvSpPr txBox="1">
              <a:spLocks noChangeAspect="1"/>
            </p:cNvSpPr>
            <p:nvPr/>
          </p:nvSpPr>
          <p:spPr>
            <a:xfrm>
              <a:off x="1722299" y="4034516"/>
              <a:ext cx="490855" cy="291552"/>
            </a:xfrm>
            <a:prstGeom prst="rect">
              <a:avLst/>
            </a:prstGeom>
            <a:noFill/>
            <a:ln>
              <a:noFill/>
            </a:ln>
          </p:spPr>
          <p:txBody>
            <a:bodyPr wrap="square" rtlCol="0">
              <a:spAutoFit/>
            </a:bodyPr>
            <a:lstStyle>
              <a:defPPr>
                <a:defRPr lang="en-US"/>
              </a:defPPr>
              <a:lvl1pPr algn="l" defTabSz="457200" rtl="0" fontAlgn="base">
                <a:spcBef>
                  <a:spcPct val="0"/>
                </a:spcBef>
                <a:spcAft>
                  <a:spcPct val="0"/>
                </a:spcAft>
                <a:defRPr kern="1200">
                  <a:solidFill>
                    <a:schemeClr val="tx1"/>
                  </a:solidFill>
                  <a:latin typeface="Arial" charset="0"/>
                  <a:ea typeface="ＭＳ Ｐゴシック" pitchFamily="-110"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110"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110"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110"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110" charset="-128"/>
                  <a:cs typeface="+mn-cs"/>
                </a:defRPr>
              </a:lvl5pPr>
              <a:lvl6pPr marL="2286000" algn="l" defTabSz="914400" rtl="0" eaLnBrk="1" latinLnBrk="0" hangingPunct="1">
                <a:defRPr kern="1200">
                  <a:solidFill>
                    <a:schemeClr val="tx1"/>
                  </a:solidFill>
                  <a:latin typeface="Arial" charset="0"/>
                  <a:ea typeface="ＭＳ Ｐゴシック" pitchFamily="-110" charset="-128"/>
                  <a:cs typeface="+mn-cs"/>
                </a:defRPr>
              </a:lvl6pPr>
              <a:lvl7pPr marL="2743200" algn="l" defTabSz="914400" rtl="0" eaLnBrk="1" latinLnBrk="0" hangingPunct="1">
                <a:defRPr kern="1200">
                  <a:solidFill>
                    <a:schemeClr val="tx1"/>
                  </a:solidFill>
                  <a:latin typeface="Arial" charset="0"/>
                  <a:ea typeface="ＭＳ Ｐゴシック" pitchFamily="-110" charset="-128"/>
                  <a:cs typeface="+mn-cs"/>
                </a:defRPr>
              </a:lvl7pPr>
              <a:lvl8pPr marL="3200400" algn="l" defTabSz="914400" rtl="0" eaLnBrk="1" latinLnBrk="0" hangingPunct="1">
                <a:defRPr kern="1200">
                  <a:solidFill>
                    <a:schemeClr val="tx1"/>
                  </a:solidFill>
                  <a:latin typeface="Arial" charset="0"/>
                  <a:ea typeface="ＭＳ Ｐゴシック" pitchFamily="-110" charset="-128"/>
                  <a:cs typeface="+mn-cs"/>
                </a:defRPr>
              </a:lvl8pPr>
              <a:lvl9pPr marL="3657600" algn="l" defTabSz="914400" rtl="0" eaLnBrk="1" latinLnBrk="0" hangingPunct="1">
                <a:defRPr kern="1200">
                  <a:solidFill>
                    <a:schemeClr val="tx1"/>
                  </a:solidFill>
                  <a:latin typeface="Arial" charset="0"/>
                  <a:ea typeface="ＭＳ Ｐゴシック" pitchFamily="-110" charset="-128"/>
                  <a:cs typeface="+mn-cs"/>
                </a:defRPr>
              </a:lvl9pPr>
            </a:lstStyle>
            <a:p>
              <a:r>
                <a:rPr lang="en-US" sz="1000" b="1" dirty="0"/>
                <a:t>EUR</a:t>
              </a:r>
              <a:endParaRPr lang="en-GB" sz="1000" b="1" dirty="0"/>
            </a:p>
          </p:txBody>
        </p:sp>
        <p:sp>
          <p:nvSpPr>
            <p:cNvPr id="22" name="TextBox 40"/>
            <p:cNvSpPr txBox="1">
              <a:spLocks noChangeAspect="1"/>
            </p:cNvSpPr>
            <p:nvPr/>
          </p:nvSpPr>
          <p:spPr>
            <a:xfrm>
              <a:off x="2270733" y="4032883"/>
              <a:ext cx="372999" cy="291552"/>
            </a:xfrm>
            <a:prstGeom prst="rect">
              <a:avLst/>
            </a:prstGeom>
            <a:noFill/>
            <a:ln>
              <a:noFill/>
            </a:ln>
          </p:spPr>
          <p:txBody>
            <a:bodyPr wrap="square" rtlCol="0">
              <a:spAutoFit/>
            </a:bodyPr>
            <a:lstStyle>
              <a:defPPr>
                <a:defRPr lang="en-US"/>
              </a:defPPr>
              <a:lvl1pPr algn="l" defTabSz="457200" rtl="0" fontAlgn="base">
                <a:spcBef>
                  <a:spcPct val="0"/>
                </a:spcBef>
                <a:spcAft>
                  <a:spcPct val="0"/>
                </a:spcAft>
                <a:defRPr kern="1200">
                  <a:solidFill>
                    <a:schemeClr val="tx1"/>
                  </a:solidFill>
                  <a:latin typeface="Arial" charset="0"/>
                  <a:ea typeface="ＭＳ Ｐゴシック" pitchFamily="-110"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110"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110"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110"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110" charset="-128"/>
                  <a:cs typeface="+mn-cs"/>
                </a:defRPr>
              </a:lvl5pPr>
              <a:lvl6pPr marL="2286000" algn="l" defTabSz="914400" rtl="0" eaLnBrk="1" latinLnBrk="0" hangingPunct="1">
                <a:defRPr kern="1200">
                  <a:solidFill>
                    <a:schemeClr val="tx1"/>
                  </a:solidFill>
                  <a:latin typeface="Arial" charset="0"/>
                  <a:ea typeface="ＭＳ Ｐゴシック" pitchFamily="-110" charset="-128"/>
                  <a:cs typeface="+mn-cs"/>
                </a:defRPr>
              </a:lvl6pPr>
              <a:lvl7pPr marL="2743200" algn="l" defTabSz="914400" rtl="0" eaLnBrk="1" latinLnBrk="0" hangingPunct="1">
                <a:defRPr kern="1200">
                  <a:solidFill>
                    <a:schemeClr val="tx1"/>
                  </a:solidFill>
                  <a:latin typeface="Arial" charset="0"/>
                  <a:ea typeface="ＭＳ Ｐゴシック" pitchFamily="-110" charset="-128"/>
                  <a:cs typeface="+mn-cs"/>
                </a:defRPr>
              </a:lvl7pPr>
              <a:lvl8pPr marL="3200400" algn="l" defTabSz="914400" rtl="0" eaLnBrk="1" latinLnBrk="0" hangingPunct="1">
                <a:defRPr kern="1200">
                  <a:solidFill>
                    <a:schemeClr val="tx1"/>
                  </a:solidFill>
                  <a:latin typeface="Arial" charset="0"/>
                  <a:ea typeface="ＭＳ Ｐゴシック" pitchFamily="-110" charset="-128"/>
                  <a:cs typeface="+mn-cs"/>
                </a:defRPr>
              </a:lvl8pPr>
              <a:lvl9pPr marL="3657600" algn="l" defTabSz="914400" rtl="0" eaLnBrk="1" latinLnBrk="0" hangingPunct="1">
                <a:defRPr kern="1200">
                  <a:solidFill>
                    <a:schemeClr val="tx1"/>
                  </a:solidFill>
                  <a:latin typeface="Arial" charset="0"/>
                  <a:ea typeface="ＭＳ Ｐゴシック" pitchFamily="-110" charset="-128"/>
                  <a:cs typeface="+mn-cs"/>
                </a:defRPr>
              </a:lvl9pPr>
            </a:lstStyle>
            <a:p>
              <a:r>
                <a:rPr lang="en-US" sz="1000" b="1" dirty="0"/>
                <a:t>US</a:t>
              </a:r>
              <a:endParaRPr lang="en-GB" sz="1000" b="1" dirty="0"/>
            </a:p>
          </p:txBody>
        </p:sp>
      </p:grpSp>
      <p:grpSp>
        <p:nvGrpSpPr>
          <p:cNvPr id="14" name="Group 13"/>
          <p:cNvGrpSpPr/>
          <p:nvPr/>
        </p:nvGrpSpPr>
        <p:grpSpPr>
          <a:xfrm>
            <a:off x="7120726" y="3126273"/>
            <a:ext cx="1949839" cy="256843"/>
            <a:chOff x="1314159" y="3994706"/>
            <a:chExt cx="1949839" cy="306084"/>
          </a:xfrm>
        </p:grpSpPr>
        <p:sp>
          <p:nvSpPr>
            <p:cNvPr id="15" name="TextBox 42"/>
            <p:cNvSpPr txBox="1">
              <a:spLocks noChangeAspect="1"/>
            </p:cNvSpPr>
            <p:nvPr/>
          </p:nvSpPr>
          <p:spPr>
            <a:xfrm>
              <a:off x="2724883" y="4007365"/>
              <a:ext cx="539115" cy="293425"/>
            </a:xfrm>
            <a:prstGeom prst="rect">
              <a:avLst/>
            </a:prstGeom>
            <a:noFill/>
            <a:ln>
              <a:noFill/>
            </a:ln>
          </p:spPr>
          <p:txBody>
            <a:bodyPr wrap="square" rtlCol="0">
              <a:spAutoFit/>
            </a:bodyPr>
            <a:lstStyle>
              <a:defPPr>
                <a:defRPr lang="en-US"/>
              </a:defPPr>
              <a:lvl1pPr algn="l" defTabSz="457200" rtl="0" fontAlgn="base">
                <a:spcBef>
                  <a:spcPct val="0"/>
                </a:spcBef>
                <a:spcAft>
                  <a:spcPct val="0"/>
                </a:spcAft>
                <a:defRPr kern="1200">
                  <a:solidFill>
                    <a:schemeClr val="tx1"/>
                  </a:solidFill>
                  <a:latin typeface="Arial" charset="0"/>
                  <a:ea typeface="ＭＳ Ｐゴシック" pitchFamily="-110"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110"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110"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110"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110" charset="-128"/>
                  <a:cs typeface="+mn-cs"/>
                </a:defRPr>
              </a:lvl5pPr>
              <a:lvl6pPr marL="2286000" algn="l" defTabSz="914400" rtl="0" eaLnBrk="1" latinLnBrk="0" hangingPunct="1">
                <a:defRPr kern="1200">
                  <a:solidFill>
                    <a:schemeClr val="tx1"/>
                  </a:solidFill>
                  <a:latin typeface="Arial" charset="0"/>
                  <a:ea typeface="ＭＳ Ｐゴシック" pitchFamily="-110" charset="-128"/>
                  <a:cs typeface="+mn-cs"/>
                </a:defRPr>
              </a:lvl6pPr>
              <a:lvl7pPr marL="2743200" algn="l" defTabSz="914400" rtl="0" eaLnBrk="1" latinLnBrk="0" hangingPunct="1">
                <a:defRPr kern="1200">
                  <a:solidFill>
                    <a:schemeClr val="tx1"/>
                  </a:solidFill>
                  <a:latin typeface="Arial" charset="0"/>
                  <a:ea typeface="ＭＳ Ｐゴシック" pitchFamily="-110" charset="-128"/>
                  <a:cs typeface="+mn-cs"/>
                </a:defRPr>
              </a:lvl7pPr>
              <a:lvl8pPr marL="3200400" algn="l" defTabSz="914400" rtl="0" eaLnBrk="1" latinLnBrk="0" hangingPunct="1">
                <a:defRPr kern="1200">
                  <a:solidFill>
                    <a:schemeClr val="tx1"/>
                  </a:solidFill>
                  <a:latin typeface="Arial" charset="0"/>
                  <a:ea typeface="ＭＳ Ｐゴシック" pitchFamily="-110" charset="-128"/>
                  <a:cs typeface="+mn-cs"/>
                </a:defRPr>
              </a:lvl8pPr>
              <a:lvl9pPr marL="3657600" algn="l" defTabSz="914400" rtl="0" eaLnBrk="1" latinLnBrk="0" hangingPunct="1">
                <a:defRPr kern="1200">
                  <a:solidFill>
                    <a:schemeClr val="tx1"/>
                  </a:solidFill>
                  <a:latin typeface="Arial" charset="0"/>
                  <a:ea typeface="ＭＳ Ｐゴシック" pitchFamily="-110" charset="-128"/>
                  <a:cs typeface="+mn-cs"/>
                </a:defRPr>
              </a:lvl9pPr>
            </a:lstStyle>
            <a:p>
              <a:r>
                <a:rPr lang="en-US" sz="1000" b="1" dirty="0"/>
                <a:t>ASIA</a:t>
              </a:r>
              <a:endParaRPr lang="en-GB" sz="1000" b="1" dirty="0"/>
            </a:p>
          </p:txBody>
        </p:sp>
        <p:sp>
          <p:nvSpPr>
            <p:cNvPr id="16" name="TextBox 43"/>
            <p:cNvSpPr txBox="1">
              <a:spLocks noChangeAspect="1"/>
            </p:cNvSpPr>
            <p:nvPr/>
          </p:nvSpPr>
          <p:spPr>
            <a:xfrm>
              <a:off x="1314159" y="4001120"/>
              <a:ext cx="372999" cy="293426"/>
            </a:xfrm>
            <a:prstGeom prst="rect">
              <a:avLst/>
            </a:prstGeom>
            <a:noFill/>
            <a:ln>
              <a:noFill/>
            </a:ln>
          </p:spPr>
          <p:txBody>
            <a:bodyPr wrap="square" rtlCol="0">
              <a:spAutoFit/>
            </a:bodyPr>
            <a:lstStyle>
              <a:defPPr>
                <a:defRPr lang="en-US"/>
              </a:defPPr>
              <a:lvl1pPr algn="l" defTabSz="457200" rtl="0" fontAlgn="base">
                <a:spcBef>
                  <a:spcPct val="0"/>
                </a:spcBef>
                <a:spcAft>
                  <a:spcPct val="0"/>
                </a:spcAft>
                <a:defRPr kern="1200">
                  <a:solidFill>
                    <a:schemeClr val="tx1"/>
                  </a:solidFill>
                  <a:latin typeface="Arial" charset="0"/>
                  <a:ea typeface="ＭＳ Ｐゴシック" pitchFamily="-110"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110"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110"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110"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110" charset="-128"/>
                  <a:cs typeface="+mn-cs"/>
                </a:defRPr>
              </a:lvl5pPr>
              <a:lvl6pPr marL="2286000" algn="l" defTabSz="914400" rtl="0" eaLnBrk="1" latinLnBrk="0" hangingPunct="1">
                <a:defRPr kern="1200">
                  <a:solidFill>
                    <a:schemeClr val="tx1"/>
                  </a:solidFill>
                  <a:latin typeface="Arial" charset="0"/>
                  <a:ea typeface="ＭＳ Ｐゴシック" pitchFamily="-110" charset="-128"/>
                  <a:cs typeface="+mn-cs"/>
                </a:defRPr>
              </a:lvl6pPr>
              <a:lvl7pPr marL="2743200" algn="l" defTabSz="914400" rtl="0" eaLnBrk="1" latinLnBrk="0" hangingPunct="1">
                <a:defRPr kern="1200">
                  <a:solidFill>
                    <a:schemeClr val="tx1"/>
                  </a:solidFill>
                  <a:latin typeface="Arial" charset="0"/>
                  <a:ea typeface="ＭＳ Ｐゴシック" pitchFamily="-110" charset="-128"/>
                  <a:cs typeface="+mn-cs"/>
                </a:defRPr>
              </a:lvl7pPr>
              <a:lvl8pPr marL="3200400" algn="l" defTabSz="914400" rtl="0" eaLnBrk="1" latinLnBrk="0" hangingPunct="1">
                <a:defRPr kern="1200">
                  <a:solidFill>
                    <a:schemeClr val="tx1"/>
                  </a:solidFill>
                  <a:latin typeface="Arial" charset="0"/>
                  <a:ea typeface="ＭＳ Ｐゴシック" pitchFamily="-110" charset="-128"/>
                  <a:cs typeface="+mn-cs"/>
                </a:defRPr>
              </a:lvl8pPr>
              <a:lvl9pPr marL="3657600" algn="l" defTabSz="914400" rtl="0" eaLnBrk="1" latinLnBrk="0" hangingPunct="1">
                <a:defRPr kern="1200">
                  <a:solidFill>
                    <a:schemeClr val="tx1"/>
                  </a:solidFill>
                  <a:latin typeface="Arial" charset="0"/>
                  <a:ea typeface="ＭＳ Ｐゴシック" pitchFamily="-110" charset="-128"/>
                  <a:cs typeface="+mn-cs"/>
                </a:defRPr>
              </a:lvl9pPr>
            </a:lstStyle>
            <a:p>
              <a:r>
                <a:rPr lang="en-US" sz="1000" b="1" dirty="0"/>
                <a:t>UK</a:t>
              </a:r>
              <a:endParaRPr lang="en-GB" sz="1000" b="1" dirty="0"/>
            </a:p>
          </p:txBody>
        </p:sp>
        <p:sp>
          <p:nvSpPr>
            <p:cNvPr id="17" name="TextBox 44"/>
            <p:cNvSpPr txBox="1">
              <a:spLocks noChangeAspect="1"/>
            </p:cNvSpPr>
            <p:nvPr/>
          </p:nvSpPr>
          <p:spPr>
            <a:xfrm>
              <a:off x="1752313" y="3994706"/>
              <a:ext cx="490855" cy="293426"/>
            </a:xfrm>
            <a:prstGeom prst="rect">
              <a:avLst/>
            </a:prstGeom>
            <a:noFill/>
            <a:ln>
              <a:noFill/>
            </a:ln>
          </p:spPr>
          <p:txBody>
            <a:bodyPr wrap="square" rtlCol="0">
              <a:spAutoFit/>
            </a:bodyPr>
            <a:lstStyle>
              <a:defPPr>
                <a:defRPr lang="en-US"/>
              </a:defPPr>
              <a:lvl1pPr algn="l" defTabSz="457200" rtl="0" fontAlgn="base">
                <a:spcBef>
                  <a:spcPct val="0"/>
                </a:spcBef>
                <a:spcAft>
                  <a:spcPct val="0"/>
                </a:spcAft>
                <a:defRPr kern="1200">
                  <a:solidFill>
                    <a:schemeClr val="tx1"/>
                  </a:solidFill>
                  <a:latin typeface="Arial" charset="0"/>
                  <a:ea typeface="ＭＳ Ｐゴシック" pitchFamily="-110"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110"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110"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110"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110" charset="-128"/>
                  <a:cs typeface="+mn-cs"/>
                </a:defRPr>
              </a:lvl5pPr>
              <a:lvl6pPr marL="2286000" algn="l" defTabSz="914400" rtl="0" eaLnBrk="1" latinLnBrk="0" hangingPunct="1">
                <a:defRPr kern="1200">
                  <a:solidFill>
                    <a:schemeClr val="tx1"/>
                  </a:solidFill>
                  <a:latin typeface="Arial" charset="0"/>
                  <a:ea typeface="ＭＳ Ｐゴシック" pitchFamily="-110" charset="-128"/>
                  <a:cs typeface="+mn-cs"/>
                </a:defRPr>
              </a:lvl6pPr>
              <a:lvl7pPr marL="2743200" algn="l" defTabSz="914400" rtl="0" eaLnBrk="1" latinLnBrk="0" hangingPunct="1">
                <a:defRPr kern="1200">
                  <a:solidFill>
                    <a:schemeClr val="tx1"/>
                  </a:solidFill>
                  <a:latin typeface="Arial" charset="0"/>
                  <a:ea typeface="ＭＳ Ｐゴシック" pitchFamily="-110" charset="-128"/>
                  <a:cs typeface="+mn-cs"/>
                </a:defRPr>
              </a:lvl7pPr>
              <a:lvl8pPr marL="3200400" algn="l" defTabSz="914400" rtl="0" eaLnBrk="1" latinLnBrk="0" hangingPunct="1">
                <a:defRPr kern="1200">
                  <a:solidFill>
                    <a:schemeClr val="tx1"/>
                  </a:solidFill>
                  <a:latin typeface="Arial" charset="0"/>
                  <a:ea typeface="ＭＳ Ｐゴシック" pitchFamily="-110" charset="-128"/>
                  <a:cs typeface="+mn-cs"/>
                </a:defRPr>
              </a:lvl8pPr>
              <a:lvl9pPr marL="3657600" algn="l" defTabSz="914400" rtl="0" eaLnBrk="1" latinLnBrk="0" hangingPunct="1">
                <a:defRPr kern="1200">
                  <a:solidFill>
                    <a:schemeClr val="tx1"/>
                  </a:solidFill>
                  <a:latin typeface="Arial" charset="0"/>
                  <a:ea typeface="ＭＳ Ｐゴシック" pitchFamily="-110" charset="-128"/>
                  <a:cs typeface="+mn-cs"/>
                </a:defRPr>
              </a:lvl9pPr>
            </a:lstStyle>
            <a:p>
              <a:r>
                <a:rPr lang="en-US" sz="1000" b="1" dirty="0"/>
                <a:t>EUR</a:t>
              </a:r>
              <a:endParaRPr lang="en-GB" sz="1000" b="1" dirty="0"/>
            </a:p>
          </p:txBody>
        </p:sp>
        <p:sp>
          <p:nvSpPr>
            <p:cNvPr id="18" name="TextBox 45"/>
            <p:cNvSpPr txBox="1">
              <a:spLocks noChangeAspect="1"/>
            </p:cNvSpPr>
            <p:nvPr/>
          </p:nvSpPr>
          <p:spPr>
            <a:xfrm>
              <a:off x="2293172" y="4007366"/>
              <a:ext cx="372999" cy="293424"/>
            </a:xfrm>
            <a:prstGeom prst="rect">
              <a:avLst/>
            </a:prstGeom>
            <a:noFill/>
            <a:ln>
              <a:noFill/>
            </a:ln>
          </p:spPr>
          <p:txBody>
            <a:bodyPr wrap="square" rtlCol="0">
              <a:spAutoFit/>
            </a:bodyPr>
            <a:lstStyle>
              <a:defPPr>
                <a:defRPr lang="en-US"/>
              </a:defPPr>
              <a:lvl1pPr algn="l" defTabSz="457200" rtl="0" fontAlgn="base">
                <a:spcBef>
                  <a:spcPct val="0"/>
                </a:spcBef>
                <a:spcAft>
                  <a:spcPct val="0"/>
                </a:spcAft>
                <a:defRPr kern="1200">
                  <a:solidFill>
                    <a:schemeClr val="tx1"/>
                  </a:solidFill>
                  <a:latin typeface="Arial" charset="0"/>
                  <a:ea typeface="ＭＳ Ｐゴシック" pitchFamily="-110"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110"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110"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110"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110" charset="-128"/>
                  <a:cs typeface="+mn-cs"/>
                </a:defRPr>
              </a:lvl5pPr>
              <a:lvl6pPr marL="2286000" algn="l" defTabSz="914400" rtl="0" eaLnBrk="1" latinLnBrk="0" hangingPunct="1">
                <a:defRPr kern="1200">
                  <a:solidFill>
                    <a:schemeClr val="tx1"/>
                  </a:solidFill>
                  <a:latin typeface="Arial" charset="0"/>
                  <a:ea typeface="ＭＳ Ｐゴシック" pitchFamily="-110" charset="-128"/>
                  <a:cs typeface="+mn-cs"/>
                </a:defRPr>
              </a:lvl6pPr>
              <a:lvl7pPr marL="2743200" algn="l" defTabSz="914400" rtl="0" eaLnBrk="1" latinLnBrk="0" hangingPunct="1">
                <a:defRPr kern="1200">
                  <a:solidFill>
                    <a:schemeClr val="tx1"/>
                  </a:solidFill>
                  <a:latin typeface="Arial" charset="0"/>
                  <a:ea typeface="ＭＳ Ｐゴシック" pitchFamily="-110" charset="-128"/>
                  <a:cs typeface="+mn-cs"/>
                </a:defRPr>
              </a:lvl7pPr>
              <a:lvl8pPr marL="3200400" algn="l" defTabSz="914400" rtl="0" eaLnBrk="1" latinLnBrk="0" hangingPunct="1">
                <a:defRPr kern="1200">
                  <a:solidFill>
                    <a:schemeClr val="tx1"/>
                  </a:solidFill>
                  <a:latin typeface="Arial" charset="0"/>
                  <a:ea typeface="ＭＳ Ｐゴシック" pitchFamily="-110" charset="-128"/>
                  <a:cs typeface="+mn-cs"/>
                </a:defRPr>
              </a:lvl8pPr>
              <a:lvl9pPr marL="3657600" algn="l" defTabSz="914400" rtl="0" eaLnBrk="1" latinLnBrk="0" hangingPunct="1">
                <a:defRPr kern="1200">
                  <a:solidFill>
                    <a:schemeClr val="tx1"/>
                  </a:solidFill>
                  <a:latin typeface="Arial" charset="0"/>
                  <a:ea typeface="ＭＳ Ｐゴシック" pitchFamily="-110" charset="-128"/>
                  <a:cs typeface="+mn-cs"/>
                </a:defRPr>
              </a:lvl9pPr>
            </a:lstStyle>
            <a:p>
              <a:r>
                <a:rPr lang="en-US" sz="1000" b="1" dirty="0"/>
                <a:t>US</a:t>
              </a:r>
              <a:endParaRPr lang="en-GB" sz="1000" b="1" dirty="0"/>
            </a:p>
          </p:txBody>
        </p:sp>
      </p:grpSp>
      <p:graphicFrame>
        <p:nvGraphicFramePr>
          <p:cNvPr id="6" name="Table 5"/>
          <p:cNvGraphicFramePr>
            <a:graphicFrameLocks noGrp="1"/>
          </p:cNvGraphicFramePr>
          <p:nvPr>
            <p:extLst>
              <p:ext uri="{D42A27DB-BD31-4B8C-83A1-F6EECF244321}">
                <p14:modId xmlns:p14="http://schemas.microsoft.com/office/powerpoint/2010/main" val="2763621852"/>
              </p:ext>
            </p:extLst>
          </p:nvPr>
        </p:nvGraphicFramePr>
        <p:xfrm>
          <a:off x="403860" y="4028739"/>
          <a:ext cx="9048112" cy="1275166"/>
        </p:xfrm>
        <a:graphic>
          <a:graphicData uri="http://schemas.openxmlformats.org/drawingml/2006/table">
            <a:tbl>
              <a:tblPr firstRow="1" firstCol="1" bandRow="1">
                <a:tableStyleId>{5FD0F851-EC5A-4D38-B0AD-8093EC10F338}</a:tableStyleId>
              </a:tblPr>
              <a:tblGrid>
                <a:gridCol w="2262028">
                  <a:extLst>
                    <a:ext uri="{9D8B030D-6E8A-4147-A177-3AD203B41FA5}">
                      <a16:colId xmlns:a16="http://schemas.microsoft.com/office/drawing/2014/main" val="2326415866"/>
                    </a:ext>
                  </a:extLst>
                </a:gridCol>
                <a:gridCol w="2262028">
                  <a:extLst>
                    <a:ext uri="{9D8B030D-6E8A-4147-A177-3AD203B41FA5}">
                      <a16:colId xmlns:a16="http://schemas.microsoft.com/office/drawing/2014/main" val="1459765413"/>
                    </a:ext>
                  </a:extLst>
                </a:gridCol>
                <a:gridCol w="2262028">
                  <a:extLst>
                    <a:ext uri="{9D8B030D-6E8A-4147-A177-3AD203B41FA5}">
                      <a16:colId xmlns:a16="http://schemas.microsoft.com/office/drawing/2014/main" val="4050709353"/>
                    </a:ext>
                  </a:extLst>
                </a:gridCol>
                <a:gridCol w="2262028">
                  <a:extLst>
                    <a:ext uri="{9D8B030D-6E8A-4147-A177-3AD203B41FA5}">
                      <a16:colId xmlns:a16="http://schemas.microsoft.com/office/drawing/2014/main" val="732072331"/>
                    </a:ext>
                  </a:extLst>
                </a:gridCol>
              </a:tblGrid>
              <a:tr h="252940">
                <a:tc gridSpan="4">
                  <a:txBody>
                    <a:bodyPr/>
                    <a:lstStyle/>
                    <a:p>
                      <a:pPr algn="ctr">
                        <a:lnSpc>
                          <a:spcPct val="107000"/>
                        </a:lnSpc>
                        <a:spcAft>
                          <a:spcPts val="0"/>
                        </a:spcAft>
                      </a:pPr>
                      <a:r>
                        <a:rPr lang="en-GB" sz="1100" dirty="0">
                          <a:solidFill>
                            <a:schemeClr val="bg1"/>
                          </a:solidFill>
                          <a:effectLst/>
                        </a:rPr>
                        <a:t>GLOBAL RETAIL STRUCTURED PRODUCTS: TOTAL MARKET VOLUME (£BILLIONS)</a:t>
                      </a:r>
                      <a:endParaRPr lang="en-GB"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349821237"/>
                  </a:ext>
                </a:extLst>
              </a:tr>
              <a:tr h="0">
                <a:tc>
                  <a:txBody>
                    <a:bodyPr/>
                    <a:lstStyle/>
                    <a:p>
                      <a:pPr algn="ctr">
                        <a:lnSpc>
                          <a:spcPct val="107000"/>
                        </a:lnSpc>
                        <a:spcAft>
                          <a:spcPts val="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GB" sz="1100" b="1" dirty="0">
                          <a:effectLst/>
                        </a:rPr>
                        <a:t>TRANCHE PRODUCTS</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GB" sz="1100" b="1" dirty="0">
                          <a:effectLst/>
                        </a:rPr>
                        <a:t>OPEN-END PRODUCTS</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GB" sz="1100" b="1" dirty="0">
                          <a:effectLst/>
                        </a:rPr>
                        <a:t>TOTAL MARKET</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21072210"/>
                  </a:ext>
                </a:extLst>
              </a:tr>
              <a:tr h="0">
                <a:tc>
                  <a:txBody>
                    <a:bodyPr/>
                    <a:lstStyle/>
                    <a:p>
                      <a:pPr algn="ctr">
                        <a:lnSpc>
                          <a:spcPct val="107000"/>
                        </a:lnSpc>
                        <a:spcAft>
                          <a:spcPts val="0"/>
                        </a:spcAft>
                      </a:pPr>
                      <a:r>
                        <a:rPr lang="en-GB" sz="1100">
                          <a:effectLst/>
                        </a:rPr>
                        <a:t>UK</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GB" sz="1100" dirty="0">
                          <a:effectLst/>
                        </a:rPr>
                        <a:t>16.2</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GB" sz="1100" dirty="0">
                          <a:effectLst/>
                        </a:rPr>
                        <a:t> 6.3</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GB" sz="1100" dirty="0">
                          <a:effectLst/>
                        </a:rPr>
                        <a:t> 22.4</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22637549"/>
                  </a:ext>
                </a:extLst>
              </a:tr>
              <a:tr h="0">
                <a:tc>
                  <a:txBody>
                    <a:bodyPr/>
                    <a:lstStyle/>
                    <a:p>
                      <a:pPr algn="ctr">
                        <a:lnSpc>
                          <a:spcPct val="107000"/>
                        </a:lnSpc>
                        <a:spcAft>
                          <a:spcPts val="0"/>
                        </a:spcAft>
                      </a:pPr>
                      <a:r>
                        <a:rPr lang="en-GB" sz="1100">
                          <a:effectLst/>
                        </a:rPr>
                        <a:t>EUROPE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GB" sz="1100" dirty="0">
                          <a:effectLst/>
                        </a:rPr>
                        <a:t> 367.4</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GB" sz="1100" dirty="0">
                          <a:effectLst/>
                        </a:rPr>
                        <a:t> 87.3</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GB" sz="1100" dirty="0">
                          <a:effectLst/>
                        </a:rPr>
                        <a:t> 454.7</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61298125"/>
                  </a:ext>
                </a:extLst>
              </a:tr>
              <a:tr h="0">
                <a:tc>
                  <a:txBody>
                    <a:bodyPr/>
                    <a:lstStyle/>
                    <a:p>
                      <a:pPr algn="ctr">
                        <a:lnSpc>
                          <a:spcPct val="107000"/>
                        </a:lnSpc>
                        <a:spcAft>
                          <a:spcPts val="0"/>
                        </a:spcAft>
                      </a:pPr>
                      <a:r>
                        <a:rPr lang="en-GB" sz="1100">
                          <a:effectLst/>
                        </a:rPr>
                        <a:t>US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GB" sz="1100" dirty="0">
                          <a:effectLst/>
                        </a:rPr>
                        <a:t> 185.2</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GB" sz="1100" dirty="0">
                          <a:effectLst/>
                        </a:rPr>
                        <a:t> 223.0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GB" sz="1100" dirty="0">
                          <a:effectLst/>
                        </a:rPr>
                        <a:t> 408.1</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78017547"/>
                  </a:ext>
                </a:extLst>
              </a:tr>
              <a:tr h="0">
                <a:tc>
                  <a:txBody>
                    <a:bodyPr/>
                    <a:lstStyle/>
                    <a:p>
                      <a:pPr algn="ctr">
                        <a:lnSpc>
                          <a:spcPct val="107000"/>
                        </a:lnSpc>
                        <a:spcAft>
                          <a:spcPts val="0"/>
                        </a:spcAft>
                      </a:pPr>
                      <a:r>
                        <a:rPr lang="en-GB" sz="1100">
                          <a:effectLst/>
                        </a:rPr>
                        <a:t>ASIA</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GB" sz="1100" dirty="0">
                          <a:effectLst/>
                        </a:rPr>
                        <a:t> 203.7</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GB" sz="1100" dirty="0">
                          <a:effectLst/>
                        </a:rPr>
                        <a:t> 423.3</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GB" sz="1100" dirty="0">
                          <a:effectLst/>
                        </a:rPr>
                        <a:t> 627</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57197372"/>
                  </a:ext>
                </a:extLst>
              </a:tr>
              <a:tr h="0">
                <a:tc>
                  <a:txBody>
                    <a:bodyPr/>
                    <a:lstStyle/>
                    <a:p>
                      <a:pPr algn="ctr">
                        <a:lnSpc>
                          <a:spcPct val="107000"/>
                        </a:lnSpc>
                        <a:spcAft>
                          <a:spcPts val="0"/>
                        </a:spcAft>
                      </a:pPr>
                      <a:r>
                        <a:rPr lang="en-GB" sz="1100">
                          <a:effectLst/>
                        </a:rPr>
                        <a:t>GLOBAL TOTAL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GB" sz="1100" dirty="0">
                          <a:effectLst/>
                        </a:rPr>
                        <a:t> 772.4</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GB" sz="1100" dirty="0">
                          <a:effectLst/>
                        </a:rPr>
                        <a:t> 739.9</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GB" sz="1100" dirty="0">
                          <a:effectLst/>
                        </a:rPr>
                        <a:t> 1,512.3</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0972329"/>
                  </a:ext>
                </a:extLst>
              </a:tr>
            </a:tbl>
          </a:graphicData>
        </a:graphic>
      </p:graphicFrame>
      <p:sp>
        <p:nvSpPr>
          <p:cNvPr id="2" name="Rectangle 1"/>
          <p:cNvSpPr/>
          <p:nvPr/>
        </p:nvSpPr>
        <p:spPr>
          <a:xfrm>
            <a:off x="403860" y="1048809"/>
            <a:ext cx="9048112" cy="487506"/>
          </a:xfrm>
          <a:prstGeom prst="rect">
            <a:avLst/>
          </a:prstGeom>
          <a:solidFill>
            <a:schemeClr val="tx1"/>
          </a:solidFill>
        </p:spPr>
        <p:txBody>
          <a:bodyPr wrap="square" anchor="ctr">
            <a:spAutoFit/>
          </a:bodyPr>
          <a:lstStyle/>
          <a:p>
            <a:pPr algn="ctr">
              <a:lnSpc>
                <a:spcPct val="107000"/>
              </a:lnSpc>
              <a:spcAft>
                <a:spcPts val="0"/>
              </a:spcAft>
            </a:pPr>
            <a:r>
              <a:rPr lang="en-GB" b="1" dirty="0">
                <a:solidFill>
                  <a:schemeClr val="bg1"/>
                </a:solidFill>
              </a:rPr>
              <a:t>GLOBAL RETAIL STRUCTURED PRODUCTS: TOTAL MARKET VOLUME (£BILLIONS)</a:t>
            </a:r>
          </a:p>
          <a:p>
            <a:pPr algn="ctr">
              <a:lnSpc>
                <a:spcPct val="107000"/>
              </a:lnSpc>
              <a:spcAft>
                <a:spcPts val="0"/>
              </a:spcAft>
            </a:pPr>
            <a:r>
              <a:rPr lang="en-GB" sz="1000" b="1" dirty="0">
                <a:solidFill>
                  <a:schemeClr val="bg1"/>
                </a:solidFill>
                <a:latin typeface="Arial" panose="020B0604020202020204" pitchFamily="34" charset="0"/>
                <a:ea typeface="Calibri" panose="020F0502020204030204" pitchFamily="34" charset="0"/>
                <a:cs typeface="Arial" panose="020B0604020202020204" pitchFamily="34" charset="0"/>
              </a:rPr>
              <a:t>[DATA SOURCE: StructuredRetailProducts.com | Alpha Structured Products: to 31.12.16]</a:t>
            </a:r>
          </a:p>
        </p:txBody>
      </p:sp>
      <p:sp>
        <p:nvSpPr>
          <p:cNvPr id="30" name="Rectangle 29">
            <a:extLst>
              <a:ext uri="{FF2B5EF4-FFF2-40B4-BE49-F238E27FC236}">
                <a16:creationId xmlns:a16="http://schemas.microsoft.com/office/drawing/2014/main" id="{D6EABB33-F6D3-0040-B9B1-32C24B8212B6}"/>
              </a:ext>
            </a:extLst>
          </p:cNvPr>
          <p:cNvSpPr/>
          <p:nvPr/>
        </p:nvSpPr>
        <p:spPr>
          <a:xfrm>
            <a:off x="3519762" y="6552185"/>
            <a:ext cx="2864887" cy="215444"/>
          </a:xfrm>
          <a:prstGeom prst="rect">
            <a:avLst/>
          </a:prstGeom>
        </p:spPr>
        <p:txBody>
          <a:bodyPr wrap="none">
            <a:spAutoFit/>
          </a:bodyPr>
          <a:lstStyle/>
          <a:p>
            <a:r>
              <a:rPr lang="en-GB" sz="800" dirty="0"/>
              <a:t>© </a:t>
            </a:r>
            <a:r>
              <a:rPr lang="en-GB" sz="800" dirty="0">
                <a:ea typeface="Calibri"/>
                <a:cs typeface="Times New Roman"/>
              </a:rPr>
              <a:t>COPYRIGHT 2018 ALPHA STRUCTURED PRODUCTS</a:t>
            </a:r>
            <a:endParaRPr lang="en-GB" sz="800" dirty="0"/>
          </a:p>
        </p:txBody>
      </p:sp>
    </p:spTree>
    <p:extLst>
      <p:ext uri="{BB962C8B-B14F-4D97-AF65-F5344CB8AC3E}">
        <p14:creationId xmlns:p14="http://schemas.microsoft.com/office/powerpoint/2010/main" val="1373596966"/>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9</a:t>
            </a:fld>
            <a:endParaRPr lang="en-US" dirty="0"/>
          </a:p>
        </p:txBody>
      </p:sp>
      <p:sp>
        <p:nvSpPr>
          <p:cNvPr id="4" name="TextBox 2"/>
          <p:cNvSpPr txBox="1">
            <a:spLocks noChangeArrowheads="1"/>
          </p:cNvSpPr>
          <p:nvPr/>
        </p:nvSpPr>
        <p:spPr bwMode="auto">
          <a:xfrm>
            <a:off x="359134" y="494761"/>
            <a:ext cx="7623976"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Virtuous evolution: better calibre products / better calibre advice …</a:t>
            </a:r>
          </a:p>
        </p:txBody>
      </p:sp>
      <p:sp>
        <p:nvSpPr>
          <p:cNvPr id="5" name="Rectangle 8"/>
          <p:cNvSpPr txBox="1">
            <a:spLocks noChangeArrowheads="1"/>
          </p:cNvSpPr>
          <p:nvPr/>
        </p:nvSpPr>
        <p:spPr bwMode="auto">
          <a:xfrm>
            <a:off x="318621" y="1129340"/>
            <a:ext cx="9322795" cy="506442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285750" indent="-285750">
              <a:spcBef>
                <a:spcPts val="1200"/>
              </a:spcBef>
              <a:spcAft>
                <a:spcPts val="600"/>
              </a:spcAft>
              <a:buFont typeface="Wingdings" panose="05000000000000000000" pitchFamily="2" charset="2"/>
              <a:buChar char="§"/>
            </a:pPr>
            <a:r>
              <a:rPr lang="en-GB" b="1" dirty="0">
                <a:ea typeface="Calibri"/>
                <a:cs typeface="Times New Roman"/>
              </a:rPr>
              <a:t>The UK retail </a:t>
            </a:r>
            <a:r>
              <a:rPr lang="en-GB" b="1" dirty="0">
                <a:latin typeface="+mn-lt"/>
                <a:ea typeface="Calibri"/>
                <a:cs typeface="Times New Roman"/>
              </a:rPr>
              <a:t>sector has made fundamental improvements and advances in its approach in recent years, particularly post 2008 / 09</a:t>
            </a:r>
          </a:p>
          <a:p>
            <a:pPr marL="285750" indent="-285750">
              <a:spcBef>
                <a:spcPts val="1200"/>
              </a:spcBef>
              <a:spcAft>
                <a:spcPts val="600"/>
              </a:spcAft>
              <a:buFont typeface="Wingdings" panose="05000000000000000000" pitchFamily="2" charset="2"/>
              <a:buChar char="§"/>
            </a:pPr>
            <a:r>
              <a:rPr lang="en-GB" b="1" dirty="0">
                <a:latin typeface="+mn-lt"/>
                <a:ea typeface="Calibri"/>
                <a:cs typeface="Times New Roman"/>
              </a:rPr>
              <a:t>Prescriptive regulatory rules and guidance have been a positive:</a:t>
            </a:r>
          </a:p>
          <a:p>
            <a:pPr marL="514350" lvl="1" indent="-285750">
              <a:spcAft>
                <a:spcPts val="600"/>
              </a:spcAft>
              <a:buFont typeface=".AppleSystemUIFont"/>
              <a:buChar char="-"/>
            </a:pPr>
            <a:r>
              <a:rPr lang="en-GB" dirty="0">
                <a:latin typeface="+mn-lt"/>
                <a:cs typeface="Times New Roman"/>
              </a:rPr>
              <a:t>it’s now exceptionally clear what is expected of structured product providers and professional advisers</a:t>
            </a:r>
          </a:p>
          <a:p>
            <a:pPr marL="514350" lvl="1" indent="-285750">
              <a:spcAft>
                <a:spcPts val="600"/>
              </a:spcAft>
              <a:buFont typeface=".AppleSystemUIFont"/>
              <a:buChar char="-"/>
            </a:pPr>
            <a:r>
              <a:rPr lang="en-GB" dirty="0">
                <a:latin typeface="+mn-lt"/>
                <a:cs typeface="Times New Roman"/>
              </a:rPr>
              <a:t>(Module 13_’Understanding the regulations: rules, guidance and expectations’ provides a summary of the regulator’s reviews, actions and output regarding the structured products sector) </a:t>
            </a:r>
          </a:p>
          <a:p>
            <a:pPr marL="285750" indent="-285750">
              <a:spcBef>
                <a:spcPts val="1200"/>
              </a:spcBef>
              <a:spcAft>
                <a:spcPts val="600"/>
              </a:spcAft>
              <a:buFont typeface="Wingdings" panose="05000000000000000000" pitchFamily="2" charset="2"/>
              <a:buChar char="§"/>
            </a:pPr>
            <a:r>
              <a:rPr lang="en-GB" b="1" dirty="0">
                <a:latin typeface="+mn-lt"/>
                <a:ea typeface="Calibri"/>
                <a:cs typeface="Times New Roman"/>
              </a:rPr>
              <a:t>The sector has also sought to advance best practice:</a:t>
            </a:r>
            <a:endParaRPr lang="en-GB" b="1" dirty="0">
              <a:ea typeface="Calibri"/>
              <a:cs typeface="Times New Roman"/>
            </a:endParaRPr>
          </a:p>
          <a:p>
            <a:pPr marL="514350" lvl="1" indent="-285750">
              <a:spcAft>
                <a:spcPts val="600"/>
              </a:spcAft>
              <a:buFont typeface=".AppleSystemUIFont"/>
              <a:buChar char="-"/>
            </a:pPr>
            <a:r>
              <a:rPr lang="en-GB" dirty="0">
                <a:latin typeface="+mn-lt"/>
                <a:cs typeface="Times New Roman"/>
              </a:rPr>
              <a:t>the UK Structured Products Association (UKSPA) has been helpful in coordinating the sector and advancing shared best practice amongst member firms</a:t>
            </a:r>
          </a:p>
          <a:p>
            <a:pPr marL="285750" indent="-285750">
              <a:buFont typeface="Wingdings" panose="05000000000000000000" pitchFamily="2" charset="2"/>
              <a:buChar char="§"/>
            </a:pPr>
            <a:endParaRPr lang="en-GB" b="1" dirty="0">
              <a:latin typeface="+mn-lt"/>
              <a:ea typeface="Calibri"/>
              <a:cs typeface="Times New Roman"/>
            </a:endParaRPr>
          </a:p>
          <a:p>
            <a:endParaRPr lang="en-GB" b="1" dirty="0">
              <a:latin typeface="+mn-lt"/>
              <a:ea typeface="Calibri"/>
              <a:cs typeface="Times New Roman"/>
            </a:endParaRPr>
          </a:p>
          <a:p>
            <a:endParaRPr lang="en-GB" b="1" dirty="0">
              <a:latin typeface="+mn-lt"/>
              <a:ea typeface="Calibri"/>
              <a:cs typeface="Times New Roman"/>
            </a:endParaRPr>
          </a:p>
          <a:p>
            <a:endParaRPr lang="en-GB" b="1" dirty="0">
              <a:latin typeface="+mn-lt"/>
              <a:ea typeface="Calibri"/>
              <a:cs typeface="Times New Roman"/>
            </a:endParaRPr>
          </a:p>
          <a:p>
            <a:endParaRPr lang="en-GB" b="1" dirty="0">
              <a:latin typeface="+mn-lt"/>
              <a:ea typeface="Calibri"/>
              <a:cs typeface="Times New Roman"/>
            </a:endParaRPr>
          </a:p>
          <a:p>
            <a:pPr marL="285750" indent="-285750">
              <a:spcBef>
                <a:spcPts val="1200"/>
              </a:spcBef>
              <a:spcAft>
                <a:spcPts val="600"/>
              </a:spcAft>
              <a:buFont typeface="Wingdings" panose="05000000000000000000" pitchFamily="2" charset="2"/>
              <a:buChar char="§"/>
            </a:pPr>
            <a:r>
              <a:rPr lang="en-GB" b="1" dirty="0">
                <a:ea typeface="Calibri"/>
                <a:cs typeface="Times New Roman"/>
              </a:rPr>
              <a:t>An increasing number of advisers recognise the improvements across the sector, the efficacy of structured products and the value that carefully selected products can bring to an advice proposition:</a:t>
            </a:r>
          </a:p>
          <a:p>
            <a:pPr marL="514350" lvl="1" indent="-285750">
              <a:spcAft>
                <a:spcPts val="600"/>
              </a:spcAft>
              <a:buFont typeface=".AppleSystemUIFont"/>
              <a:buChar char="-"/>
            </a:pPr>
            <a:r>
              <a:rPr lang="en-GB" dirty="0">
                <a:latin typeface="+mn-lt"/>
                <a:cs typeface="Times New Roman"/>
              </a:rPr>
              <a:t>but the merits of the sector and the value of its products warrant wider adviser recognition …</a:t>
            </a:r>
          </a:p>
        </p:txBody>
      </p:sp>
      <p:sp>
        <p:nvSpPr>
          <p:cNvPr id="6" name="Rectangle 5"/>
          <p:cNvSpPr/>
          <p:nvPr/>
        </p:nvSpPr>
        <p:spPr>
          <a:xfrm>
            <a:off x="409532" y="4005713"/>
            <a:ext cx="9104832" cy="738664"/>
          </a:xfrm>
          <a:prstGeom prst="rect">
            <a:avLst/>
          </a:prstGeom>
          <a:solidFill>
            <a:schemeClr val="tx1"/>
          </a:solidFill>
        </p:spPr>
        <p:txBody>
          <a:bodyPr wrap="square">
            <a:spAutoFit/>
          </a:bodyPr>
          <a:lstStyle/>
          <a:p>
            <a:pPr algn="ctr"/>
            <a:r>
              <a:rPr lang="en-GB" b="1" dirty="0">
                <a:solidFill>
                  <a:schemeClr val="bg1"/>
                </a:solidFill>
                <a:ea typeface="Calibri"/>
                <a:cs typeface="Times New Roman"/>
              </a:rPr>
              <a:t>The distribution dynamics of the market have also changed in the UK, with a shift from high street institutions selling products to captive customers to products now being designed for distribution through independent professional advisers, who select them on merit and suitability grounds for clients</a:t>
            </a:r>
          </a:p>
        </p:txBody>
      </p:sp>
      <p:sp>
        <p:nvSpPr>
          <p:cNvPr id="7" name="Rectangle 6">
            <a:extLst>
              <a:ext uri="{FF2B5EF4-FFF2-40B4-BE49-F238E27FC236}">
                <a16:creationId xmlns:a16="http://schemas.microsoft.com/office/drawing/2014/main" id="{EFD73DC3-6837-B644-B929-D9C73075C97A}"/>
              </a:ext>
            </a:extLst>
          </p:cNvPr>
          <p:cNvSpPr/>
          <p:nvPr/>
        </p:nvSpPr>
        <p:spPr>
          <a:xfrm>
            <a:off x="3519762" y="6552185"/>
            <a:ext cx="2864887" cy="215444"/>
          </a:xfrm>
          <a:prstGeom prst="rect">
            <a:avLst/>
          </a:prstGeom>
        </p:spPr>
        <p:txBody>
          <a:bodyPr wrap="none">
            <a:spAutoFit/>
          </a:bodyPr>
          <a:lstStyle/>
          <a:p>
            <a:r>
              <a:rPr lang="en-GB" sz="800" dirty="0"/>
              <a:t>© </a:t>
            </a:r>
            <a:r>
              <a:rPr lang="en-GB" sz="800" dirty="0">
                <a:ea typeface="Calibri"/>
                <a:cs typeface="Times New Roman"/>
              </a:rPr>
              <a:t>COPYRIGHT 2018 ALPHA STRUCTURED PRODUCTS</a:t>
            </a:r>
            <a:endParaRPr lang="en-GB" sz="800" dirty="0"/>
          </a:p>
        </p:txBody>
      </p:sp>
    </p:spTree>
    <p:extLst>
      <p:ext uri="{BB962C8B-B14F-4D97-AF65-F5344CB8AC3E}">
        <p14:creationId xmlns:p14="http://schemas.microsoft.com/office/powerpoint/2010/main" val="1401227324"/>
      </p:ext>
    </p:extLst>
  </p:cSld>
  <p:clrMapOvr>
    <a:masterClrMapping/>
  </p:clrMapOvr>
  <p:transition>
    <p:fade/>
  </p:transition>
</p:sld>
</file>

<file path=ppt/theme/theme1.xml><?xml version="1.0" encoding="utf-8"?>
<a:theme xmlns:a="http://schemas.openxmlformats.org/drawingml/2006/main" name="Alpha Theme2">
  <a:themeElements>
    <a:clrScheme name="Custom 8">
      <a:dk1>
        <a:srgbClr val="09527B"/>
      </a:dk1>
      <a:lt1>
        <a:srgbClr val="FFFFFF"/>
      </a:lt1>
      <a:dk2>
        <a:srgbClr val="336499"/>
      </a:dk2>
      <a:lt2>
        <a:srgbClr val="EEF5FC"/>
      </a:lt2>
      <a:accent1>
        <a:srgbClr val="C7DBF1"/>
      </a:accent1>
      <a:accent2>
        <a:srgbClr val="009900"/>
      </a:accent2>
      <a:accent3>
        <a:srgbClr val="7030A0"/>
      </a:accent3>
      <a:accent4>
        <a:srgbClr val="FF6600"/>
      </a:accent4>
      <a:accent5>
        <a:srgbClr val="FFCC00"/>
      </a:accent5>
      <a:accent6>
        <a:srgbClr val="9966FF"/>
      </a:accent6>
      <a:hlink>
        <a:srgbClr val="3399FF"/>
      </a:hlink>
      <a:folHlink>
        <a:srgbClr val="0099FF"/>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2"/>
        </a:solidFill>
        <a:ln w="9525">
          <a:noFill/>
          <a:miter lim="800000"/>
          <a:headEnd/>
          <a:tailEnd/>
        </a:ln>
        <a:effectLst>
          <a:outerShdw blurRad="50800" dist="38100" dir="2700000" algn="tl" rotWithShape="0">
            <a:prstClr val="black">
              <a:alpha val="40000"/>
            </a:prstClr>
          </a:outerShdw>
        </a:effectLst>
      </a:spPr>
      <a:bodyPr lIns="0" tIns="0" rIns="0" bIns="0" rtlCol="0" anchor="ctr"/>
      <a:lstStyle>
        <a:defPPr marL="182563" indent="-3175" algn="ctr" eaLnBrk="0" hangingPunct="0">
          <a:spcBef>
            <a:spcPct val="35000"/>
          </a:spcBef>
          <a:buClr>
            <a:srgbClr val="355997"/>
          </a:buClr>
          <a:defRPr sz="1000" b="1" dirty="0"/>
        </a:defPPr>
      </a:lstStyle>
    </a:spDef>
    <a:txDef>
      <a:spPr>
        <a:noFill/>
      </a:spPr>
      <a:bodyPr wrap="square" lIns="0" tIns="0" rIns="0" bIns="0" rtlCol="0">
        <a:spAutoFit/>
      </a:bodyPr>
      <a:lstStyle>
        <a:defPPr>
          <a:defRPr dirty="0" smtClean="0"/>
        </a:defPPr>
      </a:lstStyle>
    </a:tx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1">
    <a:dk1>
      <a:sysClr val="windowText" lastClr="000000"/>
    </a:dk1>
    <a:lt1>
      <a:sysClr val="window" lastClr="FFFFFF"/>
    </a:lt1>
    <a:dk2>
      <a:srgbClr val="44546A"/>
    </a:dk2>
    <a:lt2>
      <a:srgbClr val="E7E6E6"/>
    </a:lt2>
    <a:accent1>
      <a:srgbClr val="E52B2B"/>
    </a:accent1>
    <a:accent2>
      <a:srgbClr val="EA5050"/>
    </a:accent2>
    <a:accent3>
      <a:srgbClr val="F08C8C"/>
    </a:accent3>
    <a:accent4>
      <a:srgbClr val="F7BBBB"/>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55339</TotalTime>
  <Words>6506</Words>
  <Application>Microsoft Office PowerPoint</Application>
  <PresentationFormat>A4 Paper (210x297 mm)</PresentationFormat>
  <Paragraphs>545</Paragraphs>
  <Slides>26</Slides>
  <Notes>2</Notes>
  <HiddenSlides>1</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ＭＳ Ｐゴシック</vt:lpstr>
      <vt:lpstr>.AppleSystemUIFont</vt:lpstr>
      <vt:lpstr>Arial</vt:lpstr>
      <vt:lpstr>Calibri</vt:lpstr>
      <vt:lpstr>Times New Roman</vt:lpstr>
      <vt:lpstr>Wingdings</vt:lpstr>
      <vt:lpstr>Alpha Theme2</vt:lpstr>
      <vt:lpstr>PROFESSIONAL ADVISER ACADEMY: MODULE 2 -------------------------------------------------------------------- ‘UNDERSTANDING STRUCTURED PRODUCTS’ --------------------------------------------------------------- DESIGNED FOR PROFESSIONAL ADVISER USE - MADE AVAIILABLE TO BEST PRICE FS CLIENTS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Shae Versteegh</dc:creator>
  <cp:lastModifiedBy>CHRIS TAYLOR</cp:lastModifiedBy>
  <cp:revision>2166</cp:revision>
  <cp:lastPrinted>2017-06-05T17:13:14Z</cp:lastPrinted>
  <dcterms:created xsi:type="dcterms:W3CDTF">2016-11-15T10:58:28Z</dcterms:created>
  <dcterms:modified xsi:type="dcterms:W3CDTF">2018-07-24T19:04:30Z</dcterms:modified>
</cp:coreProperties>
</file>