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handoutMasterIdLst>
    <p:handoutMasterId r:id="rId57"/>
  </p:handoutMasterIdLst>
  <p:sldIdLst>
    <p:sldId id="439" r:id="rId2"/>
    <p:sldId id="473" r:id="rId3"/>
    <p:sldId id="455" r:id="rId4"/>
    <p:sldId id="526" r:id="rId5"/>
    <p:sldId id="525" r:id="rId6"/>
    <p:sldId id="398" r:id="rId7"/>
    <p:sldId id="405" r:id="rId8"/>
    <p:sldId id="415" r:id="rId9"/>
    <p:sldId id="511" r:id="rId10"/>
    <p:sldId id="406" r:id="rId11"/>
    <p:sldId id="423" r:id="rId12"/>
    <p:sldId id="408" r:id="rId13"/>
    <p:sldId id="433" r:id="rId14"/>
    <p:sldId id="409" r:id="rId15"/>
    <p:sldId id="440" r:id="rId16"/>
    <p:sldId id="417" r:id="rId17"/>
    <p:sldId id="418" r:id="rId18"/>
    <p:sldId id="419" r:id="rId19"/>
    <p:sldId id="420" r:id="rId20"/>
    <p:sldId id="425" r:id="rId21"/>
    <p:sldId id="426" r:id="rId22"/>
    <p:sldId id="427" r:id="rId23"/>
    <p:sldId id="428" r:id="rId24"/>
    <p:sldId id="429" r:id="rId25"/>
    <p:sldId id="430" r:id="rId26"/>
    <p:sldId id="441" r:id="rId27"/>
    <p:sldId id="442" r:id="rId28"/>
    <p:sldId id="459" r:id="rId29"/>
    <p:sldId id="466" r:id="rId30"/>
    <p:sldId id="467" r:id="rId31"/>
    <p:sldId id="468" r:id="rId32"/>
    <p:sldId id="461" r:id="rId33"/>
    <p:sldId id="482" r:id="rId34"/>
    <p:sldId id="462" r:id="rId35"/>
    <p:sldId id="480" r:id="rId36"/>
    <p:sldId id="463" r:id="rId37"/>
    <p:sldId id="487" r:id="rId38"/>
    <p:sldId id="488" r:id="rId39"/>
    <p:sldId id="456" r:id="rId40"/>
    <p:sldId id="503" r:id="rId41"/>
    <p:sldId id="504" r:id="rId42"/>
    <p:sldId id="524" r:id="rId43"/>
    <p:sldId id="505" r:id="rId44"/>
    <p:sldId id="489" r:id="rId45"/>
    <p:sldId id="412" r:id="rId46"/>
    <p:sldId id="483" r:id="rId47"/>
    <p:sldId id="485" r:id="rId48"/>
    <p:sldId id="486" r:id="rId49"/>
    <p:sldId id="520" r:id="rId50"/>
    <p:sldId id="432" r:id="rId51"/>
    <p:sldId id="491" r:id="rId52"/>
    <p:sldId id="484" r:id="rId53"/>
    <p:sldId id="506" r:id="rId54"/>
    <p:sldId id="523" r:id="rId55"/>
  </p:sldIdLst>
  <p:sldSz cx="9906000" cy="6858000" type="A4"/>
  <p:notesSz cx="6797675" cy="9926638"/>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975">
          <p15:clr>
            <a:srgbClr val="A4A3A4"/>
          </p15:clr>
        </p15:guide>
        <p15:guide id="2" orient="horz" pos="2432">
          <p15:clr>
            <a:srgbClr val="A4A3A4"/>
          </p15:clr>
        </p15:guide>
        <p15:guide id="3" orient="horz" pos="799">
          <p15:clr>
            <a:srgbClr val="A4A3A4"/>
          </p15:clr>
        </p15:guide>
        <p15:guide id="4" orient="horz" pos="572">
          <p15:clr>
            <a:srgbClr val="A4A3A4"/>
          </p15:clr>
        </p15:guide>
        <p15:guide id="5" orient="horz" pos="4091">
          <p15:clr>
            <a:srgbClr val="A4A3A4"/>
          </p15:clr>
        </p15:guide>
        <p15:guide id="6" orient="horz" pos="2341">
          <p15:clr>
            <a:srgbClr val="A4A3A4"/>
          </p15:clr>
        </p15:guide>
        <p15:guide id="7" orient="horz" pos="2387">
          <p15:clr>
            <a:srgbClr val="A4A3A4"/>
          </p15:clr>
        </p15:guide>
        <p15:guide id="8" orient="horz" pos="2438">
          <p15:clr>
            <a:srgbClr val="A4A3A4"/>
          </p15:clr>
        </p15:guide>
        <p15:guide id="9" pos="4141">
          <p15:clr>
            <a:srgbClr val="A4A3A4"/>
          </p15:clr>
        </p15:guide>
        <p15:guide id="10" pos="3177">
          <p15:clr>
            <a:srgbClr val="A4A3A4"/>
          </p15:clr>
        </p15:guide>
        <p15:guide id="11" pos="3064">
          <p15:clr>
            <a:srgbClr val="A4A3A4"/>
          </p15:clr>
        </p15:guide>
        <p15:guide id="12" pos="2212">
          <p15:clr>
            <a:srgbClr val="A4A3A4"/>
          </p15:clr>
        </p15:guide>
        <p15:guide id="13" pos="2100">
          <p15:clr>
            <a:srgbClr val="A4A3A4"/>
          </p15:clr>
        </p15:guide>
        <p15:guide id="14" pos="4028">
          <p15:clr>
            <a:srgbClr val="A4A3A4"/>
          </p15:clr>
        </p15:guide>
        <p15:guide id="15" pos="5955">
          <p15:clr>
            <a:srgbClr val="A4A3A4"/>
          </p15:clr>
        </p15:guide>
        <p15:guide id="16" pos="28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C7B"/>
    <a:srgbClr val="FFFFFF"/>
    <a:srgbClr val="7030A0"/>
    <a:srgbClr val="9966FF"/>
    <a:srgbClr val="FFCC00"/>
    <a:srgbClr val="FC7930"/>
    <a:srgbClr val="00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9" autoAdjust="0"/>
    <p:restoredTop sz="94858" autoAdjust="0"/>
  </p:normalViewPr>
  <p:slideViewPr>
    <p:cSldViewPr snapToGrid="0" snapToObjects="1" showGuides="1">
      <p:cViewPr varScale="1">
        <p:scale>
          <a:sx n="81" d="100"/>
          <a:sy n="81" d="100"/>
        </p:scale>
        <p:origin x="1575" y="45"/>
      </p:cViewPr>
      <p:guideLst>
        <p:guide orient="horz" pos="3975"/>
        <p:guide orient="horz" pos="2432"/>
        <p:guide orient="horz" pos="799"/>
        <p:guide orient="horz" pos="572"/>
        <p:guide orient="horz" pos="4091"/>
        <p:guide orient="horz" pos="2341"/>
        <p:guide orient="horz" pos="2387"/>
        <p:guide orient="horz" pos="2438"/>
        <p:guide pos="4141"/>
        <p:guide pos="3177"/>
        <p:guide pos="3064"/>
        <p:guide pos="2212"/>
        <p:guide pos="2100"/>
        <p:guide pos="4028"/>
        <p:guide pos="5955"/>
        <p:guide pos="28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76" d="100"/>
          <a:sy n="76" d="100"/>
        </p:scale>
        <p:origin x="-2130"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862" cy="497333"/>
          </a:xfrm>
          <a:prstGeom prst="rect">
            <a:avLst/>
          </a:prstGeom>
        </p:spPr>
        <p:txBody>
          <a:bodyPr vert="horz" lIns="91380" tIns="45690" rIns="91380" bIns="45690" rtlCol="0"/>
          <a:lstStyle>
            <a:lvl1pPr algn="l">
              <a:defRPr sz="1200"/>
            </a:lvl1pPr>
          </a:lstStyle>
          <a:p>
            <a:pPr>
              <a:defRPr/>
            </a:pPr>
            <a:endParaRPr lang="en-GB" dirty="0"/>
          </a:p>
        </p:txBody>
      </p:sp>
      <p:sp>
        <p:nvSpPr>
          <p:cNvPr id="3" name="Date Placeholder 2"/>
          <p:cNvSpPr>
            <a:spLocks noGrp="1"/>
          </p:cNvSpPr>
          <p:nvPr>
            <p:ph type="dt" sz="quarter" idx="1"/>
          </p:nvPr>
        </p:nvSpPr>
        <p:spPr>
          <a:xfrm>
            <a:off x="3850295" y="1"/>
            <a:ext cx="2945862" cy="497333"/>
          </a:xfrm>
          <a:prstGeom prst="rect">
            <a:avLst/>
          </a:prstGeom>
        </p:spPr>
        <p:txBody>
          <a:bodyPr vert="horz" lIns="91380" tIns="45690" rIns="91380" bIns="45690" rtlCol="0"/>
          <a:lstStyle>
            <a:lvl1pPr algn="r">
              <a:defRPr sz="1200"/>
            </a:lvl1pPr>
          </a:lstStyle>
          <a:p>
            <a:pPr>
              <a:defRPr/>
            </a:pPr>
            <a:fld id="{7A1716EC-1E85-49B7-A5F9-781CF4CCA03A}" type="datetimeFigureOut">
              <a:rPr lang="en-US"/>
              <a:pPr>
                <a:defRPr/>
              </a:pPr>
              <a:t>7/24/2018</a:t>
            </a:fld>
            <a:endParaRPr lang="en-GB" dirty="0"/>
          </a:p>
        </p:txBody>
      </p:sp>
      <p:sp>
        <p:nvSpPr>
          <p:cNvPr id="4" name="Footer Placeholder 3"/>
          <p:cNvSpPr>
            <a:spLocks noGrp="1"/>
          </p:cNvSpPr>
          <p:nvPr>
            <p:ph type="ftr" sz="quarter" idx="2"/>
          </p:nvPr>
        </p:nvSpPr>
        <p:spPr>
          <a:xfrm>
            <a:off x="1" y="9427765"/>
            <a:ext cx="2945862" cy="497333"/>
          </a:xfrm>
          <a:prstGeom prst="rect">
            <a:avLst/>
          </a:prstGeom>
        </p:spPr>
        <p:txBody>
          <a:bodyPr vert="horz" lIns="91380" tIns="45690" rIns="91380" bIns="45690" rtlCol="0" anchor="b"/>
          <a:lstStyle>
            <a:lvl1pPr algn="l">
              <a:defRPr sz="1200"/>
            </a:lvl1pPr>
          </a:lstStyle>
          <a:p>
            <a:pPr>
              <a:defRPr/>
            </a:pPr>
            <a:endParaRPr lang="en-GB" dirty="0"/>
          </a:p>
        </p:txBody>
      </p:sp>
      <p:sp>
        <p:nvSpPr>
          <p:cNvPr id="5" name="Slide Number Placeholder 4"/>
          <p:cNvSpPr>
            <a:spLocks noGrp="1"/>
          </p:cNvSpPr>
          <p:nvPr>
            <p:ph type="sldNum" sz="quarter" idx="3"/>
          </p:nvPr>
        </p:nvSpPr>
        <p:spPr>
          <a:xfrm>
            <a:off x="3850295" y="9427765"/>
            <a:ext cx="2945862" cy="497333"/>
          </a:xfrm>
          <a:prstGeom prst="rect">
            <a:avLst/>
          </a:prstGeom>
        </p:spPr>
        <p:txBody>
          <a:bodyPr vert="horz" lIns="91380" tIns="45690" rIns="91380" bIns="45690" rtlCol="0" anchor="b"/>
          <a:lstStyle>
            <a:lvl1pPr algn="r">
              <a:defRPr sz="1200"/>
            </a:lvl1pPr>
          </a:lstStyle>
          <a:p>
            <a:pPr>
              <a:defRPr/>
            </a:pPr>
            <a:fld id="{0BF83BC5-5A14-4C5E-ABE5-656D1821D131}" type="slidenum">
              <a:rPr lang="en-GB"/>
              <a:pPr>
                <a:defRPr/>
              </a:pPr>
              <a:t>‹#›</a:t>
            </a:fld>
            <a:endParaRPr lang="en-GB" dirty="0"/>
          </a:p>
        </p:txBody>
      </p:sp>
    </p:spTree>
    <p:extLst>
      <p:ext uri="{BB962C8B-B14F-4D97-AF65-F5344CB8AC3E}">
        <p14:creationId xmlns:p14="http://schemas.microsoft.com/office/powerpoint/2010/main" val="2937616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l">
              <a:defRPr sz="1200"/>
            </a:lvl1pPr>
          </a:lstStyle>
          <a:p>
            <a:pPr>
              <a:defRPr/>
            </a:pPr>
            <a:endParaRPr lang="en-US" dirty="0"/>
          </a:p>
        </p:txBody>
      </p:sp>
      <p:sp>
        <p:nvSpPr>
          <p:cNvPr id="4099" name="Rectangle 3"/>
          <p:cNvSpPr>
            <a:spLocks noGrp="1" noChangeArrowheads="1"/>
          </p:cNvSpPr>
          <p:nvPr>
            <p:ph type="dt" idx="1"/>
          </p:nvPr>
        </p:nvSpPr>
        <p:spPr bwMode="auto">
          <a:xfrm>
            <a:off x="3850295"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a:defRPr sz="1200"/>
            </a:lvl1pPr>
          </a:lstStyle>
          <a:p>
            <a:pPr>
              <a:defRPr/>
            </a:pPr>
            <a:endParaRPr lang="en-US" dirty="0"/>
          </a:p>
        </p:txBody>
      </p:sp>
      <p:sp>
        <p:nvSpPr>
          <p:cNvPr id="46084" name="Rectangle 4"/>
          <p:cNvSpPr>
            <a:spLocks noGrp="1" noRot="1" noChangeAspect="1" noChangeArrowheads="1" noTextEdit="1"/>
          </p:cNvSpPr>
          <p:nvPr>
            <p:ph type="sldImg" idx="2"/>
          </p:nvPr>
        </p:nvSpPr>
        <p:spPr bwMode="auto">
          <a:xfrm>
            <a:off x="712788" y="744538"/>
            <a:ext cx="5372100"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65" y="4716192"/>
            <a:ext cx="5438748" cy="4465217"/>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l">
              <a:defRPr sz="1200"/>
            </a:lvl1pPr>
          </a:lstStyle>
          <a:p>
            <a:pPr>
              <a:defRPr/>
            </a:pPr>
            <a:endParaRPr lang="en-US" dirty="0"/>
          </a:p>
        </p:txBody>
      </p:sp>
      <p:sp>
        <p:nvSpPr>
          <p:cNvPr id="4103" name="Rectangle 7"/>
          <p:cNvSpPr>
            <a:spLocks noGrp="1" noChangeArrowheads="1"/>
          </p:cNvSpPr>
          <p:nvPr>
            <p:ph type="sldNum" sz="quarter" idx="5"/>
          </p:nvPr>
        </p:nvSpPr>
        <p:spPr bwMode="auto">
          <a:xfrm>
            <a:off x="3850295"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r">
              <a:defRPr sz="1200"/>
            </a:lvl1pPr>
          </a:lstStyle>
          <a:p>
            <a:pPr>
              <a:defRPr/>
            </a:pPr>
            <a:fld id="{FB7863FF-F50A-4FD8-8D5D-3FCAB7D942C8}" type="slidenum">
              <a:rPr lang="en-US"/>
              <a:pPr>
                <a:defRPr/>
              </a:pPr>
              <a:t>‹#›</a:t>
            </a:fld>
            <a:endParaRPr lang="en-US" dirty="0"/>
          </a:p>
        </p:txBody>
      </p:sp>
    </p:spTree>
    <p:extLst>
      <p:ext uri="{BB962C8B-B14F-4D97-AF65-F5344CB8AC3E}">
        <p14:creationId xmlns:p14="http://schemas.microsoft.com/office/powerpoint/2010/main" val="1348496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2</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https://www.relbanks.com/worlds-top-banks/market-cap</a:t>
            </a:r>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43</a:t>
            </a:fld>
            <a:endParaRPr lang="en-US" dirty="0"/>
          </a:p>
        </p:txBody>
      </p:sp>
    </p:spTree>
    <p:extLst>
      <p:ext uri="{BB962C8B-B14F-4D97-AF65-F5344CB8AC3E}">
        <p14:creationId xmlns:p14="http://schemas.microsoft.com/office/powerpoint/2010/main" val="4237692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53</a:t>
            </a:fld>
            <a:endParaRPr lang="en-US" dirty="0"/>
          </a:p>
        </p:txBody>
      </p:sp>
    </p:spTree>
    <p:extLst>
      <p:ext uri="{BB962C8B-B14F-4D97-AF65-F5344CB8AC3E}">
        <p14:creationId xmlns:p14="http://schemas.microsoft.com/office/powerpoint/2010/main" val="4164251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6"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2" name="Title 1"/>
          <p:cNvSpPr>
            <a:spLocks noGrp="1"/>
          </p:cNvSpPr>
          <p:nvPr>
            <p:ph type="ctrTitle"/>
          </p:nvPr>
        </p:nvSpPr>
        <p:spPr>
          <a:xfrm>
            <a:off x="454025" y="3425358"/>
            <a:ext cx="8999538" cy="1161153"/>
          </a:xfrm>
        </p:spPr>
        <p:txBody>
          <a:bodyPr bIns="360000" anchor="t" anchorCtr="0"/>
          <a:lstStyle>
            <a:lvl1pPr algn="ctr">
              <a:defRPr sz="2400" b="0">
                <a:solidFill>
                  <a:schemeClr val="tx2"/>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454025" y="4659086"/>
            <a:ext cx="8999538" cy="1620613"/>
          </a:xfrm>
        </p:spPr>
        <p:txBody>
          <a:bodyPr/>
          <a:lstStyle>
            <a:lvl1pPr marL="0" indent="0" algn="ct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19" name="TextBox 18"/>
          <p:cNvSpPr txBox="1"/>
          <p:nvPr/>
        </p:nvSpPr>
        <p:spPr>
          <a:xfrm>
            <a:off x="664029" y="1045029"/>
            <a:ext cx="5268685" cy="881742"/>
          </a:xfrm>
          <a:prstGeom prst="rect">
            <a:avLst/>
          </a:prstGeom>
          <a:noFill/>
        </p:spPr>
        <p:txBody>
          <a:bodyPr wrap="square" rtlCol="0">
            <a:noAutofit/>
          </a:bodyPr>
          <a:lstStyle/>
          <a:p>
            <a:endParaRPr lang="en-GB" dirty="0"/>
          </a:p>
        </p:txBody>
      </p:sp>
      <p:sp>
        <p:nvSpPr>
          <p:cNvPr id="9" name="TextBox 8"/>
          <p:cNvSpPr txBox="1"/>
          <p:nvPr userDrawn="1"/>
        </p:nvSpPr>
        <p:spPr>
          <a:xfrm>
            <a:off x="664029" y="1045029"/>
            <a:ext cx="5268685" cy="881742"/>
          </a:xfrm>
          <a:prstGeom prst="rect">
            <a:avLst/>
          </a:prstGeom>
          <a:noFill/>
        </p:spPr>
        <p:txBody>
          <a:bodyPr wrap="square" rtlCol="0">
            <a:noAutofit/>
          </a:bodyPr>
          <a:lstStyle/>
          <a:p>
            <a:endParaRPr lang="en-GB" dirty="0"/>
          </a:p>
        </p:txBody>
      </p:sp>
      <p:sp>
        <p:nvSpPr>
          <p:cNvPr id="13" name="Rectangle 12"/>
          <p:cNvSpPr/>
          <p:nvPr userDrawn="1"/>
        </p:nvSpPr>
        <p:spPr bwMode="white">
          <a:xfrm>
            <a:off x="7333307" y="264499"/>
            <a:ext cx="2353901" cy="584828"/>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s Slide">
    <p:spTree>
      <p:nvGrpSpPr>
        <p:cNvPr id="1" name=""/>
        <p:cNvGrpSpPr/>
        <p:nvPr/>
      </p:nvGrpSpPr>
      <p:grpSpPr>
        <a:xfrm>
          <a:off x="0" y="0"/>
          <a:ext cx="0" cy="0"/>
          <a:chOff x="0" y="0"/>
          <a:chExt cx="0" cy="0"/>
        </a:xfrm>
      </p:grpSpPr>
      <p:sp>
        <p:nvSpPr>
          <p:cNvPr id="4"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16"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7" name="Footer Placeholder 4"/>
          <p:cNvSpPr>
            <a:spLocks noGrp="1"/>
          </p:cNvSpPr>
          <p:nvPr>
            <p:ph type="ftr" sz="quarter" idx="15"/>
          </p:nvPr>
        </p:nvSpPr>
        <p:spPr/>
        <p:txBody>
          <a:bodyPr/>
          <a:lstStyle>
            <a:lvl1pPr algn="l">
              <a:defRPr sz="800" dirty="0" smtClean="0">
                <a:solidFill>
                  <a:schemeClr val="tx1"/>
                </a:solidFill>
                <a:latin typeface="Arial" pitchFamily="34" charset="0"/>
                <a:cs typeface="Arial" pitchFamily="34" charset="0"/>
              </a:defRPr>
            </a:lvl1pPr>
          </a:lstStyle>
          <a:p>
            <a:pPr>
              <a:defRPr/>
            </a:pPr>
            <a:r>
              <a:rPr lang="en-GB" dirty="0"/>
              <a:t>Alpha Real Capital  -   Strictly private and confidential</a:t>
            </a:r>
          </a:p>
        </p:txBody>
      </p:sp>
      <p:sp>
        <p:nvSpPr>
          <p:cNvPr id="8" name="Slide Number Placeholder 5"/>
          <p:cNvSpPr>
            <a:spLocks noGrp="1"/>
          </p:cNvSpPr>
          <p:nvPr>
            <p:ph type="sldNum" sz="quarter" idx="16"/>
          </p:nvPr>
        </p:nvSpPr>
        <p:spPr/>
        <p:txBody>
          <a:bodyPr anchorCtr="0"/>
          <a:lstStyle>
            <a:lvl1pPr algn="r">
              <a:defRPr sz="800" smtClean="0">
                <a:solidFill>
                  <a:schemeClr val="tx1"/>
                </a:solidFill>
                <a:latin typeface="Arial" pitchFamily="34" charset="0"/>
                <a:cs typeface="Arial" pitchFamily="34" charset="0"/>
              </a:defRPr>
            </a:lvl1pPr>
          </a:lstStyle>
          <a:p>
            <a:pPr>
              <a:defRPr/>
            </a:pPr>
            <a:fld id="{46279210-3364-4AF4-9710-6C9A18078D26}" type="slidenum">
              <a:rPr lang="en-US" smtClean="0"/>
              <a:pPr>
                <a:defRPr/>
              </a:pPr>
              <a:t>‹#›</a:t>
            </a:fld>
            <a:endParaRPr lang="en-US" dirty="0"/>
          </a:p>
        </p:txBody>
      </p:sp>
      <p:sp>
        <p:nvSpPr>
          <p:cNvPr id="13" name="Content Placeholder 12"/>
          <p:cNvSpPr>
            <a:spLocks noGrp="1"/>
          </p:cNvSpPr>
          <p:nvPr>
            <p:ph sz="quarter" idx="17"/>
          </p:nvPr>
        </p:nvSpPr>
        <p:spPr>
          <a:xfrm>
            <a:off x="1700213" y="1268413"/>
            <a:ext cx="65944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a:t>Alpha Real Capital  -   Strictly private and confidential</a:t>
            </a:r>
          </a:p>
        </p:txBody>
      </p:sp>
      <p:sp>
        <p:nvSpPr>
          <p:cNvPr id="6" name="Slide Number Placeholder 5"/>
          <p:cNvSpPr>
            <a:spLocks noGrp="1"/>
          </p:cNvSpPr>
          <p:nvPr>
            <p:ph type="sldNum" sz="quarter" idx="12"/>
          </p:nvPr>
        </p:nvSpPr>
        <p:spPr/>
        <p:txBody>
          <a:bodyPr/>
          <a:lstStyle>
            <a:lvl1pPr>
              <a:defRPr/>
            </a:lvl1pPr>
          </a:lstStyle>
          <a:p>
            <a:pPr>
              <a:defRPr/>
            </a:pPr>
            <a:fld id="{2051ABFE-4A5D-4F2B-BE4C-A112C5C2DCDE}" type="slidenum">
              <a:rPr lang="en-US" smtClean="0"/>
              <a:pPr>
                <a:defRPr/>
              </a:pPr>
              <a:t>‹#›</a:t>
            </a:fld>
            <a:endParaRPr lang="en-US" dirty="0"/>
          </a:p>
        </p:txBody>
      </p:sp>
      <p:sp>
        <p:nvSpPr>
          <p:cNvPr id="11" name="Content Placeholder 10"/>
          <p:cNvSpPr>
            <a:spLocks noGrp="1"/>
          </p:cNvSpPr>
          <p:nvPr>
            <p:ph sz="quarter" idx="13"/>
          </p:nvPr>
        </p:nvSpPr>
        <p:spPr>
          <a:xfrm>
            <a:off x="454025" y="1268413"/>
            <a:ext cx="8997950"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dirty="0"/>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B20DEC5F-4C99-490C-AD82-1E16164B5EB2}" type="slidenum">
              <a:rPr lang="en-US" smtClean="0"/>
              <a:pPr>
                <a:defRPr/>
              </a:pPr>
              <a:t>‹#›</a:t>
            </a:fld>
            <a:endParaRPr lang="en-US" dirty="0"/>
          </a:p>
        </p:txBody>
      </p:sp>
      <p:sp>
        <p:nvSpPr>
          <p:cNvPr id="13" name="Content Placeholder 12"/>
          <p:cNvSpPr>
            <a:spLocks noGrp="1"/>
          </p:cNvSpPr>
          <p:nvPr>
            <p:ph sz="quarter" idx="17"/>
          </p:nvPr>
        </p:nvSpPr>
        <p:spPr>
          <a:xfrm>
            <a:off x="5043488" y="1268413"/>
            <a:ext cx="44100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14"/>
          <p:cNvSpPr>
            <a:spLocks noGrp="1"/>
          </p:cNvSpPr>
          <p:nvPr>
            <p:ph sz="quarter" idx="18"/>
          </p:nvPr>
        </p:nvSpPr>
        <p:spPr>
          <a:xfrm>
            <a:off x="454024" y="1268413"/>
            <a:ext cx="4410075"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 split 2: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dirty="0"/>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8AEDAF73-77D6-400C-B6AB-27E16728F066}" type="slidenum">
              <a:rPr lang="en-US" smtClean="0"/>
              <a:pPr>
                <a:defRPr/>
              </a:pPr>
              <a:t>‹#›</a:t>
            </a:fld>
            <a:endParaRPr lang="en-US" dirty="0"/>
          </a:p>
        </p:txBody>
      </p:sp>
      <p:sp>
        <p:nvSpPr>
          <p:cNvPr id="11" name="Content Placeholder 10"/>
          <p:cNvSpPr>
            <a:spLocks noGrp="1"/>
          </p:cNvSpPr>
          <p:nvPr>
            <p:ph sz="quarter" idx="17"/>
          </p:nvPr>
        </p:nvSpPr>
        <p:spPr>
          <a:xfrm>
            <a:off x="6573838" y="1268413"/>
            <a:ext cx="2878137"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 split 1: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dirty="0"/>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B3CEF5DD-FA0A-4066-9952-C610D1E62CB2}" type="slidenum">
              <a:rPr lang="en-US" smtClean="0"/>
              <a:pPr>
                <a:defRPr/>
              </a:pPr>
              <a:t>‹#›</a:t>
            </a:fld>
            <a:endParaRPr lang="en-US" dirty="0"/>
          </a:p>
        </p:txBody>
      </p:sp>
      <p:sp>
        <p:nvSpPr>
          <p:cNvPr id="11" name="Content Placeholder 10"/>
          <p:cNvSpPr>
            <a:spLocks noGrp="1"/>
          </p:cNvSpPr>
          <p:nvPr>
            <p:ph sz="quarter" idx="17"/>
          </p:nvPr>
        </p:nvSpPr>
        <p:spPr>
          <a:xfrm>
            <a:off x="3511550"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2878138"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GRID for referenc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4" name="Footer Placeholder 4"/>
          <p:cNvSpPr>
            <a:spLocks noGrp="1"/>
          </p:cNvSpPr>
          <p:nvPr>
            <p:ph type="ftr" sz="quarter" idx="11"/>
          </p:nvPr>
        </p:nvSpPr>
        <p:spPr/>
        <p:txBody>
          <a:bodyPr/>
          <a:lstStyle>
            <a:lvl1pPr>
              <a:defRPr/>
            </a:lvl1pPr>
          </a:lstStyle>
          <a:p>
            <a:pPr>
              <a:defRPr/>
            </a:pPr>
            <a:r>
              <a:rPr lang="en-GB" dirty="0"/>
              <a:t>Alpha Real Capital  -   Strictly private and confidential</a:t>
            </a:r>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dirty="0"/>
          </a:p>
        </p:txBody>
      </p:sp>
      <p:grpSp>
        <p:nvGrpSpPr>
          <p:cNvPr id="2" name="Group 34"/>
          <p:cNvGrpSpPr/>
          <p:nvPr/>
        </p:nvGrpSpPr>
        <p:grpSpPr>
          <a:xfrm>
            <a:off x="454025" y="1268413"/>
            <a:ext cx="8999538" cy="5040312"/>
            <a:chOff x="454025" y="1268413"/>
            <a:chExt cx="8999538" cy="5040312"/>
          </a:xfrm>
        </p:grpSpPr>
        <p:sp>
          <p:nvSpPr>
            <p:cNvPr id="6" name="Rectangle 5"/>
            <p:cNvSpPr/>
            <p:nvPr userDrawn="1"/>
          </p:nvSpPr>
          <p:spPr>
            <a:xfrm>
              <a:off x="454025"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userDrawn="1"/>
          </p:nvSpPr>
          <p:spPr>
            <a:xfrm>
              <a:off x="3511550"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userDrawn="1"/>
          </p:nvSpPr>
          <p:spPr>
            <a:xfrm>
              <a:off x="6573837"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userDrawn="1"/>
          </p:nvSpPr>
          <p:spPr>
            <a:xfrm>
              <a:off x="455613"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userDrawn="1"/>
          </p:nvSpPr>
          <p:spPr>
            <a:xfrm>
              <a:off x="3513138"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userDrawn="1"/>
          </p:nvSpPr>
          <p:spPr>
            <a:xfrm>
              <a:off x="6575425"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0" name="Group 33"/>
          <p:cNvGrpSpPr/>
          <p:nvPr/>
        </p:nvGrpSpPr>
        <p:grpSpPr>
          <a:xfrm>
            <a:off x="-677676" y="-311178"/>
            <a:ext cx="11424565" cy="7521185"/>
            <a:chOff x="-677676" y="-311178"/>
            <a:chExt cx="11424565" cy="7521185"/>
          </a:xfrm>
        </p:grpSpPr>
        <p:cxnSp>
          <p:nvCxnSpPr>
            <p:cNvPr id="15" name="Straight Connector 14"/>
            <p:cNvCxnSpPr/>
            <p:nvPr userDrawn="1"/>
          </p:nvCxnSpPr>
          <p:spPr>
            <a:xfrm rot="5400000">
              <a:off x="-3305773"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rot="10800000">
              <a:off x="-516367" y="720841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5400000">
              <a:off x="1103508"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a:off x="-249042"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42842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rot="5400000">
              <a:off x="1284484"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rot="5400000">
              <a:off x="2635446" y="3449415"/>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5400000">
              <a:off x="2813245"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rot="5400000">
              <a:off x="569455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rot="10800000">
              <a:off x="-516367" y="6307137"/>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rot="10800000">
              <a:off x="-333487" y="386080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rot="10800000">
              <a:off x="-516367" y="371633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rot="10800000">
              <a:off x="-333487" y="36872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rot="10800000">
              <a:off x="-677676" y="1266825"/>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rot="10800000">
              <a:off x="-516367" y="90805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rot="10800000">
              <a:off x="-333487" y="766762"/>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62000" y="1714500"/>
            <a:ext cx="2200275" cy="1169551"/>
          </a:xfrm>
          <a:prstGeom prst="rect">
            <a:avLst/>
          </a:prstGeom>
          <a:noFill/>
        </p:spPr>
        <p:txBody>
          <a:bodyPr wrap="square" rtlCol="0">
            <a:spAutoFit/>
          </a:bodyPr>
          <a:lstStyle/>
          <a:p>
            <a:r>
              <a:rPr lang="en-GB" dirty="0"/>
              <a:t>If gridlines aren’t in place</a:t>
            </a:r>
          </a:p>
          <a:p>
            <a:r>
              <a:rPr lang="en-GB" i="1" dirty="0"/>
              <a:t>Control Drag </a:t>
            </a:r>
            <a:r>
              <a:rPr lang="en-GB" dirty="0"/>
              <a:t>existing guides</a:t>
            </a:r>
            <a:r>
              <a:rPr lang="en-GB" baseline="0" dirty="0"/>
              <a:t> to duplicate the dashed lines shown on this layout.</a:t>
            </a:r>
            <a:endParaRPr lang="en-GB" dirty="0"/>
          </a:p>
        </p:txBody>
      </p:sp>
      <p:sp>
        <p:nvSpPr>
          <p:cNvPr id="35" name="TextBox 34"/>
          <p:cNvSpPr txBox="1"/>
          <p:nvPr userDrawn="1"/>
        </p:nvSpPr>
        <p:spPr>
          <a:xfrm>
            <a:off x="3860960" y="1714500"/>
            <a:ext cx="2200275" cy="738664"/>
          </a:xfrm>
          <a:prstGeom prst="rect">
            <a:avLst/>
          </a:prstGeom>
          <a:noFill/>
        </p:spPr>
        <p:txBody>
          <a:bodyPr wrap="square" rtlCol="0">
            <a:spAutoFit/>
          </a:bodyPr>
          <a:lstStyle/>
          <a:p>
            <a:r>
              <a:rPr lang="en-GB" dirty="0"/>
              <a:t>Where possible, layout elements should align</a:t>
            </a:r>
            <a:r>
              <a:rPr lang="en-GB" baseline="0" dirty="0"/>
              <a:t> to edges of the grid.</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dirty="0"/>
          </a:p>
        </p:txBody>
      </p:sp>
    </p:spTree>
    <p:extLst>
      <p:ext uri="{BB962C8B-B14F-4D97-AF65-F5344CB8AC3E}">
        <p14:creationId xmlns:p14="http://schemas.microsoft.com/office/powerpoint/2010/main" val="72561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4" name="Picture 13" descr="pale-grey cogs rotated22.emf"/>
          <p:cNvPicPr>
            <a:picLocks noChangeAspect="1"/>
          </p:cNvPicPr>
          <p:nvPr userDrawn="1"/>
        </p:nvPicPr>
        <p:blipFill>
          <a:blip r:embed="rId2"/>
          <a:srcRect r="32539" b="14186"/>
          <a:stretch>
            <a:fillRect/>
          </a:stretch>
        </p:blipFill>
        <p:spPr>
          <a:xfrm>
            <a:off x="5708388" y="1415796"/>
            <a:ext cx="4197612" cy="5442204"/>
          </a:xfrm>
          <a:prstGeom prst="rect">
            <a:avLst/>
          </a:prstGeom>
        </p:spPr>
      </p:pic>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6"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2" name="Title 1"/>
          <p:cNvSpPr>
            <a:spLocks noGrp="1"/>
          </p:cNvSpPr>
          <p:nvPr>
            <p:ph type="ctrTitle"/>
          </p:nvPr>
        </p:nvSpPr>
        <p:spPr>
          <a:xfrm>
            <a:off x="452437" y="3598354"/>
            <a:ext cx="8999538" cy="640515"/>
          </a:xfrm>
          <a:solidFill>
            <a:schemeClr val="tx1">
              <a:alpha val="80000"/>
            </a:schemeClr>
          </a:solidFill>
        </p:spPr>
        <p:txBody>
          <a:bodyPr wrap="square" lIns="180000" tIns="180000" rIns="180000" bIns="180000" anchor="t" anchorCtr="0">
            <a:spAutoFit/>
          </a:bodyPr>
          <a:lstStyle>
            <a:lvl1pPr algn="ctr">
              <a:defRPr sz="1800" b="0">
                <a:solidFill>
                  <a:schemeClr val="bg1"/>
                </a:solidFill>
              </a:defRPr>
            </a:lvl1pPr>
          </a:lstStyle>
          <a:p>
            <a:r>
              <a:rPr lang="en-US" dirty="0"/>
              <a:t>Click to edit Master title style</a:t>
            </a:r>
            <a:endParaRPr lang="en-GB" dirty="0"/>
          </a:p>
        </p:txBody>
      </p:sp>
      <p:sp>
        <p:nvSpPr>
          <p:cNvPr id="19" name="TextBox 18"/>
          <p:cNvSpPr txBox="1"/>
          <p:nvPr/>
        </p:nvSpPr>
        <p:spPr>
          <a:xfrm>
            <a:off x="664029" y="1045029"/>
            <a:ext cx="5268685" cy="881742"/>
          </a:xfrm>
          <a:prstGeom prst="rect">
            <a:avLst/>
          </a:prstGeom>
          <a:noFill/>
        </p:spPr>
        <p:txBody>
          <a:bodyPr wrap="square" rtlCol="0">
            <a:noAutofit/>
          </a:bodyPr>
          <a:lstStyle/>
          <a:p>
            <a:endParaRPr lang="en-GB" dirty="0"/>
          </a:p>
        </p:txBody>
      </p:sp>
      <p:sp>
        <p:nvSpPr>
          <p:cNvPr id="9" name="TextBox 8"/>
          <p:cNvSpPr txBox="1"/>
          <p:nvPr userDrawn="1"/>
        </p:nvSpPr>
        <p:spPr>
          <a:xfrm>
            <a:off x="664029" y="1045029"/>
            <a:ext cx="5268685" cy="881742"/>
          </a:xfrm>
          <a:prstGeom prst="rect">
            <a:avLst/>
          </a:prstGeom>
          <a:noFill/>
        </p:spPr>
        <p:txBody>
          <a:bodyPr wrap="square" rtlCol="0">
            <a:noAutofit/>
          </a:bodyPr>
          <a:lstStyle/>
          <a:p>
            <a:endParaRPr lang="en-GB" dirty="0"/>
          </a:p>
        </p:txBody>
      </p:sp>
      <p:sp>
        <p:nvSpPr>
          <p:cNvPr id="13" name="Rectangle 12"/>
          <p:cNvSpPr/>
          <p:nvPr userDrawn="1"/>
        </p:nvSpPr>
        <p:spPr bwMode="white">
          <a:xfrm>
            <a:off x="7333307" y="264499"/>
            <a:ext cx="2353901" cy="584828"/>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cxnSp>
        <p:nvCxnSpPr>
          <p:cNvPr id="10" name="Straight Connector 9"/>
          <p:cNvCxnSpPr/>
          <p:nvPr userDrawn="1"/>
        </p:nvCxnSpPr>
        <p:spPr>
          <a:xfrm flipV="1">
            <a:off x="454025" y="6494463"/>
            <a:ext cx="8997950" cy="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bwMode="auto">
          <a:xfrm>
            <a:off x="5717796" y="439073"/>
            <a:ext cx="1677481" cy="693988"/>
          </a:xfrm>
          <a:prstGeom prst="rect">
            <a:avLst/>
          </a:prstGeom>
          <a:solidFill>
            <a:schemeClr val="bg1"/>
          </a:solidFill>
          <a:ln w="9525">
            <a:noFill/>
            <a:miter lim="800000"/>
            <a:headEnd/>
            <a:tailEnd/>
          </a:ln>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16" name="TextBox 15"/>
          <p:cNvSpPr txBox="1">
            <a:spLocks noChangeArrowheads="1"/>
          </p:cNvSpPr>
          <p:nvPr userDrawn="1"/>
        </p:nvSpPr>
        <p:spPr bwMode="auto">
          <a:xfrm>
            <a:off x="3441977" y="2982395"/>
            <a:ext cx="3035048" cy="254556"/>
          </a:xfrm>
          <a:prstGeom prst="rect">
            <a:avLst/>
          </a:prstGeom>
          <a:noFill/>
          <a:ln w="9525">
            <a:noFill/>
            <a:miter lim="800000"/>
            <a:headEnd/>
            <a:tailEnd/>
          </a:ln>
        </p:spPr>
        <p:txBody>
          <a:bodyPr wrap="square" lIns="99551" tIns="49775" rIns="99551" bIns="49775">
            <a:spAutoFit/>
          </a:bodyPr>
          <a:lstStyle/>
          <a:p>
            <a:pPr algn="ctr"/>
            <a:r>
              <a:rPr lang="en-US" sz="950" b="1" dirty="0"/>
              <a:t>AN ALPHA REAL CAPITAL GROUP COMPANY</a:t>
            </a:r>
          </a:p>
        </p:txBody>
      </p:sp>
      <p:pic>
        <p:nvPicPr>
          <p:cNvPr id="18" name="Picture 17" descr="TSP Logo Stacked Blue302.emf"/>
          <p:cNvPicPr>
            <a:picLocks noChangeAspect="1"/>
          </p:cNvPicPr>
          <p:nvPr userDrawn="1"/>
        </p:nvPicPr>
        <p:blipFill>
          <a:blip r:embed="rId3"/>
          <a:stretch>
            <a:fillRect/>
          </a:stretch>
        </p:blipFill>
        <p:spPr>
          <a:xfrm>
            <a:off x="3458952" y="493351"/>
            <a:ext cx="3708000" cy="2327227"/>
          </a:xfrm>
          <a:prstGeom prst="rect">
            <a:avLst/>
          </a:prstGeom>
        </p:spPr>
      </p:pic>
    </p:spTree>
    <p:extLst>
      <p:ext uri="{BB962C8B-B14F-4D97-AF65-F5344CB8AC3E}">
        <p14:creationId xmlns:p14="http://schemas.microsoft.com/office/powerpoint/2010/main" val="366035908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Title Placeholder 1"/>
          <p:cNvSpPr>
            <a:spLocks noGrp="1"/>
          </p:cNvSpPr>
          <p:nvPr>
            <p:ph type="title"/>
          </p:nvPr>
        </p:nvSpPr>
        <p:spPr bwMode="auto">
          <a:xfrm>
            <a:off x="454025" y="0"/>
            <a:ext cx="5637783" cy="908050"/>
          </a:xfrm>
          <a:prstGeom prst="rect">
            <a:avLst/>
          </a:prstGeom>
          <a:noFill/>
          <a:ln w="9525">
            <a:noFill/>
            <a:miter lim="800000"/>
            <a:headEnd/>
            <a:tailEnd/>
          </a:ln>
        </p:spPr>
        <p:txBody>
          <a:bodyPr vert="horz" wrap="square" lIns="0" tIns="0" rIns="0" bIns="82800" numCol="1" anchor="b" anchorCtr="0" compatLnSpc="1">
            <a:prstTxWarp prst="textNoShape">
              <a:avLst/>
            </a:prstTxWarp>
          </a:bodyPr>
          <a:lstStyle/>
          <a:p>
            <a:pPr lvl="0"/>
            <a:r>
              <a:rPr lang="en-US" dirty="0"/>
              <a:t>Click to edit Master title style</a:t>
            </a:r>
            <a:endParaRPr lang="en-GB" dirty="0"/>
          </a:p>
        </p:txBody>
      </p:sp>
      <p:sp>
        <p:nvSpPr>
          <p:cNvPr id="2052" name="Text Placeholder 2"/>
          <p:cNvSpPr>
            <a:spLocks noGrp="1"/>
          </p:cNvSpPr>
          <p:nvPr>
            <p:ph type="body" idx="1"/>
          </p:nvPr>
        </p:nvSpPr>
        <p:spPr bwMode="auto">
          <a:xfrm>
            <a:off x="454025" y="1268413"/>
            <a:ext cx="8997950" cy="5040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454025" y="6597650"/>
            <a:ext cx="6011863" cy="149225"/>
          </a:xfrm>
          <a:prstGeom prst="rect">
            <a:avLst/>
          </a:prstGeom>
        </p:spPr>
        <p:txBody>
          <a:bodyPr vert="horz" lIns="0" tIns="0" rIns="0" bIns="0" rtlCol="0" anchor="ctr"/>
          <a:lstStyle>
            <a:lvl1pPr algn="l">
              <a:defRPr sz="800" dirty="0" smtClean="0">
                <a:solidFill>
                  <a:schemeClr val="tx1"/>
                </a:solidFill>
                <a:latin typeface="Arial" pitchFamily="34" charset="0"/>
                <a:cs typeface="Arial" pitchFamily="34" charset="0"/>
              </a:defRPr>
            </a:lvl1pPr>
          </a:lstStyle>
          <a:p>
            <a:pPr>
              <a:defRPr/>
            </a:pPr>
            <a:r>
              <a:rPr lang="en-GB" dirty="0"/>
              <a:t>Alpha Real Capital  -   Strictly private and confidential</a:t>
            </a:r>
          </a:p>
        </p:txBody>
      </p:sp>
      <p:sp>
        <p:nvSpPr>
          <p:cNvPr id="6" name="Slide Number Placeholder 5"/>
          <p:cNvSpPr>
            <a:spLocks noGrp="1"/>
          </p:cNvSpPr>
          <p:nvPr>
            <p:ph type="sldNum" sz="quarter" idx="4"/>
          </p:nvPr>
        </p:nvSpPr>
        <p:spPr>
          <a:xfrm>
            <a:off x="8826500" y="6597650"/>
            <a:ext cx="625475" cy="149225"/>
          </a:xfrm>
          <a:prstGeom prst="rect">
            <a:avLst/>
          </a:prstGeom>
        </p:spPr>
        <p:txBody>
          <a:bodyPr vert="horz" lIns="0" tIns="0" rIns="0" bIns="0" rtlCol="0" anchor="ctr"/>
          <a:lstStyle>
            <a:lvl1pPr algn="r">
              <a:defRPr sz="800" smtClean="0">
                <a:solidFill>
                  <a:schemeClr val="tx1"/>
                </a:solidFill>
                <a:latin typeface="Arial" pitchFamily="34" charset="0"/>
                <a:cs typeface="Arial" pitchFamily="34" charset="0"/>
              </a:defRPr>
            </a:lvl1pPr>
          </a:lstStyle>
          <a:p>
            <a:pPr>
              <a:defRPr/>
            </a:pPr>
            <a:fld id="{4AC98FE4-FD1A-4985-8618-BD33BE914005}" type="slidenum">
              <a:rPr lang="en-US" smtClean="0"/>
              <a:pPr>
                <a:defRPr/>
              </a:pPr>
              <a:t>‹#›</a:t>
            </a:fld>
            <a:endParaRPr lang="en-US" dirty="0"/>
          </a:p>
        </p:txBody>
      </p:sp>
      <p:cxnSp>
        <p:nvCxnSpPr>
          <p:cNvPr id="15" name="Straight Connector 14"/>
          <p:cNvCxnSpPr/>
          <p:nvPr userDrawn="1"/>
        </p:nvCxnSpPr>
        <p:spPr>
          <a:xfrm rot="10800000" flipH="1" flipV="1">
            <a:off x="454025" y="6488492"/>
            <a:ext cx="8996914" cy="873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rot="10800000" flipH="1" flipV="1">
            <a:off x="455061" y="906293"/>
            <a:ext cx="8996914" cy="873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descr="TSP Logo Split Blue302.emf"/>
          <p:cNvPicPr>
            <a:picLocks noChangeAspect="1"/>
          </p:cNvPicPr>
          <p:nvPr userDrawn="1"/>
        </p:nvPicPr>
        <p:blipFill>
          <a:blip r:embed="rId11"/>
          <a:stretch>
            <a:fillRect/>
          </a:stretch>
        </p:blipFill>
        <p:spPr>
          <a:xfrm>
            <a:off x="7908131" y="429991"/>
            <a:ext cx="1708733" cy="35975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p:fade/>
  </p:transition>
  <p:hf hdr="0" dt="0"/>
  <p:txStyles>
    <p:titleStyle>
      <a:lvl1pPr algn="l" rtl="0" eaLnBrk="1" fontAlgn="base" hangingPunct="1">
        <a:spcBef>
          <a:spcPct val="0"/>
        </a:spcBef>
        <a:spcAft>
          <a:spcPct val="0"/>
        </a:spcAft>
        <a:defRPr sz="1600" b="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000" b="1">
          <a:solidFill>
            <a:srgbClr val="FFFFFF"/>
          </a:solidFill>
          <a:latin typeface="Arial" charset="0"/>
          <a:cs typeface="Arial" charset="0"/>
        </a:defRPr>
      </a:lvl2pPr>
      <a:lvl3pPr algn="l" rtl="0" eaLnBrk="1" fontAlgn="base" hangingPunct="1">
        <a:spcBef>
          <a:spcPct val="0"/>
        </a:spcBef>
        <a:spcAft>
          <a:spcPct val="0"/>
        </a:spcAft>
        <a:defRPr sz="2000" b="1">
          <a:solidFill>
            <a:srgbClr val="FFFFFF"/>
          </a:solidFill>
          <a:latin typeface="Arial" charset="0"/>
          <a:cs typeface="Arial" charset="0"/>
        </a:defRPr>
      </a:lvl3pPr>
      <a:lvl4pPr algn="l" rtl="0" eaLnBrk="1" fontAlgn="base" hangingPunct="1">
        <a:spcBef>
          <a:spcPct val="0"/>
        </a:spcBef>
        <a:spcAft>
          <a:spcPct val="0"/>
        </a:spcAft>
        <a:defRPr sz="2000" b="1">
          <a:solidFill>
            <a:srgbClr val="FFFFFF"/>
          </a:solidFill>
          <a:latin typeface="Arial" charset="0"/>
          <a:cs typeface="Arial" charset="0"/>
        </a:defRPr>
      </a:lvl4pPr>
      <a:lvl5pPr algn="l" rtl="0" eaLnBrk="1" fontAlgn="base" hangingPunct="1">
        <a:spcBef>
          <a:spcPct val="0"/>
        </a:spcBef>
        <a:spcAft>
          <a:spcPct val="0"/>
        </a:spcAft>
        <a:defRPr sz="2000" b="1">
          <a:solidFill>
            <a:srgbClr val="FFFFFF"/>
          </a:solidFill>
          <a:latin typeface="Arial" charset="0"/>
          <a:cs typeface="Arial" charset="0"/>
        </a:defRPr>
      </a:lvl5pPr>
      <a:lvl6pPr marL="457200" algn="l" rtl="0" eaLnBrk="1" fontAlgn="base" hangingPunct="1">
        <a:spcBef>
          <a:spcPct val="0"/>
        </a:spcBef>
        <a:spcAft>
          <a:spcPct val="0"/>
        </a:spcAft>
        <a:defRPr sz="2000" b="1">
          <a:solidFill>
            <a:srgbClr val="FFFFFF"/>
          </a:solidFill>
          <a:latin typeface="Arial" charset="0"/>
          <a:cs typeface="Arial" charset="0"/>
        </a:defRPr>
      </a:lvl6pPr>
      <a:lvl7pPr marL="914400" algn="l" rtl="0" eaLnBrk="1" fontAlgn="base" hangingPunct="1">
        <a:spcBef>
          <a:spcPct val="0"/>
        </a:spcBef>
        <a:spcAft>
          <a:spcPct val="0"/>
        </a:spcAft>
        <a:defRPr sz="2000" b="1">
          <a:solidFill>
            <a:srgbClr val="FFFFFF"/>
          </a:solidFill>
          <a:latin typeface="Arial" charset="0"/>
          <a:cs typeface="Arial" charset="0"/>
        </a:defRPr>
      </a:lvl7pPr>
      <a:lvl8pPr marL="1371600" algn="l" rtl="0" eaLnBrk="1" fontAlgn="base" hangingPunct="1">
        <a:spcBef>
          <a:spcPct val="0"/>
        </a:spcBef>
        <a:spcAft>
          <a:spcPct val="0"/>
        </a:spcAft>
        <a:defRPr sz="2000" b="1">
          <a:solidFill>
            <a:srgbClr val="FFFFFF"/>
          </a:solidFill>
          <a:latin typeface="Arial" charset="0"/>
          <a:cs typeface="Arial" charset="0"/>
        </a:defRPr>
      </a:lvl8pPr>
      <a:lvl9pPr marL="1828800" algn="l" rtl="0" eaLnBrk="1" fontAlgn="base" hangingPunct="1">
        <a:spcBef>
          <a:spcPct val="0"/>
        </a:spcBef>
        <a:spcAft>
          <a:spcPct val="0"/>
        </a:spcAft>
        <a:defRPr sz="2000" b="1">
          <a:solidFill>
            <a:srgbClr val="FFFFFF"/>
          </a:solidFill>
          <a:latin typeface="Arial" charset="0"/>
          <a:cs typeface="Arial" charset="0"/>
        </a:defRPr>
      </a:lvl9pPr>
    </p:titleStyle>
    <p:bodyStyle>
      <a:lvl1pPr marL="0" indent="0" algn="l" rtl="0" eaLnBrk="1" fontAlgn="base" hangingPunct="1">
        <a:spcBef>
          <a:spcPts val="900"/>
        </a:spcBef>
        <a:spcAft>
          <a:spcPts val="300"/>
        </a:spcAft>
        <a:buClr>
          <a:schemeClr val="accent5"/>
        </a:buClr>
        <a:buFontTx/>
        <a:buNone/>
        <a:defRPr sz="1400" b="0" kern="1200">
          <a:solidFill>
            <a:schemeClr val="tx1"/>
          </a:solidFill>
          <a:latin typeface="Arial" pitchFamily="34" charset="0"/>
          <a:ea typeface="+mn-ea"/>
          <a:cs typeface="Arial" pitchFamily="34" charset="0"/>
        </a:defRPr>
      </a:lvl1pPr>
      <a:lvl2pPr marL="177800" indent="-177800" algn="l" rtl="0" eaLnBrk="1" fontAlgn="base" hangingPunct="1">
        <a:spcBef>
          <a:spcPts val="400"/>
        </a:spcBef>
        <a:spcAft>
          <a:spcPts val="200"/>
        </a:spcAft>
        <a:buClr>
          <a:schemeClr val="accent1"/>
        </a:buClr>
        <a:buFont typeface="Wingdings" pitchFamily="2" charset="2"/>
        <a:buChar char="§"/>
        <a:defRPr sz="1100" kern="1200">
          <a:solidFill>
            <a:schemeClr val="tx2"/>
          </a:solidFill>
          <a:latin typeface="Arial" pitchFamily="34" charset="0"/>
          <a:ea typeface="+mn-ea"/>
          <a:cs typeface="Arial" pitchFamily="34" charset="0"/>
        </a:defRPr>
      </a:lvl2pPr>
      <a:lvl3pPr marL="447675" indent="-179388" algn="l" rtl="0" eaLnBrk="1" fontAlgn="base" hangingPunct="1">
        <a:spcBef>
          <a:spcPts val="200"/>
        </a:spcBef>
        <a:spcAft>
          <a:spcPts val="200"/>
        </a:spcAft>
        <a:buClr>
          <a:schemeClr val="accent1"/>
        </a:buClr>
        <a:buFont typeface="Wingdings" pitchFamily="2" charset="2"/>
        <a:buChar char="§"/>
        <a:defRPr sz="1000" i="1" kern="1200">
          <a:solidFill>
            <a:schemeClr val="tx2"/>
          </a:solidFill>
          <a:latin typeface="Arial" pitchFamily="34" charset="0"/>
          <a:ea typeface="+mn-ea"/>
          <a:cs typeface="Arial" pitchFamily="34" charset="0"/>
        </a:defRPr>
      </a:lvl3pPr>
      <a:lvl4pPr marL="715963" indent="-179388" algn="l" rtl="0" eaLnBrk="1" fontAlgn="base" hangingPunct="1">
        <a:spcBef>
          <a:spcPts val="200"/>
        </a:spcBef>
        <a:spcAft>
          <a:spcPts val="200"/>
        </a:spcAft>
        <a:buClr>
          <a:schemeClr val="accent1"/>
        </a:buClr>
        <a:buFont typeface="Wingdings" pitchFamily="2" charset="2"/>
        <a:buChar char="§"/>
        <a:defRPr sz="900" i="1" kern="1200">
          <a:solidFill>
            <a:schemeClr val="tx2"/>
          </a:solidFill>
          <a:latin typeface="Arial" pitchFamily="34" charset="0"/>
          <a:ea typeface="+mn-ea"/>
          <a:cs typeface="Arial" pitchFamily="34" charset="0"/>
        </a:defRPr>
      </a:lvl4pPr>
      <a:lvl5pPr marL="893763" indent="-88900" algn="l" rtl="0" eaLnBrk="1" fontAlgn="base" hangingPunct="1">
        <a:spcBef>
          <a:spcPts val="100"/>
        </a:spcBef>
        <a:spcAft>
          <a:spcPts val="200"/>
        </a:spcAft>
        <a:buClr>
          <a:schemeClr val="accent1"/>
        </a:buClr>
        <a:buFont typeface="Wingdings" pitchFamily="2" charset="2"/>
        <a:buChar char="§"/>
        <a:tabLst/>
        <a:defRPr sz="800" i="1"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image" Target="../media/image4.jpeg"/><Relationship Id="rId16" Type="http://schemas.openxmlformats.org/officeDocument/2006/relationships/image" Target="../media/image18.png"/><Relationship Id="rId1" Type="http://schemas.openxmlformats.org/officeDocument/2006/relationships/slideLayout" Target="../slideLayouts/slideLayout8.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2437" y="3598354"/>
            <a:ext cx="8999538" cy="2025509"/>
          </a:xfrm>
          <a:solidFill>
            <a:schemeClr val="tx1">
              <a:alpha val="80000"/>
            </a:schemeClr>
          </a:solidFill>
        </p:spPr>
        <p:txBody>
          <a:bodyPr/>
          <a:lstStyle/>
          <a:p>
            <a:r>
              <a:rPr lang="en-GB" b="1" dirty="0">
                <a:ea typeface="Calibri"/>
                <a:cs typeface="Times New Roman"/>
              </a:rPr>
              <a:t>PROFESSIONAL ADVISER ACADEMY: MODULE 3</a:t>
            </a:r>
            <a:br>
              <a:rPr lang="en-GB" b="1" dirty="0">
                <a:ea typeface="Calibri"/>
                <a:cs typeface="Times New Roman"/>
              </a:rPr>
            </a:br>
            <a:r>
              <a:rPr lang="en-US" b="1" dirty="0">
                <a:ea typeface="Calibri"/>
                <a:cs typeface="Times New Roman"/>
              </a:rPr>
              <a:t>--------------------------------------------------------------------</a:t>
            </a:r>
            <a:br>
              <a:rPr lang="en-US" b="1" dirty="0">
                <a:ea typeface="Calibri"/>
                <a:cs typeface="Times New Roman"/>
              </a:rPr>
            </a:br>
            <a:r>
              <a:rPr lang="en-US" b="1" dirty="0">
                <a:ea typeface="Calibri"/>
                <a:cs typeface="Times New Roman"/>
              </a:rPr>
              <a:t>‘ISSUER &amp; </a:t>
            </a:r>
            <a:r>
              <a:rPr lang="en-US" b="1" dirty="0"/>
              <a:t>COUNTERPARTY DUE DILIGENCE’</a:t>
            </a:r>
            <a:br>
              <a:rPr lang="en-US" b="1" dirty="0"/>
            </a:br>
            <a:r>
              <a:rPr lang="en-US" b="1" dirty="0"/>
              <a:t>--------------------------------------------------------------</a:t>
            </a:r>
            <a:br>
              <a:rPr lang="en-US" b="1" dirty="0"/>
            </a:br>
            <a:r>
              <a:rPr lang="en-US" b="1" dirty="0"/>
              <a:t>DESIGNED FOR PROFESSIONAL ADVISER USE</a:t>
            </a:r>
            <a:br>
              <a:rPr lang="en-US" b="1" dirty="0"/>
            </a:br>
            <a:r>
              <a:rPr lang="en-US" b="1" dirty="0"/>
              <a:t>- MADE AVAIILABLE TO BEST PRICE FS CLIENTS -</a:t>
            </a:r>
          </a:p>
        </p:txBody>
      </p:sp>
      <p:sp>
        <p:nvSpPr>
          <p:cNvPr id="4" name="Rectangle 3"/>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50211151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10</a:t>
            </a:fld>
            <a:endParaRPr lang="en-US"/>
          </a:p>
        </p:txBody>
      </p:sp>
      <p:sp>
        <p:nvSpPr>
          <p:cNvPr id="4" name="TextBox 2"/>
          <p:cNvSpPr txBox="1">
            <a:spLocks noChangeArrowheads="1"/>
          </p:cNvSpPr>
          <p:nvPr/>
        </p:nvSpPr>
        <p:spPr bwMode="auto">
          <a:xfrm>
            <a:off x="384874" y="462407"/>
            <a:ext cx="7193888"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Professional adviser counterparty due diligence …</a:t>
            </a:r>
          </a:p>
        </p:txBody>
      </p:sp>
      <p:sp>
        <p:nvSpPr>
          <p:cNvPr id="5" name="Rectangle 2"/>
          <p:cNvSpPr txBox="1">
            <a:spLocks noChangeArrowheads="1"/>
          </p:cNvSpPr>
          <p:nvPr/>
        </p:nvSpPr>
        <p:spPr bwMode="auto">
          <a:xfrm>
            <a:off x="384873" y="1173022"/>
            <a:ext cx="9307767" cy="381003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Given the importance of the counterparty in a structured product, professional advisers should obviously seek to identify structured products that are issued by financially strong counterparties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Professional advisers are not expected to become credit experts (and it is pertinent to point out that credit risk is a performance issue - as is the risk of an active fund underperforming its benchmark, etc.) and the regulator does not regulate performance, per se:</a:t>
            </a:r>
          </a:p>
          <a:p>
            <a:pPr marL="558800" lvl="1" indent="-285750" defTabSz="457200">
              <a:spcBef>
                <a:spcPts val="0"/>
              </a:spcBef>
              <a:spcAft>
                <a:spcPts val="600"/>
              </a:spcAft>
              <a:buFont typeface=".AppleSystemUIFont"/>
              <a:buChar char="-"/>
              <a:defRPr/>
            </a:pPr>
            <a:r>
              <a:rPr lang="en-GB" dirty="0">
                <a:solidFill>
                  <a:srgbClr val="09527B"/>
                </a:solidFill>
              </a:rPr>
              <a:t>but</a:t>
            </a:r>
            <a:r>
              <a:rPr lang="en-GB" dirty="0">
                <a:ea typeface="Calibri"/>
                <a:cs typeface="Times New Roman"/>
              </a:rPr>
              <a:t> professional advisers should be aware of and undertake straightforward ‘due diligence’ pertinent to        assessing a counterparty’s financial strength / credit risk</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Three metrics / areas of attention are considered sensible due diligence: </a:t>
            </a:r>
          </a:p>
          <a:p>
            <a:pPr marL="558800" lvl="1" indent="-285750" defTabSz="457200">
              <a:spcBef>
                <a:spcPts val="0"/>
              </a:spcBef>
              <a:spcAft>
                <a:spcPts val="600"/>
              </a:spcAft>
              <a:buFont typeface=".AppleSystemUIFont"/>
              <a:buChar char="-"/>
              <a:defRPr/>
            </a:pPr>
            <a:r>
              <a:rPr lang="en-GB" b="1" dirty="0">
                <a:solidFill>
                  <a:srgbClr val="09527B"/>
                </a:solidFill>
              </a:rPr>
              <a:t>C</a:t>
            </a:r>
            <a:r>
              <a:rPr lang="en-GB" b="1" dirty="0">
                <a:ea typeface="Calibri"/>
                <a:cs typeface="Times New Roman"/>
              </a:rPr>
              <a:t>redit ratings:</a:t>
            </a:r>
            <a:r>
              <a:rPr lang="en-GB" b="1" dirty="0"/>
              <a:t> </a:t>
            </a:r>
            <a:r>
              <a:rPr lang="en-GB" dirty="0">
                <a:ea typeface="Calibri"/>
                <a:cs typeface="Times New Roman"/>
              </a:rPr>
              <a:t>are generally seen as a primary indicator of an institution’s financial strength</a:t>
            </a:r>
          </a:p>
          <a:p>
            <a:pPr marL="558800" lvl="1" indent="-285750" defTabSz="457200">
              <a:spcBef>
                <a:spcPts val="0"/>
              </a:spcBef>
              <a:spcAft>
                <a:spcPts val="600"/>
              </a:spcAft>
              <a:buFont typeface=".AppleSystemUIFont"/>
              <a:buChar char="-"/>
              <a:defRPr/>
            </a:pPr>
            <a:r>
              <a:rPr lang="en-GB" b="1" dirty="0">
                <a:ea typeface="Calibri"/>
                <a:cs typeface="Times New Roman"/>
              </a:rPr>
              <a:t>Credit Default Swaps:</a:t>
            </a:r>
            <a:r>
              <a:rPr lang="en-GB" dirty="0">
                <a:ea typeface="Calibri"/>
                <a:cs typeface="Times New Roman"/>
              </a:rPr>
              <a:t> provide a complementary and independent market measure of credit risk</a:t>
            </a:r>
          </a:p>
          <a:p>
            <a:pPr marL="558800" lvl="1" indent="-285750" defTabSz="457200">
              <a:spcBef>
                <a:spcPts val="0"/>
              </a:spcBef>
              <a:spcAft>
                <a:spcPts val="600"/>
              </a:spcAft>
              <a:buFont typeface=".AppleSystemUIFont"/>
              <a:buChar char="-"/>
              <a:defRPr/>
            </a:pPr>
            <a:r>
              <a:rPr lang="en-GB" b="1" dirty="0">
                <a:ea typeface="Calibri"/>
                <a:cs typeface="Times New Roman"/>
              </a:rPr>
              <a:t>Fundamentals:</a:t>
            </a:r>
            <a:r>
              <a:rPr lang="en-GB" dirty="0">
                <a:ea typeface="Calibri"/>
                <a:cs typeface="Times New Roman"/>
              </a:rPr>
              <a:t> refers to consideration of information such as a bank’s size and strength, for example its        ‘Tier 1 capital ratio, assets size, market capitalisation and factors such as the counterparty’s ultimate        parent, whether the bank is systemically important, its country of domicile, the strength of that country, the        likelihood and strength of any government backing, if ever needed, etc.</a:t>
            </a:r>
          </a:p>
        </p:txBody>
      </p:sp>
      <p:sp>
        <p:nvSpPr>
          <p:cNvPr id="6" name="Rectangle 5"/>
          <p:cNvSpPr/>
          <p:nvPr/>
        </p:nvSpPr>
        <p:spPr>
          <a:xfrm>
            <a:off x="437761" y="5167218"/>
            <a:ext cx="9030478" cy="954107"/>
          </a:xfrm>
          <a:prstGeom prst="rect">
            <a:avLst/>
          </a:prstGeom>
          <a:solidFill>
            <a:schemeClr val="tx1"/>
          </a:solidFill>
        </p:spPr>
        <p:txBody>
          <a:bodyPr wrap="square">
            <a:spAutoFit/>
          </a:bodyPr>
          <a:lstStyle/>
          <a:p>
            <a:pPr algn="ctr"/>
            <a:r>
              <a:rPr lang="en-US" b="1" dirty="0">
                <a:solidFill>
                  <a:schemeClr val="bg1"/>
                </a:solidFill>
              </a:rPr>
              <a:t>Three </a:t>
            </a:r>
            <a:r>
              <a:rPr lang="en-GB" b="1" dirty="0">
                <a:solidFill>
                  <a:schemeClr val="bg1"/>
                </a:solidFill>
                <a:ea typeface="Calibri"/>
                <a:cs typeface="Times New Roman"/>
              </a:rPr>
              <a:t>metrics / areas of consideration are generally recognised as part of professional </a:t>
            </a:r>
          </a:p>
          <a:p>
            <a:pPr algn="ctr"/>
            <a:r>
              <a:rPr lang="en-GB" b="1" dirty="0">
                <a:solidFill>
                  <a:schemeClr val="bg1"/>
                </a:solidFill>
                <a:ea typeface="Calibri"/>
                <a:cs typeface="Times New Roman"/>
              </a:rPr>
              <a:t>adviser due diligence to assess structured product counterparty strength / credit risk </a:t>
            </a:r>
            <a:endParaRPr lang="en-US" b="1" dirty="0">
              <a:solidFill>
                <a:schemeClr val="bg1"/>
              </a:solidFill>
            </a:endParaRPr>
          </a:p>
          <a:p>
            <a:pPr algn="ctr"/>
            <a:r>
              <a:rPr lang="en-US" b="1" dirty="0">
                <a:solidFill>
                  <a:schemeClr val="bg1"/>
                </a:solidFill>
              </a:rPr>
              <a:t>---------------------------------------------------------------------------------------------------------</a:t>
            </a:r>
          </a:p>
          <a:p>
            <a:pPr algn="ctr"/>
            <a:r>
              <a:rPr lang="en-GB" b="1" dirty="0">
                <a:solidFill>
                  <a:schemeClr val="bg1"/>
                </a:solidFill>
              </a:rPr>
              <a:t>Credit Ratings</a:t>
            </a:r>
            <a:r>
              <a:rPr lang="en-GB" b="1" dirty="0">
                <a:solidFill>
                  <a:schemeClr val="bg1"/>
                </a:solidFill>
                <a:ea typeface="Calibri"/>
                <a:cs typeface="Times New Roman"/>
              </a:rPr>
              <a:t>  |  Credit Default Swaps (CDS)  |  Fundamentals</a:t>
            </a:r>
            <a:endParaRPr lang="en-US" b="1" dirty="0">
              <a:solidFill>
                <a:schemeClr val="bg1"/>
              </a:solidFill>
            </a:endParaRPr>
          </a:p>
        </p:txBody>
      </p:sp>
      <p:sp>
        <p:nvSpPr>
          <p:cNvPr id="7" name="Rectangle 6">
            <a:extLst>
              <a:ext uri="{FF2B5EF4-FFF2-40B4-BE49-F238E27FC236}">
                <a16:creationId xmlns:a16="http://schemas.microsoft.com/office/drawing/2014/main" id="{BD334262-B1C7-8743-8384-8040840D4586}"/>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19796950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11</a:t>
            </a:fld>
            <a:endParaRPr lang="en-US"/>
          </a:p>
        </p:txBody>
      </p:sp>
      <p:sp>
        <p:nvSpPr>
          <p:cNvPr id="4" name="TextBox 2"/>
          <p:cNvSpPr txBox="1">
            <a:spLocks noChangeArrowheads="1"/>
          </p:cNvSpPr>
          <p:nvPr/>
        </p:nvSpPr>
        <p:spPr bwMode="auto">
          <a:xfrm>
            <a:off x="384873" y="462407"/>
            <a:ext cx="7503273"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 A pragmatic view of and approach to investor understanding …</a:t>
            </a:r>
          </a:p>
        </p:txBody>
      </p:sp>
      <p:sp>
        <p:nvSpPr>
          <p:cNvPr id="5" name="Rectangle 2"/>
          <p:cNvSpPr txBox="1">
            <a:spLocks noChangeArrowheads="1"/>
          </p:cNvSpPr>
          <p:nvPr/>
        </p:nvSpPr>
        <p:spPr bwMode="auto">
          <a:xfrm>
            <a:off x="384873" y="1173023"/>
            <a:ext cx="9366934" cy="380238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It is pragmatic to suggest that investors can understand ‘credit risk’, at least in general terms:</a:t>
            </a:r>
          </a:p>
          <a:p>
            <a:pPr marL="558800" lvl="1" indent="-285750" defTabSz="457200">
              <a:spcBef>
                <a:spcPts val="0"/>
              </a:spcBef>
              <a:spcAft>
                <a:spcPts val="600"/>
              </a:spcAft>
              <a:buFont typeface=".AppleSystemUIFont"/>
              <a:buChar char="-"/>
              <a:defRPr/>
            </a:pPr>
            <a:r>
              <a:rPr lang="en-GB" dirty="0">
                <a:solidFill>
                  <a:srgbClr val="09527B"/>
                </a:solidFill>
              </a:rPr>
              <a:t>f</a:t>
            </a:r>
            <a:r>
              <a:rPr lang="en-GB" dirty="0">
                <a:ea typeface="Calibri"/>
                <a:cs typeface="Times New Roman"/>
              </a:rPr>
              <a:t>or example, savers  / investors generally understand that if they place a deposit with a big / strong bank, that        doesn’t want or need their money, they may get a low rate of interest; but if they want or need a higher rate of        interest they may get more by placing their deposit with a smaller / weaker bank, that wants their funds more:</a:t>
            </a:r>
          </a:p>
          <a:p>
            <a:pPr marL="273050" defTabSz="457200">
              <a:spcBef>
                <a:spcPts val="0"/>
              </a:spcBef>
              <a:spcAft>
                <a:spcPts val="600"/>
              </a:spcAft>
              <a:defRPr/>
            </a:pPr>
            <a:r>
              <a:rPr lang="en-GB" dirty="0">
                <a:ea typeface="Calibri"/>
                <a:cs typeface="Times New Roman"/>
              </a:rPr>
              <a:t>… and, fundamentally, that’s credit risk: it’s not so tricky to understand the principles:</a:t>
            </a:r>
          </a:p>
          <a:p>
            <a:pPr marL="273050" defTabSz="457200">
              <a:spcBef>
                <a:spcPts val="0"/>
              </a:spcBef>
              <a:spcAft>
                <a:spcPts val="600"/>
              </a:spcAft>
              <a:defRPr/>
            </a:pPr>
            <a:r>
              <a:rPr lang="en-GB" dirty="0">
                <a:ea typeface="Calibri"/>
                <a:cs typeface="Times New Roman"/>
              </a:rPr>
              <a:t>… smaller / weaker banks, in need of funds, may want / need savers / investor’s money more than bigger banks</a:t>
            </a:r>
          </a:p>
          <a:p>
            <a:pPr marL="273050" defTabSz="457200">
              <a:spcBef>
                <a:spcPts val="0"/>
              </a:spcBef>
              <a:spcAft>
                <a:spcPts val="600"/>
              </a:spcAft>
              <a:defRPr/>
            </a:pPr>
            <a:r>
              <a:rPr lang="en-GB" dirty="0">
                <a:ea typeface="Calibri"/>
                <a:cs typeface="Times New Roman"/>
              </a:rPr>
              <a:t>… as a result smaller / weaker banks typically offer higher returns than bigger / stronger banks, to attract money</a:t>
            </a:r>
          </a:p>
          <a:p>
            <a:pPr marL="273050" defTabSz="457200">
              <a:spcBef>
                <a:spcPts val="0"/>
              </a:spcBef>
              <a:spcAft>
                <a:spcPts val="600"/>
              </a:spcAft>
              <a:defRPr/>
            </a:pPr>
            <a:r>
              <a:rPr lang="en-GB" dirty="0">
                <a:ea typeface="Calibri"/>
                <a:cs typeface="Times New Roman"/>
              </a:rPr>
              <a:t>… but smaller / weaker banks present more risk to savers / investors than bigger / stronger banks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Many savers and investors may remember the issues with Icelandic banks, Northern Rock, Bradford and      Bingley, Lehman Brothers, etc., or can be reminded of the events and their relevance, with regard to      discussing the role / relevance of counterparties within the context of structured products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A balanced approach is required to position the benefits of structured products: their ability to remove or reduce market risk and provide potentially pre-defined returns, that may not require the stock market to rise, with explicit understanding that products depend upon the ongoing solvency of the counterparty</a:t>
            </a:r>
            <a:endParaRPr lang="en-GB" dirty="0">
              <a:ea typeface="Calibri"/>
              <a:cs typeface="Times New Roman"/>
            </a:endParaRPr>
          </a:p>
        </p:txBody>
      </p:sp>
      <p:sp>
        <p:nvSpPr>
          <p:cNvPr id="6" name="Rectangle 5"/>
          <p:cNvSpPr/>
          <p:nvPr/>
        </p:nvSpPr>
        <p:spPr>
          <a:xfrm>
            <a:off x="384873" y="5144396"/>
            <a:ext cx="9198964" cy="954107"/>
          </a:xfrm>
          <a:prstGeom prst="rect">
            <a:avLst/>
          </a:prstGeom>
          <a:solidFill>
            <a:schemeClr val="tx1"/>
          </a:solidFill>
        </p:spPr>
        <p:txBody>
          <a:bodyPr wrap="square">
            <a:spAutoFit/>
          </a:bodyPr>
          <a:lstStyle/>
          <a:p>
            <a:pPr algn="ctr"/>
            <a:r>
              <a:rPr lang="en-US" b="1" dirty="0">
                <a:solidFill>
                  <a:schemeClr val="bg1"/>
                </a:solidFill>
              </a:rPr>
              <a:t>Retail investors can understand credit risk in structured products, at least in general terms</a:t>
            </a:r>
          </a:p>
          <a:p>
            <a:pPr algn="ctr"/>
            <a:r>
              <a:rPr lang="en-US" b="1" dirty="0">
                <a:solidFill>
                  <a:schemeClr val="bg1"/>
                </a:solidFill>
              </a:rPr>
              <a:t>---------------------------------------------------------------------------------------------------------------------------------------------</a:t>
            </a:r>
          </a:p>
          <a:p>
            <a:pPr lvl="0" algn="ctr" defTabSz="457200">
              <a:defRPr/>
            </a:pPr>
            <a:r>
              <a:rPr lang="en-GB" b="1" dirty="0">
                <a:solidFill>
                  <a:schemeClr val="bg1"/>
                </a:solidFill>
                <a:cs typeface="Times New Roman"/>
              </a:rPr>
              <a:t>A</a:t>
            </a:r>
            <a:r>
              <a:rPr lang="en-GB" b="1" dirty="0">
                <a:solidFill>
                  <a:schemeClr val="bg1"/>
                </a:solidFill>
                <a:ea typeface="Calibri"/>
                <a:cs typeface="Times New Roman"/>
              </a:rPr>
              <a:t>s with any investment, any risks and the consequences of any risks must be detailed in a clear, fair and not misleading manner - and client’s tolerance for risk be identified and suitable products selected</a:t>
            </a:r>
          </a:p>
        </p:txBody>
      </p:sp>
      <p:sp>
        <p:nvSpPr>
          <p:cNvPr id="7" name="Rectangle 6">
            <a:extLst>
              <a:ext uri="{FF2B5EF4-FFF2-40B4-BE49-F238E27FC236}">
                <a16:creationId xmlns:a16="http://schemas.microsoft.com/office/drawing/2014/main" id="{1A56310E-E992-E147-B258-20442062689C}"/>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84077582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12</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An introduction to credit ratings …</a:t>
            </a:r>
          </a:p>
        </p:txBody>
      </p:sp>
      <p:sp>
        <p:nvSpPr>
          <p:cNvPr id="5" name="Rectangle 2"/>
          <p:cNvSpPr txBox="1">
            <a:spLocks noChangeArrowheads="1"/>
          </p:cNvSpPr>
          <p:nvPr/>
        </p:nvSpPr>
        <p:spPr bwMode="auto">
          <a:xfrm>
            <a:off x="384873" y="1173025"/>
            <a:ext cx="9237842" cy="2350352"/>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Credit ratings provide independent assessments and opinions of the financial strength of an institution (or a specific financial instrument or obligation) and their creditworthiness / credit risk</a:t>
            </a:r>
          </a:p>
          <a:p>
            <a:pPr marL="285750" indent="-285750" defTabSz="457200">
              <a:spcBef>
                <a:spcPts val="1200"/>
              </a:spcBef>
              <a:spcAft>
                <a:spcPts val="600"/>
              </a:spcAft>
              <a:buFont typeface="Wingdings" panose="05000000000000000000" pitchFamily="2" charset="2"/>
              <a:buChar char="§"/>
              <a:defRPr/>
            </a:pPr>
            <a:r>
              <a:rPr lang="en-US" b="1" dirty="0"/>
              <a:t>Credit ratings are provided by firms which are designated and regulated by the US Securities and Exchange Commission (the SEC) as Nationally Registered Statistical Rating Organisations </a:t>
            </a:r>
            <a:r>
              <a:rPr lang="en-US" b="1" i="1" dirty="0"/>
              <a:t>(</a:t>
            </a:r>
            <a:r>
              <a:rPr lang="en-US" b="1" dirty="0"/>
              <a:t>NRSRO's):</a:t>
            </a:r>
          </a:p>
          <a:p>
            <a:pPr marL="558800" lvl="1" indent="-285750" defTabSz="457200">
              <a:spcBef>
                <a:spcPts val="0"/>
              </a:spcBef>
              <a:spcAft>
                <a:spcPts val="600"/>
              </a:spcAft>
              <a:buFont typeface=".AppleSystemUIFont"/>
              <a:buChar char="-"/>
              <a:defRPr/>
            </a:pPr>
            <a:r>
              <a:rPr lang="en-GB" dirty="0">
                <a:solidFill>
                  <a:srgbClr val="09527B"/>
                </a:solidFill>
              </a:rPr>
              <a:t>the </a:t>
            </a:r>
            <a:r>
              <a:rPr lang="en-US" dirty="0"/>
              <a:t>three leading credit rating agencies are: Standard and Poor's, Moody's and Fitch Ratings</a:t>
            </a:r>
          </a:p>
          <a:p>
            <a:pPr marL="285750" indent="-285750" defTabSz="457200">
              <a:spcBef>
                <a:spcPts val="1200"/>
              </a:spcBef>
              <a:spcAft>
                <a:spcPts val="600"/>
              </a:spcAft>
              <a:buFont typeface="Wingdings" panose="05000000000000000000" pitchFamily="2" charset="2"/>
              <a:buChar char="§"/>
              <a:defRPr/>
            </a:pPr>
            <a:r>
              <a:rPr lang="en-US" b="1" dirty="0"/>
              <a:t>Ratings provide investors in debt securities of issuing sovereigns, institutions, etc., often referred to as the obligor, with an assessment and judgement of the financial strength and ability of the obligor to meet its obligations in repaying both the principal capital and any income due, i.e. it’s ‘creditworthiness</a:t>
            </a:r>
          </a:p>
        </p:txBody>
      </p:sp>
      <p:sp>
        <p:nvSpPr>
          <p:cNvPr id="8" name="Rectangle 7"/>
          <p:cNvSpPr/>
          <p:nvPr/>
        </p:nvSpPr>
        <p:spPr>
          <a:xfrm>
            <a:off x="419449" y="3662337"/>
            <a:ext cx="9067101" cy="954107"/>
          </a:xfrm>
          <a:prstGeom prst="rect">
            <a:avLst/>
          </a:prstGeom>
          <a:solidFill>
            <a:schemeClr val="tx1"/>
          </a:solidFill>
        </p:spPr>
        <p:txBody>
          <a:bodyPr wrap="square">
            <a:spAutoFit/>
          </a:bodyPr>
          <a:lstStyle/>
          <a:p>
            <a:pPr algn="ctr" defTabSz="457200">
              <a:defRPr/>
            </a:pPr>
            <a:r>
              <a:rPr lang="en-US" b="1" dirty="0">
                <a:solidFill>
                  <a:schemeClr val="bg1"/>
                </a:solidFill>
              </a:rPr>
              <a:t>While ratings are not guarantees and whilst assessing credit risk is not an exact science, credit ratings are widely recognised as a primary indicator of the financial strength / credit risk of an institution</a:t>
            </a:r>
          </a:p>
          <a:p>
            <a:pPr algn="ctr"/>
            <a:r>
              <a:rPr lang="en-US" b="1" dirty="0">
                <a:solidFill>
                  <a:schemeClr val="bg1"/>
                </a:solidFill>
              </a:rPr>
              <a:t>---------------------------------------------------------------------------------------------------------------------------------------</a:t>
            </a:r>
          </a:p>
          <a:p>
            <a:pPr algn="ctr"/>
            <a:r>
              <a:rPr lang="en-US" b="1" dirty="0">
                <a:solidFill>
                  <a:schemeClr val="bg1"/>
                </a:solidFill>
              </a:rPr>
              <a:t>The three leading credit rating agencies are Standard and </a:t>
            </a:r>
            <a:r>
              <a:rPr lang="en-US" b="1" dirty="0" err="1">
                <a:solidFill>
                  <a:schemeClr val="bg1"/>
                </a:solidFill>
              </a:rPr>
              <a:t>Poors</a:t>
            </a:r>
            <a:r>
              <a:rPr lang="en-US" b="1" dirty="0">
                <a:solidFill>
                  <a:schemeClr val="bg1"/>
                </a:solidFill>
              </a:rPr>
              <a:t>, Moody’s and Fitch Ratings</a:t>
            </a:r>
          </a:p>
        </p:txBody>
      </p:sp>
      <p:sp>
        <p:nvSpPr>
          <p:cNvPr id="9" name="Rectangle 8">
            <a:extLst>
              <a:ext uri="{FF2B5EF4-FFF2-40B4-BE49-F238E27FC236}">
                <a16:creationId xmlns:a16="http://schemas.microsoft.com/office/drawing/2014/main" id="{5BCA1F64-8F9B-4946-9AF1-60B42ACAC9C6}"/>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30237907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13</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More about credit ratings …</a:t>
            </a:r>
          </a:p>
        </p:txBody>
      </p:sp>
      <p:sp>
        <p:nvSpPr>
          <p:cNvPr id="5" name="Rectangle 2"/>
          <p:cNvSpPr txBox="1">
            <a:spLocks noChangeArrowheads="1"/>
          </p:cNvSpPr>
          <p:nvPr/>
        </p:nvSpPr>
        <p:spPr bwMode="auto">
          <a:xfrm>
            <a:off x="384873" y="1173024"/>
            <a:ext cx="9340040" cy="3749878"/>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Credit ratings are normally in the form of letter designations, such as AAA, AA, A, BB, C, etc. </a:t>
            </a:r>
          </a:p>
          <a:p>
            <a:pPr marL="285750" indent="-285750" defTabSz="457200">
              <a:spcBef>
                <a:spcPts val="1200"/>
              </a:spcBef>
              <a:spcAft>
                <a:spcPts val="600"/>
              </a:spcAft>
              <a:buFont typeface="Wingdings" panose="05000000000000000000" pitchFamily="2" charset="2"/>
              <a:buChar char="§"/>
              <a:defRPr/>
            </a:pPr>
            <a:r>
              <a:rPr lang="en-US" b="1" dirty="0"/>
              <a:t>The rating denotes the agency’s opinion of the institution’s capacity to meet its financial commitments:</a:t>
            </a:r>
          </a:p>
          <a:p>
            <a:pPr marL="558800" lvl="1" indent="-285750" defTabSz="457200">
              <a:spcBef>
                <a:spcPts val="0"/>
              </a:spcBef>
              <a:spcAft>
                <a:spcPts val="600"/>
              </a:spcAft>
              <a:buFont typeface=".AppleSystemUIFont"/>
              <a:buChar char="-"/>
              <a:defRPr/>
            </a:pPr>
            <a:r>
              <a:rPr lang="en-GB" dirty="0">
                <a:solidFill>
                  <a:srgbClr val="09527B"/>
                </a:solidFill>
              </a:rPr>
              <a:t>r</a:t>
            </a:r>
            <a:r>
              <a:rPr lang="en-GB" dirty="0"/>
              <a:t>atings above ‘BBB’ are commonly referred to as ‘investment grade’ / ratings below ‘BBB are ‘non-investment        grade (which is generally considered to be speculative and can also be referred to as ‘junk-bond’ status)</a:t>
            </a:r>
          </a:p>
          <a:p>
            <a:pPr marL="558800" lvl="1" indent="-285750" defTabSz="457200">
              <a:spcBef>
                <a:spcPts val="0"/>
              </a:spcBef>
              <a:spcAft>
                <a:spcPts val="600"/>
              </a:spcAft>
              <a:buFont typeface=".AppleSystemUIFont"/>
              <a:buChar char="-"/>
              <a:defRPr/>
            </a:pPr>
            <a:r>
              <a:rPr lang="en-GB" dirty="0"/>
              <a:t>intermediate rankings, such as a ‘plus’ or ‘minus’ sign are used to denote whether an institution / debt obligation is at the higher, middle or lower end of the main generic rating category, e.g. AA+, A-, Aa2, etc.</a:t>
            </a:r>
          </a:p>
          <a:p>
            <a:pPr marL="285750" lvl="1" indent="-285750" defTabSz="457200">
              <a:spcBef>
                <a:spcPts val="1200"/>
              </a:spcBef>
              <a:spcAft>
                <a:spcPts val="600"/>
              </a:spcAft>
              <a:buFont typeface="Wingdings" panose="05000000000000000000" pitchFamily="2" charset="2"/>
              <a:buChar char="§"/>
              <a:defRPr/>
            </a:pPr>
            <a:r>
              <a:rPr lang="en-US" b="1" dirty="0"/>
              <a:t>Credit rating agencies also tend to provide ‘outlook’ guidance, indicating possible / anticipated changes to the ratings in the foreseeable future, such as adding ‘positive’, ‘stable / neutral’ or ‘negative’</a:t>
            </a:r>
          </a:p>
          <a:p>
            <a:pPr marL="558800" lvl="1" indent="-285750" defTabSz="457200">
              <a:spcBef>
                <a:spcPts val="0"/>
              </a:spcBef>
              <a:spcAft>
                <a:spcPts val="600"/>
              </a:spcAft>
              <a:buFont typeface=".AppleSystemUIFont"/>
              <a:buChar char="-"/>
              <a:defRPr/>
            </a:pPr>
            <a:r>
              <a:rPr lang="en-GB" dirty="0">
                <a:solidFill>
                  <a:srgbClr val="09527B"/>
                </a:solidFill>
              </a:rPr>
              <a:t>a</a:t>
            </a:r>
            <a:r>
              <a:rPr lang="en-US" dirty="0"/>
              <a:t> ‘positive’ outlook indicates that the agency anticipates that a rating may be upgraded</a:t>
            </a:r>
          </a:p>
          <a:p>
            <a:pPr marL="558800" lvl="1" indent="-285750" defTabSz="457200">
              <a:spcBef>
                <a:spcPts val="0"/>
              </a:spcBef>
              <a:spcAft>
                <a:spcPts val="600"/>
              </a:spcAft>
              <a:buFont typeface=".AppleSystemUIFont"/>
              <a:buChar char="-"/>
              <a:defRPr/>
            </a:pPr>
            <a:r>
              <a:rPr lang="en-US" dirty="0"/>
              <a:t>a ‘negative’ outlook indicates that the agency anticipates that a rating may be downgraded</a:t>
            </a:r>
          </a:p>
          <a:p>
            <a:pPr marL="558800" lvl="1" indent="-285750" defTabSz="457200">
              <a:spcBef>
                <a:spcPts val="0"/>
              </a:spcBef>
              <a:spcAft>
                <a:spcPts val="600"/>
              </a:spcAft>
              <a:buFont typeface=".AppleSystemUIFont"/>
              <a:buChar char="-"/>
              <a:defRPr/>
            </a:pPr>
            <a:r>
              <a:rPr lang="en-US" dirty="0"/>
              <a:t>a ‘stable / neutral’ outlook indicates that the agency doesn’t currently anticipate a change to the rating</a:t>
            </a:r>
          </a:p>
          <a:p>
            <a:pPr marL="285750" indent="-285750" defTabSz="457200">
              <a:spcBef>
                <a:spcPts val="1200"/>
              </a:spcBef>
              <a:spcAft>
                <a:spcPts val="600"/>
              </a:spcAft>
              <a:buFont typeface="Wingdings" panose="05000000000000000000" pitchFamily="2" charset="2"/>
              <a:buChar char="§"/>
              <a:defRPr/>
            </a:pPr>
            <a:r>
              <a:rPr lang="en-US" dirty="0"/>
              <a:t> </a:t>
            </a:r>
            <a:r>
              <a:rPr lang="en-US" b="1" dirty="0"/>
              <a:t>Ratings usually distinguish between ‘long term’ (more than 1 year) or ‘short term’ (less than 1 year) </a:t>
            </a:r>
          </a:p>
        </p:txBody>
      </p:sp>
      <p:sp>
        <p:nvSpPr>
          <p:cNvPr id="6" name="Rectangle 5"/>
          <p:cNvSpPr/>
          <p:nvPr/>
        </p:nvSpPr>
        <p:spPr>
          <a:xfrm>
            <a:off x="477152" y="5098777"/>
            <a:ext cx="9157160" cy="954107"/>
          </a:xfrm>
          <a:prstGeom prst="rect">
            <a:avLst/>
          </a:prstGeom>
          <a:solidFill>
            <a:schemeClr val="tx1"/>
          </a:solidFill>
        </p:spPr>
        <p:txBody>
          <a:bodyPr wrap="square">
            <a:spAutoFit/>
          </a:bodyPr>
          <a:lstStyle/>
          <a:p>
            <a:pPr algn="ctr" defTabSz="457200">
              <a:defRPr/>
            </a:pPr>
            <a:r>
              <a:rPr lang="en-US" b="1" dirty="0">
                <a:solidFill>
                  <a:schemeClr val="bg1"/>
                </a:solidFill>
              </a:rPr>
              <a:t>Credit ratings are normally in the form of letter designations, such as AAA, AA, A, BB, C, etc. </a:t>
            </a:r>
            <a:endParaRPr lang="en-GB" dirty="0">
              <a:solidFill>
                <a:schemeClr val="bg1"/>
              </a:solidFill>
            </a:endParaRPr>
          </a:p>
          <a:p>
            <a:pPr algn="ctr"/>
            <a:r>
              <a:rPr lang="en-US" b="1" dirty="0">
                <a:solidFill>
                  <a:schemeClr val="bg1"/>
                </a:solidFill>
              </a:rPr>
              <a:t>-------------------------------------------------------------------------------------------------------------------------------------</a:t>
            </a:r>
          </a:p>
          <a:p>
            <a:pPr algn="ctr" defTabSz="457200">
              <a:defRPr/>
            </a:pPr>
            <a:r>
              <a:rPr lang="en-US" b="1" dirty="0">
                <a:solidFill>
                  <a:schemeClr val="bg1"/>
                </a:solidFill>
              </a:rPr>
              <a:t>In the context of structured products, ratings for the issuing counterparty are usually detailed, </a:t>
            </a:r>
          </a:p>
          <a:p>
            <a:pPr algn="ctr" defTabSz="457200">
              <a:defRPr/>
            </a:pPr>
            <a:r>
              <a:rPr lang="en-US" b="1" dirty="0">
                <a:solidFill>
                  <a:schemeClr val="bg1"/>
                </a:solidFill>
              </a:rPr>
              <a:t>but it should be understood that ratings are not implied recommendations of the product</a:t>
            </a:r>
          </a:p>
        </p:txBody>
      </p:sp>
      <p:sp>
        <p:nvSpPr>
          <p:cNvPr id="7" name="Rectangle 6">
            <a:extLst>
              <a:ext uri="{FF2B5EF4-FFF2-40B4-BE49-F238E27FC236}">
                <a16:creationId xmlns:a16="http://schemas.microsoft.com/office/drawing/2014/main" id="{8E8D52E4-8B25-514A-9973-8177FB804223}"/>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1642439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14</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Standard and Poor’s (S&amp;P) …</a:t>
            </a:r>
          </a:p>
        </p:txBody>
      </p:sp>
      <p:sp>
        <p:nvSpPr>
          <p:cNvPr id="5" name="Rectangle 2"/>
          <p:cNvSpPr txBox="1">
            <a:spLocks noChangeArrowheads="1"/>
          </p:cNvSpPr>
          <p:nvPr/>
        </p:nvSpPr>
        <p:spPr bwMode="auto">
          <a:xfrm>
            <a:off x="384873" y="1173022"/>
            <a:ext cx="9210540" cy="2543745"/>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Standard &amp; Poor's (S&amp;P) is perhaps the most well known credit rating agency (with its brand also well recognised through the US-based ‘S&amp;P 500’ index)</a:t>
            </a:r>
          </a:p>
          <a:p>
            <a:pPr marL="285750" indent="-285750" defTabSz="457200">
              <a:spcBef>
                <a:spcPts val="1200"/>
              </a:spcBef>
              <a:spcAft>
                <a:spcPts val="600"/>
              </a:spcAft>
              <a:buFont typeface="Wingdings" panose="05000000000000000000" pitchFamily="2" charset="2"/>
              <a:buChar char="§"/>
              <a:defRPr/>
            </a:pPr>
            <a:r>
              <a:rPr lang="en-US" b="1" dirty="0"/>
              <a:t>S&amp;P dates back to 1860, when Henry Poor published information about the financial and operational state of U.S. railroad companies</a:t>
            </a:r>
          </a:p>
          <a:p>
            <a:pPr marL="285750" indent="-285750" defTabSz="457200">
              <a:spcBef>
                <a:spcPts val="1200"/>
              </a:spcBef>
              <a:spcAft>
                <a:spcPts val="600"/>
              </a:spcAft>
              <a:buFont typeface="Wingdings" panose="05000000000000000000" pitchFamily="2" charset="2"/>
              <a:buChar char="§"/>
              <a:defRPr/>
            </a:pPr>
            <a:r>
              <a:rPr lang="en-US" b="1" dirty="0"/>
              <a:t>The company as it is known today was formed in 1941, with the merger of Poor's Publishing and Standard Statistics</a:t>
            </a:r>
          </a:p>
          <a:p>
            <a:pPr marL="285750" indent="-285750" defTabSz="457200">
              <a:spcBef>
                <a:spcPts val="1200"/>
              </a:spcBef>
              <a:spcAft>
                <a:spcPts val="600"/>
              </a:spcAft>
              <a:buFont typeface="Wingdings" panose="05000000000000000000" pitchFamily="2" charset="2"/>
              <a:buChar char="§"/>
              <a:defRPr/>
            </a:pPr>
            <a:r>
              <a:rPr lang="en-US" b="1" dirty="0"/>
              <a:t>In 1966 S&amp;P was acquired by The McGraw-Hill Companies, which now encompasses the Financial Services division that publishes financial research and analysis on stocks and bonds</a:t>
            </a:r>
          </a:p>
        </p:txBody>
      </p:sp>
      <p:sp>
        <p:nvSpPr>
          <p:cNvPr id="6" name="Rectangle 5">
            <a:extLst>
              <a:ext uri="{FF2B5EF4-FFF2-40B4-BE49-F238E27FC236}">
                <a16:creationId xmlns:a16="http://schemas.microsoft.com/office/drawing/2014/main" id="{1D50CF76-92E9-6D49-807B-DF5EFC802DFA}"/>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42084143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15</a:t>
            </a:fld>
            <a:endParaRPr lang="en-US"/>
          </a:p>
        </p:txBody>
      </p:sp>
      <p:sp>
        <p:nvSpPr>
          <p:cNvPr id="4" name="TextBox 2"/>
          <p:cNvSpPr txBox="1">
            <a:spLocks noChangeArrowheads="1"/>
          </p:cNvSpPr>
          <p:nvPr/>
        </p:nvSpPr>
        <p:spPr bwMode="auto">
          <a:xfrm>
            <a:off x="384873" y="462407"/>
            <a:ext cx="7364377"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S&amp;P long term investment grade credit rating designations …</a:t>
            </a:r>
          </a:p>
        </p:txBody>
      </p:sp>
      <p:sp>
        <p:nvSpPr>
          <p:cNvPr id="5" name="Rectangle 2"/>
          <p:cNvSpPr txBox="1">
            <a:spLocks noChangeArrowheads="1"/>
          </p:cNvSpPr>
          <p:nvPr/>
        </p:nvSpPr>
        <p:spPr bwMode="auto">
          <a:xfrm>
            <a:off x="384873" y="1173023"/>
            <a:ext cx="9222114" cy="165085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S&amp;P</a:t>
            </a:r>
            <a:r>
              <a:rPr lang="en-US" dirty="0"/>
              <a:t> </a:t>
            </a:r>
            <a:r>
              <a:rPr lang="en-US" b="1" dirty="0"/>
              <a:t>issues both short and long-term credit ratings, rating institutions / bonds on a scale from AAA to D </a:t>
            </a:r>
          </a:p>
          <a:p>
            <a:pPr marL="285750" indent="-285750">
              <a:spcBef>
                <a:spcPts val="1200"/>
              </a:spcBef>
              <a:spcAft>
                <a:spcPts val="600"/>
              </a:spcAft>
              <a:buFont typeface="Wingdings" panose="05000000000000000000" pitchFamily="2" charset="2"/>
              <a:buChar char="§"/>
            </a:pPr>
            <a:r>
              <a:rPr lang="en-US" b="1" dirty="0"/>
              <a:t>Intermediate ratings are offered at each level, between AA and CCC, i.e., AA+, AA-, A+, BBB+, etc., with ‘+’ indicating the higher end of the rating category and ‘-’ representing the lower end</a:t>
            </a:r>
          </a:p>
          <a:p>
            <a:pPr marL="285750" indent="-285750">
              <a:spcBef>
                <a:spcPts val="1200"/>
              </a:spcBef>
              <a:spcAft>
                <a:spcPts val="600"/>
              </a:spcAft>
              <a:buFont typeface="Wingdings" panose="05000000000000000000" pitchFamily="2" charset="2"/>
              <a:buChar char="§"/>
            </a:pPr>
            <a:r>
              <a:rPr lang="en-US" b="1" dirty="0"/>
              <a:t>‘Outlook’ guidance indicates the possible direction of change for a rating, in the intermediate term (6 moths - two years): ‘positive’ = likely to be upgraded; ‘stable’; or ‘negative’ = likely to be downgraded</a:t>
            </a:r>
          </a:p>
        </p:txBody>
      </p:sp>
      <p:graphicFrame>
        <p:nvGraphicFramePr>
          <p:cNvPr id="6" name="Table 5"/>
          <p:cNvGraphicFramePr>
            <a:graphicFrameLocks noGrp="1"/>
          </p:cNvGraphicFramePr>
          <p:nvPr>
            <p:extLst>
              <p:ext uri="{D42A27DB-BD31-4B8C-83A1-F6EECF244321}">
                <p14:modId xmlns:p14="http://schemas.microsoft.com/office/powerpoint/2010/main" val="70925424"/>
              </p:ext>
            </p:extLst>
          </p:nvPr>
        </p:nvGraphicFramePr>
        <p:xfrm>
          <a:off x="384873" y="2907287"/>
          <a:ext cx="9121985" cy="3128601"/>
        </p:xfrm>
        <a:graphic>
          <a:graphicData uri="http://schemas.openxmlformats.org/drawingml/2006/table">
            <a:tbl>
              <a:tblPr firstCol="1" bandRow="1">
                <a:tableStyleId>{5C22544A-7EE6-4342-B048-85BDC9FD1C3A}</a:tableStyleId>
              </a:tblPr>
              <a:tblGrid>
                <a:gridCol w="1629291">
                  <a:extLst>
                    <a:ext uri="{9D8B030D-6E8A-4147-A177-3AD203B41FA5}">
                      <a16:colId xmlns:a16="http://schemas.microsoft.com/office/drawing/2014/main" val="1108626792"/>
                    </a:ext>
                  </a:extLst>
                </a:gridCol>
                <a:gridCol w="7492694">
                  <a:extLst>
                    <a:ext uri="{9D8B030D-6E8A-4147-A177-3AD203B41FA5}">
                      <a16:colId xmlns:a16="http://schemas.microsoft.com/office/drawing/2014/main" val="4078508812"/>
                    </a:ext>
                  </a:extLst>
                </a:gridCol>
              </a:tblGrid>
              <a:tr h="46101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u="none" dirty="0">
                          <a:solidFill>
                            <a:schemeClr val="bg1"/>
                          </a:solidFill>
                        </a:rPr>
                        <a:t>S&amp;P LONG TERM CREDIT RATING DESIGNATIONS </a:t>
                      </a:r>
                      <a:r>
                        <a:rPr lang="en-GB" sz="1400" b="0" u="none" dirty="0">
                          <a:solidFill>
                            <a:schemeClr val="bg1"/>
                          </a:solidFill>
                        </a:rPr>
                        <a:t>(INVESTMENT  GRADE)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hMerge="1">
                  <a:txBody>
                    <a:bodyPr/>
                    <a:lstStyle/>
                    <a:p>
                      <a:pPr marL="182563" marR="0" lvl="0" indent="-3175" algn="ctr" defTabSz="914400" rtl="0" eaLnBrk="0" fontAlgn="auto" latinLnBrk="0" hangingPunct="0">
                        <a:lnSpc>
                          <a:spcPct val="100000"/>
                        </a:lnSpc>
                        <a:spcBef>
                          <a:spcPct val="35000"/>
                        </a:spcBef>
                        <a:spcAft>
                          <a:spcPts val="0"/>
                        </a:spcAft>
                        <a:buClr>
                          <a:srgbClr val="355997"/>
                        </a:buClr>
                        <a:buSzTx/>
                        <a:buFontTx/>
                        <a:buNone/>
                        <a:tabLst/>
                        <a:defRPr/>
                      </a:pPr>
                      <a:endParaRPr lang="en-GB" sz="1400" b="1" u="none" dirty="0">
                        <a:solidFill>
                          <a:schemeClr val="tx1"/>
                        </a:solidFill>
                      </a:endParaRPr>
                    </a:p>
                  </a:txBody>
                  <a:tcPr marL="0" marR="0" marT="0" marB="0" anchor="ctr">
                    <a:solidFill>
                      <a:schemeClr val="tx2">
                        <a:lumMod val="40000"/>
                        <a:lumOff val="60000"/>
                      </a:schemeClr>
                    </a:solidFill>
                  </a:tcPr>
                </a:tc>
                <a:extLst>
                  <a:ext uri="{0D108BD9-81ED-4DB2-BD59-A6C34878D82A}">
                    <a16:rowId xmlns:a16="http://schemas.microsoft.com/office/drawing/2014/main" val="2186277187"/>
                  </a:ext>
                </a:extLst>
              </a:tr>
              <a:tr h="617442">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IN" sz="1400" dirty="0">
                          <a:solidFill>
                            <a:schemeClr val="tx1"/>
                          </a:solidFill>
                          <a:effectLst/>
                          <a:latin typeface="Arial" panose="020B0604020202020204" pitchFamily="34" charset="0"/>
                          <a:ea typeface="Calibri"/>
                          <a:cs typeface="Arial" panose="020B0604020202020204" pitchFamily="34" charset="0"/>
                        </a:rPr>
                        <a:t>AAA</a:t>
                      </a:r>
                      <a:endParaRPr lang="en-GB" sz="1400" b="1" kern="1200" dirty="0">
                        <a:solidFill>
                          <a:schemeClr val="tx1"/>
                        </a:solidFill>
                        <a:effectLst/>
                        <a:latin typeface="+mn-lt"/>
                        <a:ea typeface="+mn-ea"/>
                        <a:cs typeface="+mn-cs"/>
                      </a:endParaRP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algn="ctr"/>
                      <a:r>
                        <a:rPr lang="en-GB" sz="1400" kern="1200" dirty="0">
                          <a:solidFill>
                            <a:schemeClr val="dk1"/>
                          </a:solidFill>
                          <a:effectLst/>
                          <a:latin typeface="+mn-lt"/>
                          <a:ea typeface="+mn-ea"/>
                          <a:cs typeface="+mn-cs"/>
                        </a:rPr>
                        <a:t>An obligation rated 'AAA' has the highest rating assigned by S&amp;P. The obligor's </a:t>
                      </a:r>
                    </a:p>
                    <a:p>
                      <a:pPr algn="ctr"/>
                      <a:r>
                        <a:rPr lang="en-GB" sz="1400" kern="1200" dirty="0">
                          <a:solidFill>
                            <a:schemeClr val="dk1"/>
                          </a:solidFill>
                          <a:effectLst/>
                          <a:latin typeface="+mn-lt"/>
                          <a:ea typeface="+mn-ea"/>
                          <a:cs typeface="+mn-cs"/>
                        </a:rPr>
                        <a:t>capacity to meet its financial commitment on the obligation is extremely strong.</a:t>
                      </a: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10000"/>
                  </a:ext>
                </a:extLst>
              </a:tr>
              <a:tr h="667264">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AA</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algn="ctr"/>
                      <a:r>
                        <a:rPr lang="en-GB" sz="1400" kern="1200" dirty="0">
                          <a:solidFill>
                            <a:schemeClr val="dk1"/>
                          </a:solidFill>
                          <a:effectLst/>
                          <a:latin typeface="+mn-lt"/>
                          <a:ea typeface="+mn-ea"/>
                          <a:cs typeface="+mn-cs"/>
                        </a:rPr>
                        <a:t>An obligation rated 'AA' differs from the highest-rated obligations only to a small degree. </a:t>
                      </a:r>
                    </a:p>
                    <a:p>
                      <a:pPr algn="ctr"/>
                      <a:r>
                        <a:rPr lang="en-GB" sz="1400" kern="1200" dirty="0">
                          <a:solidFill>
                            <a:schemeClr val="dk1"/>
                          </a:solidFill>
                          <a:effectLst/>
                          <a:latin typeface="+mn-lt"/>
                          <a:ea typeface="+mn-ea"/>
                          <a:cs typeface="+mn-cs"/>
                        </a:rPr>
                        <a:t>The obligor's capacity to meet its financial commitment on the obligation is very strong.</a:t>
                      </a: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395102653"/>
                  </a:ext>
                </a:extLst>
              </a:tr>
              <a:tr h="62326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IN" sz="1400" dirty="0">
                          <a:solidFill>
                            <a:schemeClr val="tx1"/>
                          </a:solidFill>
                          <a:effectLst/>
                          <a:latin typeface="Arial" panose="020B0604020202020204" pitchFamily="34" charset="0"/>
                          <a:ea typeface="Calibri"/>
                          <a:cs typeface="Arial" panose="020B0604020202020204" pitchFamily="34" charset="0"/>
                        </a:rPr>
                        <a:t> </a:t>
                      </a:r>
                      <a:r>
                        <a:rPr lang="en-GB" sz="1400" kern="1200" dirty="0">
                          <a:solidFill>
                            <a:schemeClr val="dk1"/>
                          </a:solidFill>
                          <a:effectLst/>
                          <a:latin typeface="+mn-lt"/>
                          <a:ea typeface="+mn-ea"/>
                          <a:cs typeface="+mn-cs"/>
                        </a:rPr>
                        <a:t>An obligation rated 'A' is somewhat more susceptible to the adverse effects of changes </a:t>
                      </a:r>
                    </a:p>
                    <a:p>
                      <a:pPr marL="0" marR="0" lvl="0" indent="0" algn="ctr" defTabSz="914400" rtl="0" eaLnBrk="0" fontAlgn="auto" latinLnBrk="0" hangingPunct="0">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in circumstances and economic conditions than obligations in higher-rated categories. </a:t>
                      </a:r>
                    </a:p>
                    <a:p>
                      <a:pPr marL="0" marR="0" lvl="0" indent="0" algn="ctr" defTabSz="914400" rtl="0" eaLnBrk="0" fontAlgn="auto" latinLnBrk="0" hangingPunct="0">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However, the obligor's capacity to meet its financial commitment on the obligation is still strong.</a:t>
                      </a: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53404140"/>
                  </a:ext>
                </a:extLst>
              </a:tr>
              <a:tr h="742800">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BBB</a:t>
                      </a:r>
                    </a:p>
                  </a:txBody>
                  <a:tcPr marL="0" marR="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accent1">
                        <a:lumMod val="75000"/>
                      </a:schemeClr>
                    </a:solidFill>
                  </a:tcPr>
                </a:tc>
                <a:tc>
                  <a:txBody>
                    <a:bodyPr/>
                    <a:lstStyle/>
                    <a:p>
                      <a:pPr algn="ctr"/>
                      <a:r>
                        <a:rPr lang="en-GB" sz="1400" kern="1200" dirty="0">
                          <a:solidFill>
                            <a:schemeClr val="dk1"/>
                          </a:solidFill>
                          <a:effectLst/>
                          <a:latin typeface="+mn-lt"/>
                          <a:ea typeface="+mn-ea"/>
                          <a:cs typeface="+mn-cs"/>
                        </a:rPr>
                        <a:t>An obligation rated 'BBB' exhibits adequate protection parameters. </a:t>
                      </a:r>
                    </a:p>
                    <a:p>
                      <a:pPr algn="ctr"/>
                      <a:r>
                        <a:rPr lang="en-GB" sz="1400" kern="1200" dirty="0">
                          <a:solidFill>
                            <a:schemeClr val="dk1"/>
                          </a:solidFill>
                          <a:effectLst/>
                          <a:latin typeface="+mn-lt"/>
                          <a:ea typeface="+mn-ea"/>
                          <a:cs typeface="+mn-cs"/>
                        </a:rPr>
                        <a:t>However, adverse economic conditions or changing circumstances are more likely to </a:t>
                      </a:r>
                    </a:p>
                    <a:p>
                      <a:pPr algn="ctr"/>
                      <a:r>
                        <a:rPr lang="en-GB" sz="1400" kern="1200" dirty="0">
                          <a:solidFill>
                            <a:schemeClr val="dk1"/>
                          </a:solidFill>
                          <a:effectLst/>
                          <a:latin typeface="+mn-lt"/>
                          <a:ea typeface="+mn-ea"/>
                          <a:cs typeface="+mn-cs"/>
                        </a:rPr>
                        <a:t>lead to a weakened capacity of the obligor to meet its financial commitment on the obligation.</a:t>
                      </a:r>
                    </a:p>
                  </a:txBody>
                  <a:tcPr marL="0" marR="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440036427"/>
                  </a:ext>
                </a:extLst>
              </a:tr>
            </a:tbl>
          </a:graphicData>
        </a:graphic>
      </p:graphicFrame>
      <p:sp>
        <p:nvSpPr>
          <p:cNvPr id="7" name="Rectangle 6">
            <a:extLst>
              <a:ext uri="{FF2B5EF4-FFF2-40B4-BE49-F238E27FC236}">
                <a16:creationId xmlns:a16="http://schemas.microsoft.com/office/drawing/2014/main" id="{A9985D6B-AD87-2045-B183-36D64411C0D9}"/>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70187084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16</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Moody’s Investors Service (Moody’s) …</a:t>
            </a:r>
          </a:p>
        </p:txBody>
      </p:sp>
      <p:sp>
        <p:nvSpPr>
          <p:cNvPr id="5" name="Rectangle 2"/>
          <p:cNvSpPr txBox="1">
            <a:spLocks noChangeArrowheads="1"/>
          </p:cNvSpPr>
          <p:nvPr/>
        </p:nvSpPr>
        <p:spPr bwMode="auto">
          <a:xfrm>
            <a:off x="384873" y="1173022"/>
            <a:ext cx="9366798" cy="2688973"/>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Moody's Corporation is the holding company for Moody's Investors Service, which </a:t>
            </a:r>
            <a:r>
              <a:rPr lang="en-GB" b="1" dirty="0"/>
              <a:t>provides credit ratings and research covering debt instruments and securities</a:t>
            </a:r>
            <a:endParaRPr lang="en-US" b="1" dirty="0"/>
          </a:p>
          <a:p>
            <a:pPr marL="285750" indent="-285750" defTabSz="457200">
              <a:spcBef>
                <a:spcPts val="1200"/>
              </a:spcBef>
              <a:spcAft>
                <a:spcPts val="600"/>
              </a:spcAft>
              <a:buFont typeface="Wingdings" panose="05000000000000000000" pitchFamily="2" charset="2"/>
              <a:buChar char="§"/>
              <a:defRPr/>
            </a:pPr>
            <a:r>
              <a:rPr lang="en-US" b="1" dirty="0"/>
              <a:t>Moody's was founded in 1909, by John Moody who, similar to Henry Poor, offered investors an analysis of securities through publishing a book that analysed the railroads / their outstanding securities</a:t>
            </a:r>
          </a:p>
          <a:p>
            <a:pPr marL="558800" lvl="1" indent="-285750" defTabSz="457200">
              <a:spcBef>
                <a:spcPts val="0"/>
              </a:spcBef>
              <a:spcAft>
                <a:spcPts val="600"/>
              </a:spcAft>
              <a:buFont typeface=".AppleSystemUIFont"/>
              <a:buChar char="-"/>
              <a:defRPr/>
            </a:pPr>
            <a:r>
              <a:rPr lang="en-GB" dirty="0">
                <a:solidFill>
                  <a:srgbClr val="09527B"/>
                </a:solidFill>
              </a:rPr>
              <a:t>M</a:t>
            </a:r>
            <a:r>
              <a:rPr lang="en-US" dirty="0" err="1"/>
              <a:t>oody's</a:t>
            </a:r>
            <a:r>
              <a:rPr lang="en-US" dirty="0"/>
              <a:t> claims that it was the first to rate public market securities</a:t>
            </a:r>
          </a:p>
          <a:p>
            <a:pPr marL="285750" indent="-285750" defTabSz="457200">
              <a:spcBef>
                <a:spcPts val="1200"/>
              </a:spcBef>
              <a:spcAft>
                <a:spcPts val="600"/>
              </a:spcAft>
              <a:buFont typeface="Wingdings" panose="05000000000000000000" pitchFamily="2" charset="2"/>
              <a:buChar char="§"/>
              <a:defRPr/>
            </a:pPr>
            <a:r>
              <a:rPr lang="en-US" b="1" dirty="0"/>
              <a:t>In 1913, Moody expanded his</a:t>
            </a:r>
            <a:r>
              <a:rPr lang="en-US" b="1" i="1" dirty="0"/>
              <a:t> </a:t>
            </a:r>
            <a:r>
              <a:rPr lang="en-US" b="1" dirty="0"/>
              <a:t>base of analysed companies, launching his evaluation of industrial companies and</a:t>
            </a:r>
            <a:r>
              <a:rPr lang="en-US" b="1" i="1" dirty="0"/>
              <a:t> </a:t>
            </a:r>
            <a:r>
              <a:rPr lang="en-US" b="1" dirty="0"/>
              <a:t>utilities and "Moody's ratings' become a factor in the bond market </a:t>
            </a:r>
          </a:p>
          <a:p>
            <a:pPr marL="285750" indent="-285750" defTabSz="457200">
              <a:spcBef>
                <a:spcPts val="1200"/>
              </a:spcBef>
              <a:spcAft>
                <a:spcPts val="600"/>
              </a:spcAft>
              <a:buFont typeface="Wingdings" panose="05000000000000000000" pitchFamily="2" charset="2"/>
              <a:buChar char="§"/>
              <a:defRPr/>
            </a:pPr>
            <a:r>
              <a:rPr lang="en-US" b="1" dirty="0"/>
              <a:t>On July 1, 1914, Moody's Investors Service was incorporated</a:t>
            </a:r>
          </a:p>
        </p:txBody>
      </p:sp>
      <p:sp>
        <p:nvSpPr>
          <p:cNvPr id="6" name="Rectangle 5">
            <a:extLst>
              <a:ext uri="{FF2B5EF4-FFF2-40B4-BE49-F238E27FC236}">
                <a16:creationId xmlns:a16="http://schemas.microsoft.com/office/drawing/2014/main" id="{C94F1741-8BE8-AF4F-BC17-7B6F1AE996FF}"/>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84267203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17</a:t>
            </a:fld>
            <a:endParaRPr lang="en-US"/>
          </a:p>
        </p:txBody>
      </p:sp>
      <p:sp>
        <p:nvSpPr>
          <p:cNvPr id="4" name="TextBox 2"/>
          <p:cNvSpPr txBox="1">
            <a:spLocks noChangeArrowheads="1"/>
          </p:cNvSpPr>
          <p:nvPr/>
        </p:nvSpPr>
        <p:spPr bwMode="auto">
          <a:xfrm>
            <a:off x="384874" y="462407"/>
            <a:ext cx="742225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Moody’s long term credit rating designations …</a:t>
            </a:r>
          </a:p>
        </p:txBody>
      </p:sp>
      <p:sp>
        <p:nvSpPr>
          <p:cNvPr id="5" name="Rectangle 2"/>
          <p:cNvSpPr txBox="1">
            <a:spLocks noChangeArrowheads="1"/>
          </p:cNvSpPr>
          <p:nvPr/>
        </p:nvSpPr>
        <p:spPr bwMode="auto">
          <a:xfrm>
            <a:off x="384873" y="1173023"/>
            <a:ext cx="9222114" cy="101077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Moody's issues both short and long term ratings, rating institutions / bonds, on a scale from Aaa to Caa</a:t>
            </a:r>
          </a:p>
          <a:p>
            <a:pPr marL="285750" indent="-285750" defTabSz="457200">
              <a:spcBef>
                <a:spcPts val="1200"/>
              </a:spcBef>
              <a:spcAft>
                <a:spcPts val="600"/>
              </a:spcAft>
              <a:buFont typeface="Wingdings" panose="05000000000000000000" pitchFamily="2" charset="2"/>
              <a:buChar char="§"/>
              <a:defRPr/>
            </a:pPr>
            <a:r>
              <a:rPr lang="en-US" b="1" dirty="0"/>
              <a:t>Numerical modifiers are offered at each level between Aa and Caa, i.e., Aa3, Baa2, Baal, Caa3, etc., with </a:t>
            </a:r>
            <a:r>
              <a:rPr lang="en-GB" b="1" dirty="0"/>
              <a:t>1 = the higher end of the rating category; 2 = a mid-range ranking; and 3 = the lower end</a:t>
            </a:r>
          </a:p>
        </p:txBody>
      </p:sp>
      <p:graphicFrame>
        <p:nvGraphicFramePr>
          <p:cNvPr id="6" name="Table 5"/>
          <p:cNvGraphicFramePr>
            <a:graphicFrameLocks noGrp="1"/>
          </p:cNvGraphicFramePr>
          <p:nvPr>
            <p:extLst>
              <p:ext uri="{D42A27DB-BD31-4B8C-83A1-F6EECF244321}">
                <p14:modId xmlns:p14="http://schemas.microsoft.com/office/powerpoint/2010/main" val="1333269149"/>
              </p:ext>
            </p:extLst>
          </p:nvPr>
        </p:nvGraphicFramePr>
        <p:xfrm>
          <a:off x="329990" y="2331753"/>
          <a:ext cx="9121985" cy="3111788"/>
        </p:xfrm>
        <a:graphic>
          <a:graphicData uri="http://schemas.openxmlformats.org/drawingml/2006/table">
            <a:tbl>
              <a:tblPr firstCol="1" bandRow="1">
                <a:tableStyleId>{5C22544A-7EE6-4342-B048-85BDC9FD1C3A}</a:tableStyleId>
              </a:tblPr>
              <a:tblGrid>
                <a:gridCol w="1629291">
                  <a:extLst>
                    <a:ext uri="{9D8B030D-6E8A-4147-A177-3AD203B41FA5}">
                      <a16:colId xmlns:a16="http://schemas.microsoft.com/office/drawing/2014/main" val="1108626792"/>
                    </a:ext>
                  </a:extLst>
                </a:gridCol>
                <a:gridCol w="7492694">
                  <a:extLst>
                    <a:ext uri="{9D8B030D-6E8A-4147-A177-3AD203B41FA5}">
                      <a16:colId xmlns:a16="http://schemas.microsoft.com/office/drawing/2014/main" val="4078508812"/>
                    </a:ext>
                  </a:extLst>
                </a:gridCol>
              </a:tblGrid>
              <a:tr h="461015">
                <a:tc gridSpan="2">
                  <a:txBody>
                    <a:bodyPr/>
                    <a:lstStyle/>
                    <a:p>
                      <a:pPr marL="182563" marR="0" lvl="0" indent="-3175" algn="ctr" defTabSz="914400" rtl="0" eaLnBrk="0" fontAlgn="auto" latinLnBrk="0" hangingPunct="0">
                        <a:lnSpc>
                          <a:spcPct val="100000"/>
                        </a:lnSpc>
                        <a:spcBef>
                          <a:spcPct val="35000"/>
                        </a:spcBef>
                        <a:spcAft>
                          <a:spcPts val="0"/>
                        </a:spcAft>
                        <a:buClr>
                          <a:srgbClr val="355997"/>
                        </a:buClr>
                        <a:buSzTx/>
                        <a:buFontTx/>
                        <a:buNone/>
                        <a:tabLst/>
                        <a:defRPr/>
                      </a:pPr>
                      <a:r>
                        <a:rPr lang="en-GB" sz="1400" b="1" u="none" dirty="0">
                          <a:solidFill>
                            <a:schemeClr val="bg1"/>
                          </a:solidFill>
                        </a:rPr>
                        <a:t>MOODY’S LONG TERM CREDIT RATING DESIGNATIONS </a:t>
                      </a:r>
                      <a:r>
                        <a:rPr lang="en-GB" sz="1400" b="0" u="none" dirty="0">
                          <a:solidFill>
                            <a:schemeClr val="bg1"/>
                          </a:solidFill>
                        </a:rPr>
                        <a:t>(INVESTMENT GRADE)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hMerge="1">
                  <a:txBody>
                    <a:bodyPr/>
                    <a:lstStyle/>
                    <a:p>
                      <a:pPr marL="182563" marR="0" lvl="0" indent="-3175" algn="ctr" defTabSz="914400" rtl="0" eaLnBrk="0" fontAlgn="auto" latinLnBrk="0" hangingPunct="0">
                        <a:lnSpc>
                          <a:spcPct val="100000"/>
                        </a:lnSpc>
                        <a:spcBef>
                          <a:spcPct val="35000"/>
                        </a:spcBef>
                        <a:spcAft>
                          <a:spcPts val="0"/>
                        </a:spcAft>
                        <a:buClr>
                          <a:srgbClr val="355997"/>
                        </a:buClr>
                        <a:buSzTx/>
                        <a:buFontTx/>
                        <a:buNone/>
                        <a:tabLst/>
                        <a:defRPr/>
                      </a:pPr>
                      <a:endParaRPr lang="en-GB" sz="1400" b="1" u="none" dirty="0">
                        <a:solidFill>
                          <a:schemeClr val="tx1"/>
                        </a:solidFill>
                      </a:endParaRPr>
                    </a:p>
                  </a:txBody>
                  <a:tcPr marL="0" marR="0" marT="0" marB="0" anchor="ctr">
                    <a:solidFill>
                      <a:schemeClr val="tx2">
                        <a:lumMod val="40000"/>
                        <a:lumOff val="60000"/>
                      </a:schemeClr>
                    </a:solidFill>
                  </a:tcPr>
                </a:tc>
                <a:extLst>
                  <a:ext uri="{0D108BD9-81ED-4DB2-BD59-A6C34878D82A}">
                    <a16:rowId xmlns:a16="http://schemas.microsoft.com/office/drawing/2014/main" val="2186277187"/>
                  </a:ext>
                </a:extLst>
              </a:tr>
              <a:tr h="617442">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IN" sz="1400" dirty="0">
                          <a:solidFill>
                            <a:schemeClr val="tx1"/>
                          </a:solidFill>
                          <a:effectLst/>
                          <a:latin typeface="Arial" panose="020B0604020202020204" pitchFamily="34" charset="0"/>
                          <a:ea typeface="Calibri"/>
                          <a:cs typeface="Arial" panose="020B0604020202020204" pitchFamily="34" charset="0"/>
                        </a:rPr>
                        <a:t>Aaa </a:t>
                      </a:r>
                      <a:endParaRPr lang="en-GB" sz="1400" b="1" kern="1200" dirty="0">
                        <a:solidFill>
                          <a:schemeClr val="tx1"/>
                        </a:solidFill>
                        <a:effectLst/>
                        <a:latin typeface="+mn-lt"/>
                        <a:ea typeface="+mn-ea"/>
                        <a:cs typeface="+mn-cs"/>
                      </a:endParaRP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182563" indent="-3175" algn="ctr" eaLnBrk="0" hangingPunct="0">
                        <a:spcBef>
                          <a:spcPct val="35000"/>
                        </a:spcBef>
                        <a:buClr>
                          <a:srgbClr val="355997"/>
                        </a:buClr>
                      </a:pPr>
                      <a:r>
                        <a:rPr lang="en-IN" sz="1400" dirty="0">
                          <a:solidFill>
                            <a:schemeClr val="tx1"/>
                          </a:solidFill>
                          <a:effectLst/>
                          <a:latin typeface="Arial" panose="020B0604020202020204" pitchFamily="34" charset="0"/>
                          <a:ea typeface="Calibri"/>
                          <a:cs typeface="Arial" panose="020B0604020202020204" pitchFamily="34" charset="0"/>
                        </a:rPr>
                        <a:t>Judged to be of the highest quality, subject to the lowest level of credit risk.</a:t>
                      </a:r>
                      <a:endParaRPr lang="en-US" sz="1400" b="0" dirty="0">
                        <a:solidFill>
                          <a:schemeClr val="tx1"/>
                        </a:solidFill>
                      </a:endParaRP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10000"/>
                  </a:ext>
                </a:extLst>
              </a:tr>
              <a:tr h="667264">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Aa</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algn="ctr" eaLnBrk="0" hangingPunct="0"/>
                      <a:r>
                        <a:rPr lang="en-IN" sz="1400" dirty="0">
                          <a:solidFill>
                            <a:schemeClr val="tx1"/>
                          </a:solidFill>
                          <a:effectLst/>
                          <a:latin typeface="+mn-lt"/>
                          <a:ea typeface="Calibri"/>
                          <a:cs typeface="Arial" panose="020B0604020202020204" pitchFamily="34" charset="0"/>
                        </a:rPr>
                        <a:t>Judged to be of high quality and subject to very low credit risk.</a:t>
                      </a:r>
                      <a:endParaRPr lang="en-GB" sz="1400" kern="1200" dirty="0">
                        <a:solidFill>
                          <a:schemeClr val="tx1"/>
                        </a:solidFill>
                        <a:effectLst/>
                        <a:latin typeface="+mn-lt"/>
                        <a:ea typeface="+mn-ea"/>
                        <a:cs typeface="+mn-cs"/>
                      </a:endParaRP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395102653"/>
                  </a:ext>
                </a:extLst>
              </a:tr>
              <a:tr h="62326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algn="ctr" eaLnBrk="0" hangingPunct="0"/>
                      <a:r>
                        <a:rPr lang="en-IN" sz="1400" dirty="0">
                          <a:solidFill>
                            <a:schemeClr val="tx1"/>
                          </a:solidFill>
                          <a:effectLst/>
                          <a:latin typeface="Arial" panose="020B0604020202020204" pitchFamily="34" charset="0"/>
                          <a:ea typeface="Calibri"/>
                          <a:cs typeface="Arial" panose="020B0604020202020204" pitchFamily="34" charset="0"/>
                        </a:rPr>
                        <a:t> Judged to be upper-medium grade and subject to low credit risk.</a:t>
                      </a:r>
                      <a:endParaRPr lang="en-GB" sz="1400" kern="1200" dirty="0">
                        <a:solidFill>
                          <a:schemeClr val="tx1"/>
                        </a:solidFill>
                        <a:effectLst/>
                        <a:latin typeface="+mn-lt"/>
                        <a:ea typeface="+mn-ea"/>
                        <a:cs typeface="+mn-cs"/>
                      </a:endParaRP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53404140"/>
                  </a:ext>
                </a:extLst>
              </a:tr>
              <a:tr h="742800">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Baa</a:t>
                      </a:r>
                    </a:p>
                  </a:txBody>
                  <a:tcPr marL="0" marR="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accent1">
                        <a:lumMod val="75000"/>
                      </a:schemeClr>
                    </a:solidFill>
                  </a:tcPr>
                </a:tc>
                <a:tc>
                  <a:txBody>
                    <a:bodyPr/>
                    <a:lstStyle/>
                    <a:p>
                      <a:pPr algn="ctr"/>
                      <a:r>
                        <a:rPr lang="en-GB" sz="1400" kern="1200" dirty="0">
                          <a:solidFill>
                            <a:schemeClr val="dk1"/>
                          </a:solidFill>
                          <a:effectLst/>
                          <a:latin typeface="+mn-lt"/>
                          <a:ea typeface="+mn-ea"/>
                          <a:cs typeface="+mn-cs"/>
                        </a:rPr>
                        <a:t>Judged to be medium-grade and subject to moderate credit risk </a:t>
                      </a:r>
                    </a:p>
                    <a:p>
                      <a:pPr algn="ctr"/>
                      <a:r>
                        <a:rPr lang="en-GB" sz="1400" kern="1200" dirty="0">
                          <a:solidFill>
                            <a:schemeClr val="dk1"/>
                          </a:solidFill>
                          <a:effectLst/>
                          <a:latin typeface="+mn-lt"/>
                          <a:ea typeface="+mn-ea"/>
                          <a:cs typeface="+mn-cs"/>
                        </a:rPr>
                        <a:t>and as such may possess certain speculative characteristics.</a:t>
                      </a:r>
                      <a:endParaRPr lang="en-GB" sz="1400" kern="1200" dirty="0">
                        <a:solidFill>
                          <a:schemeClr val="tx1"/>
                        </a:solidFill>
                        <a:effectLst/>
                        <a:latin typeface="+mn-lt"/>
                        <a:ea typeface="+mn-ea"/>
                        <a:cs typeface="+mn-cs"/>
                      </a:endParaRPr>
                    </a:p>
                  </a:txBody>
                  <a:tcPr marL="0" marR="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440036427"/>
                  </a:ext>
                </a:extLst>
              </a:tr>
            </a:tbl>
          </a:graphicData>
        </a:graphic>
      </p:graphicFrame>
      <p:sp>
        <p:nvSpPr>
          <p:cNvPr id="7" name="Rectangle 6">
            <a:extLst>
              <a:ext uri="{FF2B5EF4-FFF2-40B4-BE49-F238E27FC236}">
                <a16:creationId xmlns:a16="http://schemas.microsoft.com/office/drawing/2014/main" id="{0874CB78-DD8F-7747-927E-13F63D0CD3D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559385356"/>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18</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Fitch Ratings (Fitch) …</a:t>
            </a:r>
          </a:p>
        </p:txBody>
      </p:sp>
      <p:sp>
        <p:nvSpPr>
          <p:cNvPr id="5" name="Rectangle 2"/>
          <p:cNvSpPr txBox="1">
            <a:spLocks noChangeArrowheads="1"/>
          </p:cNvSpPr>
          <p:nvPr/>
        </p:nvSpPr>
        <p:spPr bwMode="auto">
          <a:xfrm>
            <a:off x="384873" y="1173022"/>
            <a:ext cx="9210540" cy="1710027"/>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Fitch Ratings is a part of the Fitch Group</a:t>
            </a:r>
          </a:p>
          <a:p>
            <a:pPr marL="285750" indent="-285750" defTabSz="457200">
              <a:spcBef>
                <a:spcPts val="1200"/>
              </a:spcBef>
              <a:spcAft>
                <a:spcPts val="600"/>
              </a:spcAft>
              <a:buFont typeface="Wingdings" panose="05000000000000000000" pitchFamily="2" charset="2"/>
              <a:buChar char="§"/>
              <a:defRPr/>
            </a:pPr>
            <a:r>
              <a:rPr lang="en-US" b="1" dirty="0"/>
              <a:t>Fitch was founded on December 24 1913, by John Fitch, in New York City, as the Fitch Publishing Company</a:t>
            </a:r>
          </a:p>
          <a:p>
            <a:pPr marL="285750" indent="-285750" defTabSz="457200">
              <a:spcBef>
                <a:spcPts val="1200"/>
              </a:spcBef>
              <a:spcAft>
                <a:spcPts val="600"/>
              </a:spcAft>
              <a:buFont typeface="Wingdings" panose="05000000000000000000" pitchFamily="2" charset="2"/>
              <a:buChar char="§"/>
              <a:defRPr/>
            </a:pPr>
            <a:r>
              <a:rPr lang="en-US" b="1" dirty="0"/>
              <a:t>Fitch is the smallest of the 'big three' ratings agencies, covering a smaller share of the market than S&amp;P and Moody's, although it has grown with acquisitions</a:t>
            </a:r>
          </a:p>
        </p:txBody>
      </p:sp>
      <p:sp>
        <p:nvSpPr>
          <p:cNvPr id="6" name="Rectangle 5">
            <a:extLst>
              <a:ext uri="{FF2B5EF4-FFF2-40B4-BE49-F238E27FC236}">
                <a16:creationId xmlns:a16="http://schemas.microsoft.com/office/drawing/2014/main" id="{F0570986-C3C8-5C4D-A8E6-B9B155B2F34B}"/>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83100459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19</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Fitch rating designations …</a:t>
            </a:r>
          </a:p>
        </p:txBody>
      </p:sp>
      <p:sp>
        <p:nvSpPr>
          <p:cNvPr id="5" name="Rectangle 2"/>
          <p:cNvSpPr txBox="1">
            <a:spLocks noChangeArrowheads="1"/>
          </p:cNvSpPr>
          <p:nvPr/>
        </p:nvSpPr>
        <p:spPr bwMode="auto">
          <a:xfrm>
            <a:off x="384873" y="1173023"/>
            <a:ext cx="9222114" cy="160782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Fitch issues both short and long-term ratings, rating institutions / bonds on a scale from AAA to D </a:t>
            </a:r>
          </a:p>
          <a:p>
            <a:pPr marL="285750" indent="-285750" defTabSz="457200">
              <a:spcBef>
                <a:spcPts val="1200"/>
              </a:spcBef>
              <a:spcAft>
                <a:spcPts val="600"/>
              </a:spcAft>
              <a:buFont typeface="Wingdings" panose="05000000000000000000" pitchFamily="2" charset="2"/>
              <a:buChar char="§"/>
              <a:defRPr/>
            </a:pPr>
            <a:r>
              <a:rPr lang="en-US" b="1" dirty="0"/>
              <a:t>Intermediate ratings are offered at each level between AAA and CCC, i.e., AA+, M-, A+, BBB-, etc., with ‘+’ indicating the higher end of the rating category and ‘-’ representing the lower end</a:t>
            </a:r>
          </a:p>
          <a:p>
            <a:pPr marL="285750" indent="-285750" defTabSz="457200">
              <a:spcBef>
                <a:spcPts val="1200"/>
              </a:spcBef>
              <a:spcAft>
                <a:spcPts val="600"/>
              </a:spcAft>
              <a:buFont typeface="Wingdings" panose="05000000000000000000" pitchFamily="2" charset="2"/>
              <a:buChar char="§"/>
              <a:defRPr/>
            </a:pPr>
            <a:r>
              <a:rPr lang="en-US" b="1" dirty="0"/>
              <a:t>A 'rating outlook‘ indicates the possible direction of change for a rating, in the foreseeable future: ‘positive’ = likely to be upgraded; ‘stable’; or ‘negative’ = likely to be downgraded</a:t>
            </a:r>
          </a:p>
        </p:txBody>
      </p:sp>
      <p:graphicFrame>
        <p:nvGraphicFramePr>
          <p:cNvPr id="6" name="Table 5"/>
          <p:cNvGraphicFramePr>
            <a:graphicFrameLocks noGrp="1"/>
          </p:cNvGraphicFramePr>
          <p:nvPr>
            <p:extLst>
              <p:ext uri="{D42A27DB-BD31-4B8C-83A1-F6EECF244321}">
                <p14:modId xmlns:p14="http://schemas.microsoft.com/office/powerpoint/2010/main" val="4136669749"/>
              </p:ext>
            </p:extLst>
          </p:nvPr>
        </p:nvGraphicFramePr>
        <p:xfrm>
          <a:off x="384874" y="2917842"/>
          <a:ext cx="9121985" cy="3012644"/>
        </p:xfrm>
        <a:graphic>
          <a:graphicData uri="http://schemas.openxmlformats.org/drawingml/2006/table">
            <a:tbl>
              <a:tblPr firstCol="1" bandRow="1">
                <a:tableStyleId>{5C22544A-7EE6-4342-B048-85BDC9FD1C3A}</a:tableStyleId>
              </a:tblPr>
              <a:tblGrid>
                <a:gridCol w="1629291">
                  <a:extLst>
                    <a:ext uri="{9D8B030D-6E8A-4147-A177-3AD203B41FA5}">
                      <a16:colId xmlns:a16="http://schemas.microsoft.com/office/drawing/2014/main" val="1108626792"/>
                    </a:ext>
                  </a:extLst>
                </a:gridCol>
                <a:gridCol w="7492694">
                  <a:extLst>
                    <a:ext uri="{9D8B030D-6E8A-4147-A177-3AD203B41FA5}">
                      <a16:colId xmlns:a16="http://schemas.microsoft.com/office/drawing/2014/main" val="4078508812"/>
                    </a:ext>
                  </a:extLst>
                </a:gridCol>
              </a:tblGrid>
              <a:tr h="506138">
                <a:tc gridSpan="2">
                  <a:txBody>
                    <a:bodyPr/>
                    <a:lstStyle/>
                    <a:p>
                      <a:pPr marL="182563" marR="0" lvl="0" indent="-3175" algn="ctr" defTabSz="914400" rtl="0" eaLnBrk="0" fontAlgn="auto" latinLnBrk="0" hangingPunct="0">
                        <a:lnSpc>
                          <a:spcPct val="100000"/>
                        </a:lnSpc>
                        <a:spcBef>
                          <a:spcPct val="35000"/>
                        </a:spcBef>
                        <a:spcAft>
                          <a:spcPts val="0"/>
                        </a:spcAft>
                        <a:buClr>
                          <a:srgbClr val="355997"/>
                        </a:buClr>
                        <a:buSzTx/>
                        <a:buFontTx/>
                        <a:buNone/>
                        <a:tabLst/>
                        <a:defRPr/>
                      </a:pPr>
                      <a:r>
                        <a:rPr lang="en-GB" sz="1400" b="1" u="none" dirty="0">
                          <a:solidFill>
                            <a:schemeClr val="bg1"/>
                          </a:solidFill>
                        </a:rPr>
                        <a:t>FITCH LONG TERM CREDIT RATING DESIGNATIONS </a:t>
                      </a:r>
                      <a:r>
                        <a:rPr lang="en-GB" sz="1400" b="0" u="none" dirty="0">
                          <a:solidFill>
                            <a:schemeClr val="bg1"/>
                          </a:solidFill>
                        </a:rPr>
                        <a:t>(INVESTMENT GRADE)</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hMerge="1">
                  <a:txBody>
                    <a:bodyPr/>
                    <a:lstStyle/>
                    <a:p>
                      <a:pPr marL="182563" marR="0" lvl="0" indent="-3175" algn="ctr" defTabSz="914400" rtl="0" eaLnBrk="0" fontAlgn="auto" latinLnBrk="0" hangingPunct="0">
                        <a:lnSpc>
                          <a:spcPct val="100000"/>
                        </a:lnSpc>
                        <a:spcBef>
                          <a:spcPct val="35000"/>
                        </a:spcBef>
                        <a:spcAft>
                          <a:spcPts val="0"/>
                        </a:spcAft>
                        <a:buClr>
                          <a:srgbClr val="355997"/>
                        </a:buClr>
                        <a:buSzTx/>
                        <a:buFontTx/>
                        <a:buNone/>
                        <a:tabLst/>
                        <a:defRPr/>
                      </a:pPr>
                      <a:endParaRPr lang="en-GB" sz="1400" b="1" u="none" dirty="0">
                        <a:solidFill>
                          <a:schemeClr val="tx1"/>
                        </a:solidFill>
                      </a:endParaRPr>
                    </a:p>
                  </a:txBody>
                  <a:tcPr marL="0" marR="0" marT="0" marB="0" anchor="ctr">
                    <a:solidFill>
                      <a:schemeClr val="tx2">
                        <a:lumMod val="40000"/>
                        <a:lumOff val="60000"/>
                      </a:schemeClr>
                    </a:solidFill>
                  </a:tcPr>
                </a:tc>
                <a:extLst>
                  <a:ext uri="{0D108BD9-81ED-4DB2-BD59-A6C34878D82A}">
                    <a16:rowId xmlns:a16="http://schemas.microsoft.com/office/drawing/2014/main" val="1382699839"/>
                  </a:ext>
                </a:extLst>
              </a:tr>
              <a:tr h="487326">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IN" sz="1400" dirty="0">
                          <a:solidFill>
                            <a:schemeClr val="tx1"/>
                          </a:solidFill>
                          <a:effectLst/>
                          <a:latin typeface="Arial" panose="020B0604020202020204" pitchFamily="34" charset="0"/>
                          <a:ea typeface="Calibri"/>
                          <a:cs typeface="Arial" panose="020B0604020202020204" pitchFamily="34" charset="0"/>
                        </a:rPr>
                        <a:t>AAA </a:t>
                      </a:r>
                      <a:endParaRPr lang="en-GB" sz="1400" b="1" kern="1200" dirty="0">
                        <a:solidFill>
                          <a:schemeClr val="tx1"/>
                        </a:solidFill>
                        <a:effectLst/>
                        <a:latin typeface="+mn-lt"/>
                        <a:ea typeface="+mn-ea"/>
                        <a:cs typeface="+mn-cs"/>
                      </a:endParaRP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algn="ctr"/>
                      <a:r>
                        <a:rPr lang="en-IN" sz="1400" dirty="0">
                          <a:solidFill>
                            <a:schemeClr val="tx1"/>
                          </a:solidFill>
                          <a:effectLst/>
                          <a:latin typeface="Arial" panose="020B0604020202020204" pitchFamily="34" charset="0"/>
                          <a:ea typeface="Calibri"/>
                          <a:cs typeface="Arial" panose="020B0604020202020204" pitchFamily="34" charset="0"/>
                        </a:rPr>
                        <a:t>The highest credit quality, denotes the lowest expectation of credit risk. </a:t>
                      </a:r>
                    </a:p>
                    <a:p>
                      <a:pPr algn="ctr"/>
                      <a:r>
                        <a:rPr lang="en-IN" sz="1400" dirty="0">
                          <a:solidFill>
                            <a:schemeClr val="tx1"/>
                          </a:solidFill>
                          <a:effectLst/>
                          <a:latin typeface="Arial" panose="020B0604020202020204" pitchFamily="34" charset="0"/>
                          <a:ea typeface="Calibri"/>
                          <a:cs typeface="Arial" panose="020B0604020202020204" pitchFamily="34" charset="0"/>
                        </a:rPr>
                        <a:t>Assigned only in the case of exceptionally strong capacity for payment of financial commitments, highly unlikely to be adversely affected by foreseeable events.</a:t>
                      </a:r>
                      <a:endParaRPr lang="en-US" sz="1400" b="0" dirty="0">
                        <a:solidFill>
                          <a:schemeClr val="tx1"/>
                        </a:solidFill>
                      </a:endParaRP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10000"/>
                  </a:ext>
                </a:extLst>
              </a:tr>
              <a:tr h="526648">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AA</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algn="ctr" eaLnBrk="0" hangingPunct="0"/>
                      <a:r>
                        <a:rPr lang="en-IN" sz="1400" dirty="0">
                          <a:solidFill>
                            <a:schemeClr val="tx1"/>
                          </a:solidFill>
                          <a:effectLst/>
                          <a:latin typeface="Arial" panose="020B0604020202020204" pitchFamily="34" charset="0"/>
                          <a:ea typeface="Calibri"/>
                          <a:cs typeface="Arial" panose="020B0604020202020204" pitchFamily="34" charset="0"/>
                        </a:rPr>
                        <a:t>Very high credit quality, denoted expectation of very low credit risk.</a:t>
                      </a:r>
                    </a:p>
                    <a:p>
                      <a:pPr algn="ctr" eaLnBrk="0" hangingPunct="0"/>
                      <a:r>
                        <a:rPr lang="en-IN" sz="1400" dirty="0">
                          <a:solidFill>
                            <a:schemeClr val="tx1"/>
                          </a:solidFill>
                          <a:effectLst/>
                          <a:latin typeface="Arial" panose="020B0604020202020204" pitchFamily="34" charset="0"/>
                          <a:ea typeface="Calibri"/>
                          <a:cs typeface="Arial" panose="020B0604020202020204" pitchFamily="34" charset="0"/>
                        </a:rPr>
                        <a:t>Indicates very strong capacity for payment of financial </a:t>
                      </a:r>
                    </a:p>
                    <a:p>
                      <a:pPr algn="ctr" eaLnBrk="0" hangingPunct="0"/>
                      <a:r>
                        <a:rPr lang="en-IN" sz="1400" dirty="0">
                          <a:solidFill>
                            <a:schemeClr val="tx1"/>
                          </a:solidFill>
                          <a:effectLst/>
                          <a:latin typeface="Arial" panose="020B0604020202020204" pitchFamily="34" charset="0"/>
                          <a:ea typeface="Calibri"/>
                          <a:cs typeface="Arial" panose="020B0604020202020204" pitchFamily="34" charset="0"/>
                        </a:rPr>
                        <a:t>commitments, not significantly vulnerable to foreseeable events.</a:t>
                      </a:r>
                      <a:endParaRPr lang="en-GB" sz="1400" kern="1200" dirty="0">
                        <a:solidFill>
                          <a:schemeClr val="tx1"/>
                        </a:solidFill>
                        <a:effectLst/>
                        <a:latin typeface="+mn-lt"/>
                        <a:ea typeface="+mn-ea"/>
                        <a:cs typeface="+mn-cs"/>
                      </a:endParaRP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395102653"/>
                  </a:ext>
                </a:extLst>
              </a:tr>
              <a:tr h="491924">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algn="ctr" eaLnBrk="0" hangingPunct="0"/>
                      <a:r>
                        <a:rPr lang="en-IN" sz="1400" dirty="0">
                          <a:solidFill>
                            <a:schemeClr val="tx1"/>
                          </a:solidFill>
                          <a:effectLst/>
                          <a:latin typeface="Arial" panose="020B0604020202020204" pitchFamily="34" charset="0"/>
                          <a:ea typeface="Calibri"/>
                          <a:cs typeface="Arial" panose="020B0604020202020204" pitchFamily="34" charset="0"/>
                        </a:rPr>
                        <a:t>High credit quality, denotes expectations of low credit risk. </a:t>
                      </a:r>
                    </a:p>
                    <a:p>
                      <a:pPr algn="ctr" eaLnBrk="0" hangingPunct="0"/>
                      <a:r>
                        <a:rPr lang="en-IN" sz="1400" dirty="0">
                          <a:solidFill>
                            <a:schemeClr val="tx1"/>
                          </a:solidFill>
                          <a:effectLst/>
                          <a:latin typeface="Arial" panose="020B0604020202020204" pitchFamily="34" charset="0"/>
                          <a:ea typeface="Calibri"/>
                          <a:cs typeface="Arial" panose="020B0604020202020204" pitchFamily="34" charset="0"/>
                        </a:rPr>
                        <a:t>The capacity for payment of financial commitments is considered strong, but may be more vulnerable to changes in circumstances or in economic conditions than for higher ratings.</a:t>
                      </a:r>
                      <a:endParaRPr lang="en-GB" sz="1400" kern="1200" dirty="0">
                        <a:solidFill>
                          <a:schemeClr val="tx1"/>
                        </a:solidFill>
                        <a:effectLst/>
                        <a:latin typeface="+mn-lt"/>
                        <a:ea typeface="+mn-ea"/>
                        <a:cs typeface="+mn-cs"/>
                      </a:endParaRPr>
                    </a:p>
                  </a:txBody>
                  <a:tcPr marL="0" marR="0" marT="0" marB="0" anchor="ctr">
                    <a:lnR w="12700" cap="flat" cmpd="sng" algn="ctr">
                      <a:noFill/>
                      <a:prstDash val="solid"/>
                      <a:round/>
                      <a:headEnd type="none" w="med" len="med"/>
                      <a:tailEnd type="none" w="med" len="med"/>
                    </a:lnR>
                    <a:solidFill>
                      <a:schemeClr val="tx2">
                        <a:lumMod val="40000"/>
                        <a:lumOff val="60000"/>
                      </a:schemeClr>
                    </a:solidFill>
                  </a:tcPr>
                </a:tc>
                <a:extLst>
                  <a:ext uri="{0D108BD9-81ED-4DB2-BD59-A6C34878D82A}">
                    <a16:rowId xmlns:a16="http://schemas.microsoft.com/office/drawing/2014/main" val="53404140"/>
                  </a:ext>
                </a:extLst>
              </a:tr>
              <a:tr h="586266">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B</a:t>
                      </a:r>
                    </a:p>
                  </a:txBody>
                  <a:tcPr marL="0" marR="0" marT="0"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accent1">
                        <a:lumMod val="75000"/>
                      </a:schemeClr>
                    </a:solidFill>
                  </a:tcPr>
                </a:tc>
                <a:tc>
                  <a:txBody>
                    <a:bodyPr/>
                    <a:lstStyle/>
                    <a:p>
                      <a:pPr algn="ctr" eaLnBrk="0" hangingPunct="0"/>
                      <a:r>
                        <a:rPr lang="en-IN" sz="1400" kern="1200" dirty="0">
                          <a:solidFill>
                            <a:schemeClr val="tx1"/>
                          </a:solidFill>
                          <a:effectLst/>
                          <a:latin typeface="+mn-lt"/>
                          <a:ea typeface="+mn-ea"/>
                          <a:cs typeface="+mn-cs"/>
                        </a:rPr>
                        <a:t>Subject to moderate credit risk, considered medium-grade and </a:t>
                      </a:r>
                    </a:p>
                    <a:p>
                      <a:pPr algn="ctr" eaLnBrk="0" hangingPunct="0"/>
                      <a:r>
                        <a:rPr lang="en-IN" sz="1400" kern="1200" dirty="0">
                          <a:solidFill>
                            <a:schemeClr val="tx1"/>
                          </a:solidFill>
                          <a:effectLst/>
                          <a:latin typeface="+mn-lt"/>
                          <a:ea typeface="+mn-ea"/>
                          <a:cs typeface="+mn-cs"/>
                        </a:rPr>
                        <a:t>as such may possess certain speculative characteristics.</a:t>
                      </a:r>
                      <a:endParaRPr lang="en-GB" sz="1400" kern="1200" dirty="0">
                        <a:solidFill>
                          <a:schemeClr val="tx1"/>
                        </a:solidFill>
                        <a:effectLst/>
                        <a:latin typeface="+mn-lt"/>
                        <a:ea typeface="+mn-ea"/>
                        <a:cs typeface="+mn-cs"/>
                      </a:endParaRPr>
                    </a:p>
                  </a:txBody>
                  <a:tcPr marL="0" marR="0"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440036427"/>
                  </a:ext>
                </a:extLst>
              </a:tr>
            </a:tbl>
          </a:graphicData>
        </a:graphic>
      </p:graphicFrame>
      <p:sp>
        <p:nvSpPr>
          <p:cNvPr id="7" name="Rectangle 6">
            <a:extLst>
              <a:ext uri="{FF2B5EF4-FFF2-40B4-BE49-F238E27FC236}">
                <a16:creationId xmlns:a16="http://schemas.microsoft.com/office/drawing/2014/main" id="{79418C4E-BEEC-BE43-9B7A-6AEE0E5695BC}"/>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43449149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objectives of this Module …</a:t>
            </a:r>
          </a:p>
        </p:txBody>
      </p:sp>
      <p:sp>
        <p:nvSpPr>
          <p:cNvPr id="2" name="Rectangle 1"/>
          <p:cNvSpPr/>
          <p:nvPr/>
        </p:nvSpPr>
        <p:spPr>
          <a:xfrm>
            <a:off x="313418" y="1150829"/>
            <a:ext cx="9138557" cy="3724096"/>
          </a:xfrm>
          <a:prstGeom prst="rect">
            <a:avLst/>
          </a:prstGeom>
        </p:spPr>
        <p:txBody>
          <a:bodyPr wrap="square">
            <a:spAutoFit/>
          </a:bodyPr>
          <a:lstStyle/>
          <a:p>
            <a:pPr>
              <a:spcAft>
                <a:spcPts val="600"/>
              </a:spcAft>
            </a:pPr>
            <a:r>
              <a:rPr lang="en-GB" b="1" dirty="0">
                <a:ea typeface="Calibri"/>
                <a:cs typeface="Times New Roman"/>
              </a:rPr>
              <a:t>This Module aims to:</a:t>
            </a:r>
          </a:p>
          <a:p>
            <a:pPr marL="285750" indent="-285750">
              <a:spcAft>
                <a:spcPts val="600"/>
              </a:spcAft>
              <a:buFont typeface="Wingdings" panose="05000000000000000000" pitchFamily="2" charset="2"/>
              <a:buChar char="§"/>
            </a:pPr>
            <a:r>
              <a:rPr lang="en-GB" dirty="0">
                <a:ea typeface="Calibri"/>
                <a:cs typeface="Times New Roman"/>
              </a:rPr>
              <a:t>Explain the role of issuers / counterparties and the importance of professional advisers assessing counterparty financial strength in relation to structured products</a:t>
            </a:r>
          </a:p>
          <a:p>
            <a:pPr marL="285750" indent="-285750">
              <a:spcAft>
                <a:spcPts val="600"/>
              </a:spcAft>
              <a:buFont typeface="Wingdings" panose="05000000000000000000" pitchFamily="2" charset="2"/>
              <a:buChar char="§"/>
            </a:pPr>
            <a:r>
              <a:rPr lang="en-GB" dirty="0">
                <a:ea typeface="Calibri"/>
                <a:cs typeface="Times New Roman"/>
              </a:rPr>
              <a:t>Explain counterparty due diligence metrics and considerations</a:t>
            </a:r>
          </a:p>
          <a:p>
            <a:pPr marL="285750" indent="-285750">
              <a:spcAft>
                <a:spcPts val="600"/>
              </a:spcAft>
              <a:buFont typeface="Wingdings" panose="05000000000000000000" pitchFamily="2" charset="2"/>
              <a:buChar char="§"/>
            </a:pPr>
            <a:r>
              <a:rPr lang="en-GB" dirty="0">
                <a:ea typeface="Calibri"/>
                <a:cs typeface="Times New Roman"/>
              </a:rPr>
              <a:t>Explain what ‘credit ratings’ are, the background to credit rating agencies and the different credit ratings used</a:t>
            </a:r>
          </a:p>
          <a:p>
            <a:pPr marL="285750" indent="-285750">
              <a:spcAft>
                <a:spcPts val="600"/>
              </a:spcAft>
              <a:buFont typeface="Wingdings" panose="05000000000000000000" pitchFamily="2" charset="2"/>
              <a:buChar char="§"/>
            </a:pPr>
            <a:r>
              <a:rPr lang="en-GB" dirty="0">
                <a:ea typeface="Calibri"/>
                <a:cs typeface="Times New Roman"/>
              </a:rPr>
              <a:t>Explain what ‘credit default swaps’ are, how they can provide an independent, market-driven measure of counterparty strength - and how CDS spreads can be used alongside credit ratings</a:t>
            </a:r>
          </a:p>
          <a:p>
            <a:pPr marL="285750" indent="-285750">
              <a:spcAft>
                <a:spcPts val="600"/>
              </a:spcAft>
              <a:buFont typeface="Wingdings" panose="05000000000000000000" pitchFamily="2" charset="2"/>
              <a:buChar char="§"/>
            </a:pPr>
            <a:r>
              <a:rPr lang="en-GB" dirty="0">
                <a:ea typeface="Calibri"/>
                <a:cs typeface="Times New Roman"/>
              </a:rPr>
              <a:t>Explain what is meant by ‘fundamentals’ and how consideration of fundamentals can form part of a rounded approach to counterparty due diligence</a:t>
            </a:r>
          </a:p>
          <a:p>
            <a:pPr marL="285750" indent="-285750">
              <a:spcAft>
                <a:spcPts val="600"/>
              </a:spcAft>
              <a:buFont typeface="Wingdings" panose="05000000000000000000" pitchFamily="2" charset="2"/>
              <a:buChar char="§"/>
            </a:pPr>
            <a:r>
              <a:rPr lang="en-GB" dirty="0">
                <a:ea typeface="Calibri"/>
                <a:cs typeface="Times New Roman"/>
              </a:rPr>
              <a:t>Explain the relevance of ‘Tier 1 Capital’ and ‘Tier 1 Capital Ratios’ and why these are important metrics</a:t>
            </a:r>
          </a:p>
          <a:p>
            <a:pPr marL="285750" indent="-285750">
              <a:spcAft>
                <a:spcPts val="600"/>
              </a:spcAft>
              <a:buFont typeface="Wingdings" panose="05000000000000000000" pitchFamily="2" charset="2"/>
              <a:buChar char="§"/>
            </a:pPr>
            <a:r>
              <a:rPr lang="en-GB" dirty="0">
                <a:ea typeface="Calibri"/>
                <a:cs typeface="Times New Roman"/>
              </a:rPr>
              <a:t>Explain what is meant by a ‘systemically important’ bank and the regulatory capital adequacy requirements that apply to systemically important banks</a:t>
            </a:r>
          </a:p>
          <a:p>
            <a:pPr marL="285750" indent="-285750">
              <a:spcAft>
                <a:spcPts val="600"/>
              </a:spcAft>
              <a:buFont typeface="Wingdings" panose="05000000000000000000" pitchFamily="2" charset="2"/>
              <a:buChar char="§"/>
            </a:pPr>
            <a:r>
              <a:rPr lang="en-GB" dirty="0">
                <a:ea typeface="Calibri"/>
                <a:cs typeface="Times New Roman"/>
              </a:rPr>
              <a:t>Highlight regulatory changes pertinent to improving the capital adequacy and financial strength of the banking sector and individual banks post the 2008 financial crisis</a:t>
            </a:r>
          </a:p>
        </p:txBody>
      </p:sp>
      <p:sp>
        <p:nvSpPr>
          <p:cNvPr id="6" name="Rectangle 5">
            <a:extLst>
              <a:ext uri="{FF2B5EF4-FFF2-40B4-BE49-F238E27FC236}">
                <a16:creationId xmlns:a16="http://schemas.microsoft.com/office/drawing/2014/main" id="{4DBA2F9B-52B0-E04A-B23C-EFFD1EDB53E0}"/>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02790591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20</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t>A summary of the different credit rating designations</a:t>
            </a:r>
            <a:r>
              <a:rPr lang="en-GB" sz="1800" b="1" dirty="0">
                <a:latin typeface="Arial" pitchFamily="34" charset="0"/>
                <a:cs typeface="Arial" pitchFamily="34" charset="0"/>
              </a:rPr>
              <a:t> </a:t>
            </a:r>
            <a:r>
              <a:rPr lang="en-US" sz="1800" b="1" dirty="0">
                <a:latin typeface="Arial" pitchFamily="34" charset="0"/>
                <a:ea typeface="+mj-ea"/>
                <a:cs typeface="Arial" pitchFamily="34" charset="0"/>
              </a:rPr>
              <a:t>…</a:t>
            </a:r>
          </a:p>
        </p:txBody>
      </p:sp>
      <p:sp>
        <p:nvSpPr>
          <p:cNvPr id="5" name="Rectangle 2"/>
          <p:cNvSpPr txBox="1">
            <a:spLocks noChangeArrowheads="1"/>
          </p:cNvSpPr>
          <p:nvPr/>
        </p:nvSpPr>
        <p:spPr bwMode="auto">
          <a:xfrm>
            <a:off x="384873" y="1173023"/>
            <a:ext cx="9222114" cy="2526522"/>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The table below shows the credit rating symbols of the three main rating agencies, for the long term rating scales that they each use for investment grade debt, side-by-side</a:t>
            </a:r>
          </a:p>
          <a:p>
            <a:pPr marL="285750" indent="-285750" defTabSz="457200">
              <a:spcBef>
                <a:spcPts val="1200"/>
              </a:spcBef>
              <a:spcAft>
                <a:spcPts val="600"/>
              </a:spcAft>
              <a:buFont typeface="Wingdings" panose="05000000000000000000" pitchFamily="2" charset="2"/>
              <a:buChar char="§"/>
              <a:defRPr/>
            </a:pPr>
            <a:r>
              <a:rPr lang="en-US" b="1" dirty="0"/>
              <a:t>In addition to noting the differences and / or similarities between the symbols the rating agencies use it is important to understand that different</a:t>
            </a:r>
            <a:r>
              <a:rPr lang="en-US" b="1" baseline="30000" dirty="0"/>
              <a:t>-</a:t>
            </a:r>
            <a:r>
              <a:rPr lang="en-US" b="1" dirty="0"/>
              <a:t>institutions / debt obligations with the same credit rating from the same rating agency do not present absolutely the same / equal credit strength / risk, and vice-versa an institution / debt obligation may have different ratings from each of the agencies</a:t>
            </a:r>
          </a:p>
          <a:p>
            <a:pPr marL="558800" lvl="1" indent="-285750" defTabSz="457200">
              <a:spcBef>
                <a:spcPts val="0"/>
              </a:spcBef>
              <a:spcAft>
                <a:spcPts val="600"/>
              </a:spcAft>
              <a:buFont typeface=".AppleSystemUIFont"/>
              <a:buChar char="-"/>
              <a:defRPr/>
            </a:pPr>
            <a:r>
              <a:rPr lang="en-GB" dirty="0">
                <a:solidFill>
                  <a:srgbClr val="09527B"/>
                </a:solidFill>
              </a:rPr>
              <a:t>While </a:t>
            </a:r>
            <a:r>
              <a:rPr lang="en-US" dirty="0"/>
              <a:t>in a broad sense institutions with the same rating might be alike in their financial position, there are only a limited number of rating designations available, for use in grading thousands of institutions, with all types of business operations and risks, so the symbols cannot reflect all the shadings of risk that actually exist</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862764633"/>
              </p:ext>
            </p:extLst>
          </p:nvPr>
        </p:nvGraphicFramePr>
        <p:xfrm>
          <a:off x="384873" y="3778453"/>
          <a:ext cx="9067101" cy="1985059"/>
        </p:xfrm>
        <a:graphic>
          <a:graphicData uri="http://schemas.openxmlformats.org/drawingml/2006/table">
            <a:tbl>
              <a:tblPr firstCol="1" bandRow="1">
                <a:tableStyleId>{5C22544A-7EE6-4342-B048-85BDC9FD1C3A}</a:tableStyleId>
              </a:tblPr>
              <a:tblGrid>
                <a:gridCol w="3022367">
                  <a:extLst>
                    <a:ext uri="{9D8B030D-6E8A-4147-A177-3AD203B41FA5}">
                      <a16:colId xmlns:a16="http://schemas.microsoft.com/office/drawing/2014/main" val="1108626792"/>
                    </a:ext>
                  </a:extLst>
                </a:gridCol>
                <a:gridCol w="3022367">
                  <a:extLst>
                    <a:ext uri="{9D8B030D-6E8A-4147-A177-3AD203B41FA5}">
                      <a16:colId xmlns:a16="http://schemas.microsoft.com/office/drawing/2014/main" val="4078508812"/>
                    </a:ext>
                  </a:extLst>
                </a:gridCol>
                <a:gridCol w="3022367">
                  <a:extLst>
                    <a:ext uri="{9D8B030D-6E8A-4147-A177-3AD203B41FA5}">
                      <a16:colId xmlns:a16="http://schemas.microsoft.com/office/drawing/2014/main" val="2847292536"/>
                    </a:ext>
                  </a:extLst>
                </a:gridCol>
              </a:tblGrid>
              <a:tr h="375024">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S&amp;P</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400" b="1" dirty="0">
                          <a:solidFill>
                            <a:schemeClr val="bg1"/>
                          </a:solidFill>
                        </a:rPr>
                        <a:t>Moody’s</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400" b="1" dirty="0">
                          <a:solidFill>
                            <a:schemeClr val="bg1"/>
                          </a:solidFill>
                        </a:rPr>
                        <a:t>Fitch</a:t>
                      </a:r>
                    </a:p>
                  </a:txBody>
                  <a:tcPr marL="0" marR="0" marT="0" marB="0" anchor="ctr">
                    <a:solidFill>
                      <a:schemeClr val="tx1"/>
                    </a:solidFill>
                  </a:tcPr>
                </a:tc>
                <a:extLst>
                  <a:ext uri="{0D108BD9-81ED-4DB2-BD59-A6C34878D82A}">
                    <a16:rowId xmlns:a16="http://schemas.microsoft.com/office/drawing/2014/main" val="827345115"/>
                  </a:ext>
                </a:extLst>
              </a:tr>
              <a:tr h="375024">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IN" sz="1400" dirty="0">
                          <a:solidFill>
                            <a:schemeClr val="tx1"/>
                          </a:solidFill>
                          <a:effectLst/>
                          <a:latin typeface="Arial" panose="020B0604020202020204" pitchFamily="34" charset="0"/>
                          <a:ea typeface="Calibri"/>
                          <a:cs typeface="Arial" panose="020B0604020202020204" pitchFamily="34" charset="0"/>
                        </a:rPr>
                        <a:t>AAA </a:t>
                      </a:r>
                      <a:endParaRPr lang="en-GB" sz="1400" b="1" kern="1200" dirty="0">
                        <a:solidFill>
                          <a:schemeClr val="tx1"/>
                        </a:solidFill>
                        <a:effectLst/>
                        <a:latin typeface="+mn-lt"/>
                        <a:ea typeface="+mn-ea"/>
                        <a:cs typeface="+mn-cs"/>
                      </a:endParaRPr>
                    </a:p>
                  </a:txBody>
                  <a:tcPr marL="0" marR="0" marT="0" marB="0" anchor="ctr">
                    <a:solidFill>
                      <a:schemeClr val="accent1">
                        <a:lumMod val="75000"/>
                      </a:schemeClr>
                    </a:solidFill>
                  </a:tcPr>
                </a:tc>
                <a:tc>
                  <a:txBody>
                    <a:bodyPr/>
                    <a:lstStyle/>
                    <a:p>
                      <a:pPr marL="182563" indent="-3175" algn="ctr" eaLnBrk="0" hangingPunct="0">
                        <a:spcBef>
                          <a:spcPct val="35000"/>
                        </a:spcBef>
                        <a:buClr>
                          <a:srgbClr val="355997"/>
                        </a:buClr>
                      </a:pPr>
                      <a:r>
                        <a:rPr lang="en-US" sz="1400" b="1" dirty="0">
                          <a:solidFill>
                            <a:schemeClr val="tx1"/>
                          </a:solidFill>
                        </a:rPr>
                        <a:t>Aaa</a:t>
                      </a:r>
                    </a:p>
                  </a:txBody>
                  <a:tcPr marL="0" marR="0" marT="0" marB="0" anchor="ctr">
                    <a:solidFill>
                      <a:schemeClr val="accent1">
                        <a:lumMod val="75000"/>
                      </a:schemeClr>
                    </a:solidFill>
                  </a:tcPr>
                </a:tc>
                <a:tc>
                  <a:txBody>
                    <a:bodyPr/>
                    <a:lstStyle/>
                    <a:p>
                      <a:pPr marL="182563" indent="-3175" algn="ctr" eaLnBrk="0" hangingPunct="0">
                        <a:spcBef>
                          <a:spcPct val="35000"/>
                        </a:spcBef>
                        <a:buClr>
                          <a:srgbClr val="355997"/>
                        </a:buClr>
                      </a:pPr>
                      <a:r>
                        <a:rPr lang="en-US" sz="1400" b="1" dirty="0">
                          <a:solidFill>
                            <a:schemeClr val="tx1"/>
                          </a:solidFill>
                        </a:rPr>
                        <a:t>AAA</a:t>
                      </a:r>
                    </a:p>
                  </a:txBody>
                  <a:tcPr marL="0" marR="0" marT="0" marB="0" anchor="ctr">
                    <a:solidFill>
                      <a:schemeClr val="accent1">
                        <a:lumMod val="75000"/>
                      </a:schemeClr>
                    </a:solidFill>
                  </a:tcPr>
                </a:tc>
                <a:extLst>
                  <a:ext uri="{0D108BD9-81ED-4DB2-BD59-A6C34878D82A}">
                    <a16:rowId xmlns:a16="http://schemas.microsoft.com/office/drawing/2014/main" val="10000"/>
                  </a:ext>
                </a:extLst>
              </a:tr>
              <a:tr h="405285">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AA+  |  AA  |  AA-</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Aaa1  |  Aaa2  |  Aaa3</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AA+  | AA  |  AA-</a:t>
                      </a:r>
                    </a:p>
                  </a:txBody>
                  <a:tcPr marL="0" marR="0" marT="0" marB="0" anchor="ctr">
                    <a:solidFill>
                      <a:schemeClr val="accent1">
                        <a:lumMod val="90000"/>
                      </a:schemeClr>
                    </a:solidFill>
                  </a:tcPr>
                </a:tc>
                <a:extLst>
                  <a:ext uri="{0D108BD9-81ED-4DB2-BD59-A6C34878D82A}">
                    <a16:rowId xmlns:a16="http://schemas.microsoft.com/office/drawing/2014/main" val="395102653"/>
                  </a:ext>
                </a:extLst>
              </a:tr>
              <a:tr h="378562">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A+  |  A  |  A-</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A1  |  A2  |  A3</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A+  |  A  |  A-</a:t>
                      </a:r>
                    </a:p>
                  </a:txBody>
                  <a:tcPr marL="0" marR="0" marT="0" marB="0" anchor="ctr">
                    <a:solidFill>
                      <a:schemeClr val="accent1">
                        <a:lumMod val="75000"/>
                      </a:schemeClr>
                    </a:solidFill>
                  </a:tcPr>
                </a:tc>
                <a:extLst>
                  <a:ext uri="{0D108BD9-81ED-4DB2-BD59-A6C34878D82A}">
                    <a16:rowId xmlns:a16="http://schemas.microsoft.com/office/drawing/2014/main" val="53404140"/>
                  </a:ext>
                </a:extLst>
              </a:tr>
              <a:tr h="451164">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BBB+  | BBB  |  BBB-</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Baa1  | Baa2  |  Baa3</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BBB+  |  BBB  |  BBB-</a:t>
                      </a:r>
                    </a:p>
                  </a:txBody>
                  <a:tcPr marL="0" marR="0" marT="0" marB="0" anchor="ctr">
                    <a:solidFill>
                      <a:schemeClr val="accent1">
                        <a:lumMod val="90000"/>
                      </a:schemeClr>
                    </a:solidFill>
                  </a:tcPr>
                </a:tc>
                <a:extLst>
                  <a:ext uri="{0D108BD9-81ED-4DB2-BD59-A6C34878D82A}">
                    <a16:rowId xmlns:a16="http://schemas.microsoft.com/office/drawing/2014/main" val="1440036427"/>
                  </a:ext>
                </a:extLst>
              </a:tr>
            </a:tbl>
          </a:graphicData>
        </a:graphic>
      </p:graphicFrame>
      <p:sp>
        <p:nvSpPr>
          <p:cNvPr id="7" name="Rectangle 6">
            <a:extLst>
              <a:ext uri="{FF2B5EF4-FFF2-40B4-BE49-F238E27FC236}">
                <a16:creationId xmlns:a16="http://schemas.microsoft.com/office/drawing/2014/main" id="{36E9C621-6C26-C04E-8CAB-CAF15D19ACDC}"/>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171943977"/>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21</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Some concluding observations about credit ratings …</a:t>
            </a:r>
          </a:p>
        </p:txBody>
      </p:sp>
      <p:sp>
        <p:nvSpPr>
          <p:cNvPr id="5" name="Rectangle 2"/>
          <p:cNvSpPr txBox="1">
            <a:spLocks noChangeArrowheads="1"/>
          </p:cNvSpPr>
          <p:nvPr/>
        </p:nvSpPr>
        <p:spPr bwMode="auto">
          <a:xfrm>
            <a:off x="384873" y="1173023"/>
            <a:ext cx="9302388" cy="3541590"/>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It is worth highlighting that ratings agencies and their ratings are not infallible - and, indeed, they were heavily criticised during the 2008 financial crisis, when they also came under regulatory scrutiny</a:t>
            </a:r>
          </a:p>
          <a:p>
            <a:pPr marL="285750" indent="-285750" defTabSz="457200">
              <a:spcBef>
                <a:spcPts val="1200"/>
              </a:spcBef>
              <a:spcAft>
                <a:spcPts val="600"/>
              </a:spcAft>
              <a:buFont typeface="Wingdings" panose="05000000000000000000" pitchFamily="2" charset="2"/>
              <a:buChar char="§"/>
              <a:defRPr/>
            </a:pPr>
            <a:r>
              <a:rPr lang="en-US" b="1" dirty="0"/>
              <a:t>It should be understood that the institutions / counterparties pay the credit rating agencies for the ratings provided</a:t>
            </a:r>
          </a:p>
          <a:p>
            <a:pPr marL="285750" indent="-285750" defTabSz="457200">
              <a:spcBef>
                <a:spcPts val="1200"/>
              </a:spcBef>
              <a:spcAft>
                <a:spcPts val="600"/>
              </a:spcAft>
              <a:buFont typeface="Wingdings" panose="05000000000000000000" pitchFamily="2" charset="2"/>
              <a:buChar char="§"/>
              <a:defRPr/>
            </a:pPr>
            <a:r>
              <a:rPr lang="en-US" b="1" dirty="0">
                <a:ea typeface="Calibri"/>
                <a:cs typeface="Times New Roman"/>
              </a:rPr>
              <a:t>It is also fair to suggest that </a:t>
            </a:r>
            <a:r>
              <a:rPr lang="en-GB" b="1" dirty="0">
                <a:ea typeface="Calibri"/>
                <a:cs typeface="Times New Roman"/>
              </a:rPr>
              <a:t>ratings agencies tend to be longer term focused and can be slow to react to events</a:t>
            </a:r>
            <a:endParaRPr lang="en-US" b="1" dirty="0"/>
          </a:p>
          <a:p>
            <a:pPr marL="285750" indent="-285750" defTabSz="457200">
              <a:spcBef>
                <a:spcPts val="1200"/>
              </a:spcBef>
              <a:spcAft>
                <a:spcPts val="600"/>
              </a:spcAft>
              <a:buFont typeface="Wingdings" panose="05000000000000000000" pitchFamily="2" charset="2"/>
              <a:buChar char="§"/>
              <a:defRPr/>
            </a:pPr>
            <a:r>
              <a:rPr lang="en-US" b="1" dirty="0"/>
              <a:t>However, it is also sensible to recognise that post the financial crisis there have been material changes and improvements in the approach of the agencies:</a:t>
            </a:r>
          </a:p>
          <a:p>
            <a:pPr marL="558800" lvl="1" indent="-285750" defTabSz="457200">
              <a:spcBef>
                <a:spcPts val="0"/>
              </a:spcBef>
              <a:spcAft>
                <a:spcPts val="600"/>
              </a:spcAft>
              <a:buFont typeface=".AppleSystemUIFont"/>
              <a:buChar char="-"/>
              <a:defRPr/>
            </a:pPr>
            <a:r>
              <a:rPr lang="en-GB" dirty="0">
                <a:solidFill>
                  <a:srgbClr val="09527B"/>
                </a:solidFill>
              </a:rPr>
              <a:t>t</a:t>
            </a:r>
            <a:r>
              <a:rPr lang="en-US" dirty="0"/>
              <a:t>he </a:t>
            </a:r>
            <a:r>
              <a:rPr lang="en-GB" dirty="0"/>
              <a:t>2010 Dodd-Frank Wall Street Reform and Consumer Protection Act mandated improvements in regulating credit rating agencies</a:t>
            </a:r>
          </a:p>
          <a:p>
            <a:pPr marL="558800" lvl="1" indent="-285750" defTabSz="457200">
              <a:spcBef>
                <a:spcPts val="0"/>
              </a:spcBef>
              <a:spcAft>
                <a:spcPts val="600"/>
              </a:spcAft>
              <a:buFont typeface=".AppleSystemUIFont"/>
              <a:buChar char="-"/>
              <a:defRPr/>
            </a:pPr>
            <a:r>
              <a:rPr lang="en-GB" dirty="0"/>
              <a:t>ratings agencies now have to publicly disclose how their ratings have performed</a:t>
            </a:r>
          </a:p>
          <a:p>
            <a:pPr marL="558800" lvl="1" indent="-285750" defTabSz="457200">
              <a:spcBef>
                <a:spcPts val="0"/>
              </a:spcBef>
              <a:spcAft>
                <a:spcPts val="600"/>
              </a:spcAft>
              <a:buFont typeface=".AppleSystemUIFont"/>
              <a:buChar char="-"/>
              <a:defRPr/>
            </a:pPr>
            <a:r>
              <a:rPr lang="en-GB" dirty="0"/>
              <a:t>ratings agencies may also held liable for ratings that they should have known were inaccurate</a:t>
            </a:r>
          </a:p>
        </p:txBody>
      </p:sp>
      <p:sp>
        <p:nvSpPr>
          <p:cNvPr id="8" name="Rectangle 7"/>
          <p:cNvSpPr/>
          <p:nvPr/>
        </p:nvSpPr>
        <p:spPr>
          <a:xfrm>
            <a:off x="398037" y="4904318"/>
            <a:ext cx="9067101" cy="1169551"/>
          </a:xfrm>
          <a:prstGeom prst="rect">
            <a:avLst/>
          </a:prstGeom>
          <a:solidFill>
            <a:schemeClr val="tx1"/>
          </a:solidFill>
        </p:spPr>
        <p:txBody>
          <a:bodyPr wrap="square">
            <a:spAutoFit/>
          </a:bodyPr>
          <a:lstStyle/>
          <a:p>
            <a:pPr algn="ctr"/>
            <a:r>
              <a:rPr lang="en-US" b="1" dirty="0">
                <a:solidFill>
                  <a:schemeClr val="bg1"/>
                </a:solidFill>
              </a:rPr>
              <a:t>Whilst credit ratings are recognised as a primary indicator of the financial strength / credit risk </a:t>
            </a:r>
          </a:p>
          <a:p>
            <a:pPr algn="ctr"/>
            <a:r>
              <a:rPr lang="en-US" b="1" dirty="0">
                <a:solidFill>
                  <a:schemeClr val="bg1"/>
                </a:solidFill>
              </a:rPr>
              <a:t>of an institution / counterparty they are not infallible … or implied suitability for a structured product</a:t>
            </a:r>
          </a:p>
          <a:p>
            <a:pPr algn="ctr"/>
            <a:r>
              <a:rPr lang="en-US" b="1" dirty="0">
                <a:solidFill>
                  <a:schemeClr val="bg1"/>
                </a:solidFill>
              </a:rPr>
              <a:t>---------------------------------------------------------------------------------------------------------------------------------</a:t>
            </a:r>
          </a:p>
          <a:p>
            <a:pPr algn="ctr" defTabSz="457200">
              <a:defRPr/>
            </a:pPr>
            <a:r>
              <a:rPr lang="en-US" b="1" dirty="0">
                <a:solidFill>
                  <a:schemeClr val="bg1"/>
                </a:solidFill>
              </a:rPr>
              <a:t>Credit ratings should only be part of a professional adviser’s counterparty risk due diligence considerations - complemented by other metrics, including credit default swap rates and fundamentals</a:t>
            </a:r>
          </a:p>
        </p:txBody>
      </p:sp>
      <p:sp>
        <p:nvSpPr>
          <p:cNvPr id="9" name="Rectangle 8">
            <a:extLst>
              <a:ext uri="{FF2B5EF4-FFF2-40B4-BE49-F238E27FC236}">
                <a16:creationId xmlns:a16="http://schemas.microsoft.com/office/drawing/2014/main" id="{A1D364E4-05E9-F34C-95B5-40E636EA04C6}"/>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879884011"/>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22</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An introduction to credit default swaps (CDS) …</a:t>
            </a:r>
          </a:p>
        </p:txBody>
      </p:sp>
      <p:sp>
        <p:nvSpPr>
          <p:cNvPr id="5" name="Rectangle 2"/>
          <p:cNvSpPr txBox="1">
            <a:spLocks noChangeArrowheads="1"/>
          </p:cNvSpPr>
          <p:nvPr/>
        </p:nvSpPr>
        <p:spPr bwMode="auto">
          <a:xfrm>
            <a:off x="384873" y="1173023"/>
            <a:ext cx="9436246" cy="363386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In addition to credit ratings, another metric used to assess the financial strength / credit risk of an institution / debt obligation is credit default swaps (‘CDS’: or, more specifically, the CDS ‘spread’ or level)</a:t>
            </a:r>
          </a:p>
          <a:p>
            <a:pPr marL="285750" indent="-285750" defTabSz="457200">
              <a:spcBef>
                <a:spcPts val="1200"/>
              </a:spcBef>
              <a:spcAft>
                <a:spcPts val="600"/>
              </a:spcAft>
              <a:buFont typeface="Wingdings" panose="05000000000000000000" pitchFamily="2" charset="2"/>
              <a:buChar char="§"/>
              <a:defRPr/>
            </a:pPr>
            <a:r>
              <a:rPr lang="en-US" b="1" dirty="0"/>
              <a:t>CDS are credit derivatives. They were introduced in the late 1990’s, in the 'over-the-counter' market, where interested parties trade directly with each other (rather than via recognised exchanges)</a:t>
            </a:r>
          </a:p>
          <a:p>
            <a:pPr marL="285750" indent="-285750" defTabSz="457200">
              <a:spcBef>
                <a:spcPts val="1200"/>
              </a:spcBef>
              <a:spcAft>
                <a:spcPts val="600"/>
              </a:spcAft>
              <a:buFont typeface="Wingdings" panose="05000000000000000000" pitchFamily="2" charset="2"/>
              <a:buChar char="§"/>
              <a:defRPr/>
            </a:pPr>
            <a:r>
              <a:rPr lang="en-US" b="1" dirty="0"/>
              <a:t>Notably, CDS are independent indicators of credit risk, that reflect supply and demand and the market’s      aggregate assessment of the credit risk of an institution / debt obligation:</a:t>
            </a:r>
          </a:p>
          <a:p>
            <a:pPr marL="558800" lvl="1" indent="-285750" defTabSz="457200">
              <a:spcBef>
                <a:spcPts val="0"/>
              </a:spcBef>
              <a:spcAft>
                <a:spcPts val="600"/>
              </a:spcAft>
              <a:buFont typeface=".AppleSystemUIFont"/>
              <a:buChar char="-"/>
              <a:defRPr/>
            </a:pPr>
            <a:r>
              <a:rPr lang="en-GB" dirty="0">
                <a:solidFill>
                  <a:srgbClr val="09527B"/>
                </a:solidFill>
              </a:rPr>
              <a:t>t</a:t>
            </a:r>
            <a:r>
              <a:rPr lang="en-US" dirty="0"/>
              <a:t>his differs to credit ratings, which are paid for by institutions who want support for their debt / bond issuance</a:t>
            </a:r>
          </a:p>
          <a:p>
            <a:pPr marL="285750" indent="-285750" defTabSz="457200">
              <a:spcBef>
                <a:spcPts val="1200"/>
              </a:spcBef>
              <a:spcAft>
                <a:spcPts val="600"/>
              </a:spcAft>
              <a:buFont typeface="Wingdings" panose="05000000000000000000" pitchFamily="2" charset="2"/>
              <a:buChar char="§"/>
              <a:defRPr/>
            </a:pPr>
            <a:r>
              <a:rPr lang="en-US" b="1" dirty="0"/>
              <a:t>Also of note is the fact that CDS spreads tend to be more short term focused and react more swiftly to events than credit ratings</a:t>
            </a:r>
          </a:p>
          <a:p>
            <a:pPr marL="285750" indent="-285750" defTabSz="457200">
              <a:spcBef>
                <a:spcPts val="1200"/>
              </a:spcBef>
              <a:spcAft>
                <a:spcPts val="600"/>
              </a:spcAft>
              <a:buFont typeface="Wingdings" panose="05000000000000000000" pitchFamily="2" charset="2"/>
              <a:buChar char="§"/>
              <a:defRPr/>
            </a:pPr>
            <a:r>
              <a:rPr lang="en-US" b="1" dirty="0"/>
              <a:t>Like credit ratings, CDS have their limitations, particularly in isolation (especially bearing in mind that credit quality is only one factor that can affect the CDS spread): but identifying BOTH credit ratings AND CDS levels is therefore considered to be a good complementary due diligence approach</a:t>
            </a:r>
          </a:p>
        </p:txBody>
      </p:sp>
      <p:sp>
        <p:nvSpPr>
          <p:cNvPr id="8" name="Rectangle 7"/>
          <p:cNvSpPr/>
          <p:nvPr/>
        </p:nvSpPr>
        <p:spPr>
          <a:xfrm>
            <a:off x="384873" y="5060817"/>
            <a:ext cx="9030478" cy="1169551"/>
          </a:xfrm>
          <a:prstGeom prst="rect">
            <a:avLst/>
          </a:prstGeom>
          <a:solidFill>
            <a:schemeClr val="tx1"/>
          </a:solidFill>
        </p:spPr>
        <p:txBody>
          <a:bodyPr wrap="square">
            <a:spAutoFit/>
          </a:bodyPr>
          <a:lstStyle/>
          <a:p>
            <a:pPr algn="ctr" defTabSz="457200">
              <a:defRPr/>
            </a:pPr>
            <a:r>
              <a:rPr lang="en-US" b="1" dirty="0">
                <a:solidFill>
                  <a:schemeClr val="bg1"/>
                </a:solidFill>
              </a:rPr>
              <a:t>CDS ‘spreads’ independently reflect the market’s view of the financial strength / credit risk of an institution, that can be more short-term focused and swift to react to events than credit ratings </a:t>
            </a:r>
          </a:p>
          <a:p>
            <a:pPr algn="ctr"/>
            <a:r>
              <a:rPr lang="en-US" b="1" dirty="0">
                <a:solidFill>
                  <a:schemeClr val="bg1"/>
                </a:solidFill>
              </a:rPr>
              <a:t>----------------------------------------------------------------------------------------------------------------------</a:t>
            </a:r>
          </a:p>
          <a:p>
            <a:pPr algn="ctr" defTabSz="457200">
              <a:defRPr/>
            </a:pPr>
            <a:r>
              <a:rPr lang="en-US" b="1" dirty="0">
                <a:solidFill>
                  <a:schemeClr val="bg1"/>
                </a:solidFill>
              </a:rPr>
              <a:t>Identifying both prevailing credit ratings and CDS levels is considered</a:t>
            </a:r>
          </a:p>
          <a:p>
            <a:pPr algn="ctr" defTabSz="457200">
              <a:defRPr/>
            </a:pPr>
            <a:r>
              <a:rPr lang="en-US" b="1" dirty="0">
                <a:solidFill>
                  <a:schemeClr val="bg1"/>
                </a:solidFill>
              </a:rPr>
              <a:t>to be a good complementary due diligence approach</a:t>
            </a:r>
          </a:p>
        </p:txBody>
      </p:sp>
      <p:sp>
        <p:nvSpPr>
          <p:cNvPr id="9" name="Rectangle 8">
            <a:extLst>
              <a:ext uri="{FF2B5EF4-FFF2-40B4-BE49-F238E27FC236}">
                <a16:creationId xmlns:a16="http://schemas.microsoft.com/office/drawing/2014/main" id="{5C6925E1-DF75-A341-81ED-3B5B1B4A4E5C}"/>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70368788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23</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More about credit default swaps: at a basic level …</a:t>
            </a:r>
          </a:p>
        </p:txBody>
      </p:sp>
      <p:sp>
        <p:nvSpPr>
          <p:cNvPr id="5" name="Rectangle 2"/>
          <p:cNvSpPr txBox="1">
            <a:spLocks noChangeArrowheads="1"/>
          </p:cNvSpPr>
          <p:nvPr/>
        </p:nvSpPr>
        <p:spPr bwMode="auto">
          <a:xfrm>
            <a:off x="384873" y="1173022"/>
            <a:ext cx="9436246" cy="3458145"/>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At a basic level, CDS can be thought of as a form of insurance, although they can also be bought by professional investors, such as hedge funds:</a:t>
            </a:r>
          </a:p>
          <a:p>
            <a:pPr marL="558800" lvl="1" indent="-285750" defTabSz="457200">
              <a:spcBef>
                <a:spcPts val="0"/>
              </a:spcBef>
              <a:spcAft>
                <a:spcPts val="600"/>
              </a:spcAft>
              <a:buFont typeface=".AppleSystemUIFont"/>
              <a:buChar char="-"/>
              <a:defRPr/>
            </a:pPr>
            <a:r>
              <a:rPr lang="en-GB" dirty="0">
                <a:solidFill>
                  <a:srgbClr val="09527B"/>
                </a:solidFill>
              </a:rPr>
              <a:t>t</a:t>
            </a:r>
            <a:r>
              <a:rPr lang="en-US" dirty="0"/>
              <a:t>he buyer of a CDS might own a bond or other debt obligation of an institution and want protection against the        risk of the institution suffering a credit event and defaulting upon its obligations</a:t>
            </a:r>
          </a:p>
          <a:p>
            <a:pPr marL="558800" lvl="1" indent="-285750" defTabSz="457200">
              <a:spcBef>
                <a:spcPts val="0"/>
              </a:spcBef>
              <a:spcAft>
                <a:spcPts val="600"/>
              </a:spcAft>
              <a:buFont typeface=".AppleSystemUIFont"/>
              <a:buChar char="-"/>
              <a:defRPr/>
            </a:pPr>
            <a:r>
              <a:rPr lang="en-US" dirty="0"/>
              <a:t>alternatively, investors, such as hedge funds, who may have a negative view on an institution and seek to profit        from a credit event affecting it in the future</a:t>
            </a:r>
          </a:p>
          <a:p>
            <a:pPr marL="285750" indent="-285750" defTabSz="457200">
              <a:spcBef>
                <a:spcPts val="1200"/>
              </a:spcBef>
              <a:spcAft>
                <a:spcPts val="600"/>
              </a:spcAft>
              <a:buFont typeface="Wingdings" panose="05000000000000000000" pitchFamily="2" charset="2"/>
              <a:buChar char="§"/>
              <a:defRPr/>
            </a:pPr>
            <a:r>
              <a:rPr lang="en-US" b="1" dirty="0"/>
              <a:t>CDS providers include banks, major insurance companies and hedge funds</a:t>
            </a:r>
          </a:p>
          <a:p>
            <a:pPr marL="285750" indent="-285750" defTabSz="457200">
              <a:spcBef>
                <a:spcPts val="1200"/>
              </a:spcBef>
              <a:spcAft>
                <a:spcPts val="600"/>
              </a:spcAft>
              <a:buFont typeface="Wingdings" panose="05000000000000000000" pitchFamily="2" charset="2"/>
              <a:buChar char="§"/>
              <a:defRPr/>
            </a:pPr>
            <a:r>
              <a:rPr lang="en-US" b="1" dirty="0"/>
              <a:t>The buyer of a CDS pays a fee (the spread) to the seller, or writer, of the CDS. In exchange for the fee, the buyer of the CDS will be compensated by the seller if a credit event impacts upon the reference obligation</a:t>
            </a:r>
          </a:p>
          <a:p>
            <a:pPr marL="558800" lvl="1" indent="-285750" defTabSz="457200">
              <a:spcBef>
                <a:spcPts val="0"/>
              </a:spcBef>
              <a:spcAft>
                <a:spcPts val="600"/>
              </a:spcAft>
              <a:buFont typeface=".AppleSystemUIFont"/>
              <a:buChar char="-"/>
              <a:defRPr/>
            </a:pPr>
            <a:r>
              <a:rPr lang="en-GB" dirty="0">
                <a:solidFill>
                  <a:srgbClr val="09527B"/>
                </a:solidFill>
              </a:rPr>
              <a:t>p</a:t>
            </a:r>
            <a:r>
              <a:rPr lang="en-US" dirty="0" err="1"/>
              <a:t>otential</a:t>
            </a:r>
            <a:r>
              <a:rPr lang="en-US" dirty="0"/>
              <a:t> credit events include bankruptcy, default to meet obligations, debt restructuring, etc. </a:t>
            </a:r>
          </a:p>
          <a:p>
            <a:pPr marL="558800" lvl="1" indent="-285750" defTabSz="457200">
              <a:spcBef>
                <a:spcPts val="0"/>
              </a:spcBef>
              <a:spcAft>
                <a:spcPts val="600"/>
              </a:spcAft>
              <a:buFont typeface=".AppleSystemUIFont"/>
              <a:buChar char="-"/>
              <a:defRPr/>
            </a:pPr>
            <a:r>
              <a:rPr lang="en-US" dirty="0"/>
              <a:t>if a credit events occur, the seller of the CDS will receive the reference obligation (now in distress) and the buyer will receive cash to compensate for the credit loss</a:t>
            </a:r>
          </a:p>
        </p:txBody>
      </p:sp>
      <p:sp>
        <p:nvSpPr>
          <p:cNvPr id="8" name="Rectangle 7"/>
          <p:cNvSpPr/>
          <p:nvPr/>
        </p:nvSpPr>
        <p:spPr>
          <a:xfrm>
            <a:off x="384873" y="4837731"/>
            <a:ext cx="9030478" cy="954107"/>
          </a:xfrm>
          <a:prstGeom prst="rect">
            <a:avLst/>
          </a:prstGeom>
          <a:solidFill>
            <a:schemeClr val="tx1"/>
          </a:solidFill>
        </p:spPr>
        <p:txBody>
          <a:bodyPr wrap="square">
            <a:spAutoFit/>
          </a:bodyPr>
          <a:lstStyle/>
          <a:p>
            <a:pPr algn="ctr"/>
            <a:r>
              <a:rPr lang="en-US" b="1" dirty="0">
                <a:solidFill>
                  <a:schemeClr val="bg1"/>
                </a:solidFill>
              </a:rPr>
              <a:t>Credit default swaps (CDS) can be thought of as a form of insurance (or speculation) that can be </a:t>
            </a:r>
          </a:p>
          <a:p>
            <a:pPr algn="ctr"/>
            <a:r>
              <a:rPr lang="en-US" b="1" dirty="0">
                <a:solidFill>
                  <a:schemeClr val="bg1"/>
                </a:solidFill>
              </a:rPr>
              <a:t>used to protect the holder against a credit event affecting the reference institution / bond</a:t>
            </a:r>
          </a:p>
          <a:p>
            <a:pPr algn="ctr"/>
            <a:r>
              <a:rPr lang="en-US" b="1" dirty="0">
                <a:solidFill>
                  <a:schemeClr val="bg1"/>
                </a:solidFill>
              </a:rPr>
              <a:t>----------------------------------------------------------------------------------------------------------------</a:t>
            </a:r>
          </a:p>
          <a:p>
            <a:pPr algn="ctr" defTabSz="457200">
              <a:defRPr/>
            </a:pPr>
            <a:r>
              <a:rPr lang="en-US" b="1" dirty="0">
                <a:solidFill>
                  <a:schemeClr val="bg1"/>
                </a:solidFill>
              </a:rPr>
              <a:t>CDS providers include banks, insurance companies and hedge funds</a:t>
            </a:r>
          </a:p>
        </p:txBody>
      </p:sp>
      <p:sp>
        <p:nvSpPr>
          <p:cNvPr id="9" name="Rectangle 8">
            <a:extLst>
              <a:ext uri="{FF2B5EF4-FFF2-40B4-BE49-F238E27FC236}">
                <a16:creationId xmlns:a16="http://schemas.microsoft.com/office/drawing/2014/main" id="{BBB18BA9-62B3-864C-8337-827FBC815682}"/>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744437977"/>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24</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Explaining credit default swaps: at a more detailed level …</a:t>
            </a:r>
          </a:p>
        </p:txBody>
      </p:sp>
      <p:sp>
        <p:nvSpPr>
          <p:cNvPr id="5" name="Rectangle 2"/>
          <p:cNvSpPr txBox="1">
            <a:spLocks noChangeArrowheads="1"/>
          </p:cNvSpPr>
          <p:nvPr/>
        </p:nvSpPr>
        <p:spPr bwMode="auto">
          <a:xfrm>
            <a:off x="384873" y="1173022"/>
            <a:ext cx="9436246" cy="3800294"/>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At a more detailed level, a CDS is a ‘swap agreement’ between two parties, in relation to bond or other debt instruments - often called the reference obligation - issued by an institution</a:t>
            </a:r>
          </a:p>
          <a:p>
            <a:pPr marL="285750" indent="-285750" defTabSz="457200">
              <a:spcBef>
                <a:spcPts val="1200"/>
              </a:spcBef>
              <a:spcAft>
                <a:spcPts val="600"/>
              </a:spcAft>
              <a:buFont typeface="Wingdings" panose="05000000000000000000" pitchFamily="2" charset="2"/>
              <a:buChar char="§"/>
              <a:defRPr/>
            </a:pPr>
            <a:r>
              <a:rPr lang="en-US" b="1" dirty="0"/>
              <a:t>Credit default swaps are quoted in the form of an annualised spread, over LIBOR, known as the CDS spread:</a:t>
            </a:r>
          </a:p>
          <a:p>
            <a:pPr marL="558800" lvl="1" indent="-285750" defTabSz="457200">
              <a:spcBef>
                <a:spcPts val="0"/>
              </a:spcBef>
              <a:spcAft>
                <a:spcPts val="600"/>
              </a:spcAft>
              <a:buFont typeface=".AppleSystemUIFont"/>
              <a:buChar char="-"/>
              <a:defRPr/>
            </a:pPr>
            <a:r>
              <a:rPr lang="en-GB" dirty="0">
                <a:solidFill>
                  <a:srgbClr val="09527B"/>
                </a:solidFill>
              </a:rPr>
              <a:t>f</a:t>
            </a:r>
            <a:r>
              <a:rPr lang="en-US" dirty="0"/>
              <a:t>or example, the CDS spread for XYZ company or a specific bond issued by XYZ company might be 100bps</a:t>
            </a:r>
          </a:p>
          <a:p>
            <a:pPr marL="558800" lvl="1" indent="-285750" defTabSz="457200">
              <a:spcBef>
                <a:spcPts val="0"/>
              </a:spcBef>
              <a:spcAft>
                <a:spcPts val="600"/>
              </a:spcAft>
              <a:buFont typeface=".AppleSystemUIFont"/>
              <a:buChar char="-"/>
              <a:defRPr/>
            </a:pPr>
            <a:r>
              <a:rPr lang="en-US" dirty="0"/>
              <a:t>if the CDS buyer wants to protect US$10 million investment in XYZ company or a bond issued by them, then the buyer has to pay the CDS seller an annual fee of US$100,000 (which is typically paid quarterly)</a:t>
            </a:r>
            <a:endParaRPr lang="en-US" b="1" dirty="0"/>
          </a:p>
          <a:p>
            <a:pPr marL="285750" indent="-285750" defTabSz="457200">
              <a:spcBef>
                <a:spcPts val="1200"/>
              </a:spcBef>
              <a:spcAft>
                <a:spcPts val="600"/>
              </a:spcAft>
              <a:buFont typeface="Wingdings" panose="05000000000000000000" pitchFamily="2" charset="2"/>
              <a:buChar char="§"/>
              <a:defRPr/>
            </a:pPr>
            <a:r>
              <a:rPr lang="en-US" b="1" dirty="0"/>
              <a:t>As a CDS provides protection against a credit event impacting upon an institution or a specific debt instrument, if the CDS provider / credit derivatives market perceives that the credit strength of the institution / quality of the debt instrument will deteriorate the CDS spread will widen, i.e. increase, meaning that the cost of the CDS and the protection it provides will be greater (which makes sense):</a:t>
            </a:r>
          </a:p>
          <a:p>
            <a:pPr marL="558800" lvl="1" indent="-285750" defTabSz="457200">
              <a:spcBef>
                <a:spcPts val="0"/>
              </a:spcBef>
              <a:spcAft>
                <a:spcPts val="600"/>
              </a:spcAft>
              <a:buFont typeface=".AppleSystemUIFont"/>
              <a:buChar char="-"/>
              <a:defRPr/>
            </a:pPr>
            <a:r>
              <a:rPr lang="en-GB" dirty="0">
                <a:solidFill>
                  <a:srgbClr val="09527B"/>
                </a:solidFill>
              </a:rPr>
              <a:t>c</a:t>
            </a:r>
            <a:r>
              <a:rPr lang="en-US" dirty="0" err="1"/>
              <a:t>onversely</a:t>
            </a:r>
            <a:r>
              <a:rPr lang="en-US" dirty="0"/>
              <a:t>, if the CDS provider / credit derivatives market perceives that the credit strength of the issuer /        quality of the debt instrument will improve the CDS spread will narrow, i.e. decrease (i.e. protection will cost less)</a:t>
            </a:r>
          </a:p>
        </p:txBody>
      </p:sp>
      <p:sp>
        <p:nvSpPr>
          <p:cNvPr id="8" name="Rectangle 7"/>
          <p:cNvSpPr/>
          <p:nvPr/>
        </p:nvSpPr>
        <p:spPr>
          <a:xfrm>
            <a:off x="437761" y="5136472"/>
            <a:ext cx="9030478" cy="954107"/>
          </a:xfrm>
          <a:prstGeom prst="rect">
            <a:avLst/>
          </a:prstGeom>
          <a:solidFill>
            <a:schemeClr val="tx1"/>
          </a:solidFill>
        </p:spPr>
        <p:txBody>
          <a:bodyPr wrap="square">
            <a:spAutoFit/>
          </a:bodyPr>
          <a:lstStyle/>
          <a:p>
            <a:pPr algn="ctr"/>
            <a:r>
              <a:rPr lang="en-US" b="1" dirty="0">
                <a:solidFill>
                  <a:schemeClr val="bg1"/>
                </a:solidFill>
              </a:rPr>
              <a:t>Credit default swaps are quoted in the form of an annualised spread, known as the CDS spread </a:t>
            </a:r>
          </a:p>
          <a:p>
            <a:pPr algn="ctr"/>
            <a:r>
              <a:rPr lang="en-US" b="1" dirty="0">
                <a:solidFill>
                  <a:schemeClr val="bg1"/>
                </a:solidFill>
              </a:rPr>
              <a:t>--------------------------------------------------------------------------------------------------------------------------------------------</a:t>
            </a:r>
          </a:p>
          <a:p>
            <a:pPr algn="ctr" defTabSz="457200">
              <a:defRPr/>
            </a:pPr>
            <a:r>
              <a:rPr lang="en-US" b="1" dirty="0">
                <a:solidFill>
                  <a:schemeClr val="bg1"/>
                </a:solidFill>
              </a:rPr>
              <a:t>If the credit derivatives market perceives that the credit strength of the reference institution / quality </a:t>
            </a:r>
          </a:p>
          <a:p>
            <a:pPr algn="ctr" defTabSz="457200">
              <a:defRPr/>
            </a:pPr>
            <a:r>
              <a:rPr lang="en-US" b="1" dirty="0">
                <a:solidFill>
                  <a:schemeClr val="bg1"/>
                </a:solidFill>
              </a:rPr>
              <a:t>of the debt instrument will deteriorate the CDS spread will widen, i.e. increase … and vice versa</a:t>
            </a:r>
          </a:p>
        </p:txBody>
      </p:sp>
      <p:sp>
        <p:nvSpPr>
          <p:cNvPr id="9" name="Rectangle 8">
            <a:extLst>
              <a:ext uri="{FF2B5EF4-FFF2-40B4-BE49-F238E27FC236}">
                <a16:creationId xmlns:a16="http://schemas.microsoft.com/office/drawing/2014/main" id="{8C2522D6-1E68-4448-BD7A-27AE8123C2E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48298445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25</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Some examples of credit default swaps …</a:t>
            </a:r>
          </a:p>
        </p:txBody>
      </p:sp>
      <p:sp>
        <p:nvSpPr>
          <p:cNvPr id="5" name="Rectangle 2"/>
          <p:cNvSpPr txBox="1">
            <a:spLocks noChangeArrowheads="1"/>
          </p:cNvSpPr>
          <p:nvPr/>
        </p:nvSpPr>
        <p:spPr bwMode="auto">
          <a:xfrm>
            <a:off x="384873" y="3174980"/>
            <a:ext cx="9436246" cy="1262549"/>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US" b="1" dirty="0"/>
              <a:t>As already explained, using CDS spreads / levels in isolation has limitations – but they can be used as a complementary indicator of counterparty strength / credit risk, in conjunction with credit ratings</a:t>
            </a:r>
          </a:p>
          <a:p>
            <a:pPr marL="285750" indent="-285750" defTabSz="457200">
              <a:spcBef>
                <a:spcPts val="1200"/>
              </a:spcBef>
              <a:spcAft>
                <a:spcPts val="600"/>
              </a:spcAft>
              <a:buFont typeface="Wingdings" panose="05000000000000000000" pitchFamily="2" charset="2"/>
              <a:buChar char="§"/>
              <a:defRPr/>
            </a:pPr>
            <a:r>
              <a:rPr lang="en-US" b="1" dirty="0"/>
              <a:t>For example, the above CDS spread can be viewed against the credit ratings for each institution, to check if the CDS market (via spreads) reflects the credit ratings agencies views of the institutions:</a:t>
            </a:r>
          </a:p>
        </p:txBody>
      </p:sp>
      <p:graphicFrame>
        <p:nvGraphicFramePr>
          <p:cNvPr id="6" name="Table 5"/>
          <p:cNvGraphicFramePr>
            <a:graphicFrameLocks noGrp="1"/>
          </p:cNvGraphicFramePr>
          <p:nvPr>
            <p:extLst>
              <p:ext uri="{D42A27DB-BD31-4B8C-83A1-F6EECF244321}">
                <p14:modId xmlns:p14="http://schemas.microsoft.com/office/powerpoint/2010/main" val="1792833681"/>
              </p:ext>
            </p:extLst>
          </p:nvPr>
        </p:nvGraphicFramePr>
        <p:xfrm>
          <a:off x="506408" y="1534182"/>
          <a:ext cx="9067101" cy="1447524"/>
        </p:xfrm>
        <a:graphic>
          <a:graphicData uri="http://schemas.openxmlformats.org/drawingml/2006/table">
            <a:tbl>
              <a:tblPr firstCol="1" bandRow="1">
                <a:tableStyleId>{5C22544A-7EE6-4342-B048-85BDC9FD1C3A}</a:tableStyleId>
              </a:tblPr>
              <a:tblGrid>
                <a:gridCol w="3022367">
                  <a:extLst>
                    <a:ext uri="{9D8B030D-6E8A-4147-A177-3AD203B41FA5}">
                      <a16:colId xmlns:a16="http://schemas.microsoft.com/office/drawing/2014/main" val="1108626792"/>
                    </a:ext>
                  </a:extLst>
                </a:gridCol>
                <a:gridCol w="3022367">
                  <a:extLst>
                    <a:ext uri="{9D8B030D-6E8A-4147-A177-3AD203B41FA5}">
                      <a16:colId xmlns:a16="http://schemas.microsoft.com/office/drawing/2014/main" val="4078508812"/>
                    </a:ext>
                  </a:extLst>
                </a:gridCol>
                <a:gridCol w="3022367">
                  <a:extLst>
                    <a:ext uri="{9D8B030D-6E8A-4147-A177-3AD203B41FA5}">
                      <a16:colId xmlns:a16="http://schemas.microsoft.com/office/drawing/2014/main" val="2847292536"/>
                    </a:ext>
                  </a:extLst>
                </a:gridCol>
              </a:tblGrid>
              <a:tr h="347060">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INSTITUTION</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400" b="1" dirty="0">
                          <a:solidFill>
                            <a:schemeClr val="bg1"/>
                          </a:solidFill>
                        </a:rPr>
                        <a:t>1 YEAR CDS SPREAD</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400" b="1" dirty="0">
                          <a:solidFill>
                            <a:schemeClr val="bg1"/>
                          </a:solidFill>
                        </a:rPr>
                        <a:t>5 YEAR CDS SPREAD</a:t>
                      </a:r>
                    </a:p>
                  </a:txBody>
                  <a:tcPr marL="0" marR="0" marT="0" marB="0" anchor="ctr">
                    <a:solidFill>
                      <a:schemeClr val="tx1"/>
                    </a:solidFill>
                  </a:tcPr>
                </a:tc>
                <a:extLst>
                  <a:ext uri="{0D108BD9-81ED-4DB2-BD59-A6C34878D82A}">
                    <a16:rowId xmlns:a16="http://schemas.microsoft.com/office/drawing/2014/main" val="827345115"/>
                  </a:ext>
                </a:extLst>
              </a:tr>
              <a:tr h="375065">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HSBC Bank</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29.98</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75.40</a:t>
                      </a:r>
                    </a:p>
                  </a:txBody>
                  <a:tcPr marL="0" marR="0" marT="0" marB="0" anchor="ctr">
                    <a:solidFill>
                      <a:schemeClr val="accent1">
                        <a:lumMod val="75000"/>
                      </a:schemeClr>
                    </a:solidFill>
                  </a:tcPr>
                </a:tc>
                <a:extLst>
                  <a:ext uri="{0D108BD9-81ED-4DB2-BD59-A6C34878D82A}">
                    <a16:rowId xmlns:a16="http://schemas.microsoft.com/office/drawing/2014/main" val="286115785"/>
                  </a:ext>
                </a:extLst>
              </a:tr>
              <a:tr h="375065">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Barclays Bank</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44.00</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93.21</a:t>
                      </a:r>
                    </a:p>
                  </a:txBody>
                  <a:tcPr marL="0" marR="0" marT="0" marB="0" anchor="ctr">
                    <a:solidFill>
                      <a:schemeClr val="accent1">
                        <a:lumMod val="90000"/>
                      </a:schemeClr>
                    </a:solidFill>
                  </a:tcPr>
                </a:tc>
                <a:extLst>
                  <a:ext uri="{0D108BD9-81ED-4DB2-BD59-A6C34878D82A}">
                    <a16:rowId xmlns:a16="http://schemas.microsoft.com/office/drawing/2014/main" val="395102653"/>
                  </a:ext>
                </a:extLst>
              </a:tr>
              <a:tr h="350334">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Deutsche Bank</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168.38</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219.38</a:t>
                      </a:r>
                    </a:p>
                  </a:txBody>
                  <a:tcPr marL="0" marR="0" marT="0" marB="0" anchor="ctr">
                    <a:solidFill>
                      <a:schemeClr val="accent1">
                        <a:lumMod val="75000"/>
                      </a:schemeClr>
                    </a:solidFill>
                  </a:tcPr>
                </a:tc>
                <a:extLst>
                  <a:ext uri="{0D108BD9-81ED-4DB2-BD59-A6C34878D82A}">
                    <a16:rowId xmlns:a16="http://schemas.microsoft.com/office/drawing/2014/main" val="53404140"/>
                  </a:ext>
                </a:extLst>
              </a:tr>
            </a:tbl>
          </a:graphicData>
        </a:graphic>
      </p:graphicFrame>
      <p:sp>
        <p:nvSpPr>
          <p:cNvPr id="7" name="Text Box 10"/>
          <p:cNvSpPr txBox="1">
            <a:spLocks noChangeArrowheads="1"/>
          </p:cNvSpPr>
          <p:nvPr/>
        </p:nvSpPr>
        <p:spPr bwMode="auto">
          <a:xfrm>
            <a:off x="506408" y="2998321"/>
            <a:ext cx="7561263" cy="184666"/>
          </a:xfrm>
          <a:prstGeom prst="rect">
            <a:avLst/>
          </a:prstGeom>
          <a:noFill/>
          <a:ln w="9525">
            <a:noFill/>
            <a:miter lim="800000"/>
            <a:headEnd/>
            <a:tailEnd/>
          </a:ln>
        </p:spPr>
        <p:txBody>
          <a:bodyPr lIns="0" tIns="0" rIns="0" bIns="0">
            <a:spAutoFit/>
          </a:bodyPr>
          <a:lstStyle/>
          <a:p>
            <a:pPr>
              <a:spcBef>
                <a:spcPct val="50000"/>
              </a:spcBef>
            </a:pPr>
            <a:r>
              <a:rPr lang="en-GB" sz="1200" dirty="0">
                <a:solidFill>
                  <a:schemeClr val="accent1">
                    <a:lumMod val="50000"/>
                  </a:schemeClr>
                </a:solidFill>
              </a:rPr>
              <a:t>[</a:t>
            </a:r>
            <a:r>
              <a:rPr lang="en-GB" sz="1200" dirty="0"/>
              <a:t>SOURCE: Bloomberg 25.11.16]</a:t>
            </a:r>
            <a:endParaRPr lang="en-US" sz="1200" dirty="0"/>
          </a:p>
        </p:txBody>
      </p:sp>
      <p:sp>
        <p:nvSpPr>
          <p:cNvPr id="10" name="Rectangle 2"/>
          <p:cNvSpPr txBox="1">
            <a:spLocks noChangeArrowheads="1"/>
          </p:cNvSpPr>
          <p:nvPr/>
        </p:nvSpPr>
        <p:spPr bwMode="auto">
          <a:xfrm>
            <a:off x="384873" y="1110856"/>
            <a:ext cx="9436246" cy="395348"/>
          </a:xfrm>
          <a:prstGeom prst="rect">
            <a:avLst/>
          </a:prstGeom>
          <a:solidFill>
            <a:srgbClr val="FFFFFF"/>
          </a:solidFill>
          <a:ln>
            <a:miter lim="800000"/>
            <a:headEnd/>
            <a:tailEnd/>
          </a:ln>
        </p:spPr>
        <p:txBody>
          <a:bodyPr anchor="ctr"/>
          <a:lstStyle/>
          <a:p>
            <a:pPr marL="285750" indent="-285750" defTabSz="457200">
              <a:buFont typeface="Wingdings" panose="05000000000000000000" pitchFamily="2" charset="2"/>
              <a:buChar char="§"/>
              <a:defRPr/>
            </a:pPr>
            <a:r>
              <a:rPr lang="en-US" b="1" dirty="0"/>
              <a:t>The following table provides some examples of CDS spreads / costs:</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884983175"/>
              </p:ext>
            </p:extLst>
          </p:nvPr>
        </p:nvGraphicFramePr>
        <p:xfrm>
          <a:off x="384873" y="4437529"/>
          <a:ext cx="9135305" cy="1447524"/>
        </p:xfrm>
        <a:graphic>
          <a:graphicData uri="http://schemas.openxmlformats.org/drawingml/2006/table">
            <a:tbl>
              <a:tblPr firstCol="1" bandRow="1">
                <a:tableStyleId>{5C22544A-7EE6-4342-B048-85BDC9FD1C3A}</a:tableStyleId>
              </a:tblPr>
              <a:tblGrid>
                <a:gridCol w="1827061">
                  <a:extLst>
                    <a:ext uri="{9D8B030D-6E8A-4147-A177-3AD203B41FA5}">
                      <a16:colId xmlns:a16="http://schemas.microsoft.com/office/drawing/2014/main" val="1108626792"/>
                    </a:ext>
                  </a:extLst>
                </a:gridCol>
                <a:gridCol w="1827061">
                  <a:extLst>
                    <a:ext uri="{9D8B030D-6E8A-4147-A177-3AD203B41FA5}">
                      <a16:colId xmlns:a16="http://schemas.microsoft.com/office/drawing/2014/main" val="4078508812"/>
                    </a:ext>
                  </a:extLst>
                </a:gridCol>
                <a:gridCol w="1827061">
                  <a:extLst>
                    <a:ext uri="{9D8B030D-6E8A-4147-A177-3AD203B41FA5}">
                      <a16:colId xmlns:a16="http://schemas.microsoft.com/office/drawing/2014/main" val="2847292536"/>
                    </a:ext>
                  </a:extLst>
                </a:gridCol>
                <a:gridCol w="1827061">
                  <a:extLst>
                    <a:ext uri="{9D8B030D-6E8A-4147-A177-3AD203B41FA5}">
                      <a16:colId xmlns:a16="http://schemas.microsoft.com/office/drawing/2014/main" val="2182194253"/>
                    </a:ext>
                  </a:extLst>
                </a:gridCol>
                <a:gridCol w="1827061">
                  <a:extLst>
                    <a:ext uri="{9D8B030D-6E8A-4147-A177-3AD203B41FA5}">
                      <a16:colId xmlns:a16="http://schemas.microsoft.com/office/drawing/2014/main" val="912942330"/>
                    </a:ext>
                  </a:extLst>
                </a:gridCol>
              </a:tblGrid>
              <a:tr h="347060">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400" b="1" dirty="0">
                          <a:solidFill>
                            <a:schemeClr val="bg1"/>
                          </a:solidFill>
                        </a:rPr>
                        <a:t>       1-YR CDS</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400" b="1" dirty="0">
                          <a:solidFill>
                            <a:schemeClr val="bg1"/>
                          </a:solidFill>
                        </a:rPr>
                        <a:t>       5-YR CDS</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400" b="1" dirty="0">
                          <a:solidFill>
                            <a:schemeClr val="bg1"/>
                          </a:solidFill>
                        </a:rPr>
                        <a:t>     S&amp;P RATING</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400" b="1" dirty="0">
                          <a:solidFill>
                            <a:schemeClr val="bg1"/>
                          </a:solidFill>
                        </a:rPr>
                        <a:t>  SANITY CHECK</a:t>
                      </a:r>
                    </a:p>
                  </a:txBody>
                  <a:tcPr marL="0" marR="0" marT="0" marB="0" anchor="ctr">
                    <a:solidFill>
                      <a:schemeClr val="tx1"/>
                    </a:solidFill>
                  </a:tcPr>
                </a:tc>
                <a:extLst>
                  <a:ext uri="{0D108BD9-81ED-4DB2-BD59-A6C34878D82A}">
                    <a16:rowId xmlns:a16="http://schemas.microsoft.com/office/drawing/2014/main" val="827345115"/>
                  </a:ext>
                </a:extLst>
              </a:tr>
              <a:tr h="375065">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HSBC Bank</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29.98</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75.40</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AA-</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YES</a:t>
                      </a:r>
                    </a:p>
                  </a:txBody>
                  <a:tcPr marL="0" marR="0" marT="0" marB="0" anchor="ctr">
                    <a:solidFill>
                      <a:schemeClr val="accent1">
                        <a:lumMod val="75000"/>
                      </a:schemeClr>
                    </a:solidFill>
                  </a:tcPr>
                </a:tc>
                <a:extLst>
                  <a:ext uri="{0D108BD9-81ED-4DB2-BD59-A6C34878D82A}">
                    <a16:rowId xmlns:a16="http://schemas.microsoft.com/office/drawing/2014/main" val="286115785"/>
                  </a:ext>
                </a:extLst>
              </a:tr>
              <a:tr h="375065">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Barclays Bank</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44.00</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93.21</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A-</a:t>
                      </a:r>
                    </a:p>
                  </a:txBody>
                  <a:tcPr marL="0" marR="0" marT="0" marB="0" anchor="ctr">
                    <a:solidFill>
                      <a:schemeClr val="accent1">
                        <a:lumMod val="90000"/>
                      </a:schemeClr>
                    </a:solidFill>
                  </a:tcPr>
                </a:tc>
                <a:tc>
                  <a:txBody>
                    <a:bodyPr/>
                    <a:lstStyle/>
                    <a:p>
                      <a:pPr algn="ctr" eaLnBrk="0" hangingPunct="0"/>
                      <a:r>
                        <a:rPr lang="en-GB" sz="1400" b="1" kern="1200" dirty="0">
                          <a:solidFill>
                            <a:schemeClr val="tx1"/>
                          </a:solidFill>
                          <a:effectLst/>
                          <a:latin typeface="+mn-lt"/>
                          <a:ea typeface="+mn-ea"/>
                          <a:cs typeface="+mn-cs"/>
                        </a:rPr>
                        <a:t>YES</a:t>
                      </a:r>
                    </a:p>
                  </a:txBody>
                  <a:tcPr marL="0" marR="0" marT="0" marB="0" anchor="ctr">
                    <a:solidFill>
                      <a:schemeClr val="accent1">
                        <a:lumMod val="90000"/>
                      </a:schemeClr>
                    </a:solidFill>
                  </a:tcPr>
                </a:tc>
                <a:extLst>
                  <a:ext uri="{0D108BD9-81ED-4DB2-BD59-A6C34878D82A}">
                    <a16:rowId xmlns:a16="http://schemas.microsoft.com/office/drawing/2014/main" val="395102653"/>
                  </a:ext>
                </a:extLst>
              </a:tr>
              <a:tr h="350334">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Deutsche Bank</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168.38</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219.38</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BBB+</a:t>
                      </a:r>
                    </a:p>
                  </a:txBody>
                  <a:tcPr marL="0" marR="0" marT="0" marB="0" anchor="ctr">
                    <a:solidFill>
                      <a:schemeClr val="accent1">
                        <a:lumMod val="75000"/>
                      </a:schemeClr>
                    </a:solidFill>
                  </a:tcPr>
                </a:tc>
                <a:tc>
                  <a:txBody>
                    <a:bodyPr/>
                    <a:lstStyle/>
                    <a:p>
                      <a:pPr algn="ctr" eaLnBrk="0" hangingPunct="0"/>
                      <a:r>
                        <a:rPr lang="en-GB" sz="1400" b="1" kern="1200" dirty="0">
                          <a:solidFill>
                            <a:schemeClr val="tx1"/>
                          </a:solidFill>
                          <a:effectLst/>
                          <a:latin typeface="+mn-lt"/>
                          <a:ea typeface="+mn-ea"/>
                          <a:cs typeface="+mn-cs"/>
                        </a:rPr>
                        <a:t>YES</a:t>
                      </a:r>
                    </a:p>
                  </a:txBody>
                  <a:tcPr marL="0" marR="0" marT="0" marB="0" anchor="ctr">
                    <a:solidFill>
                      <a:schemeClr val="accent1">
                        <a:lumMod val="75000"/>
                      </a:schemeClr>
                    </a:solidFill>
                  </a:tcPr>
                </a:tc>
                <a:extLst>
                  <a:ext uri="{0D108BD9-81ED-4DB2-BD59-A6C34878D82A}">
                    <a16:rowId xmlns:a16="http://schemas.microsoft.com/office/drawing/2014/main" val="53404140"/>
                  </a:ext>
                </a:extLst>
              </a:tr>
            </a:tbl>
          </a:graphicData>
        </a:graphic>
      </p:graphicFrame>
      <p:sp>
        <p:nvSpPr>
          <p:cNvPr id="9" name="Rectangle 2"/>
          <p:cNvSpPr txBox="1">
            <a:spLocks noChangeArrowheads="1"/>
          </p:cNvSpPr>
          <p:nvPr/>
        </p:nvSpPr>
        <p:spPr bwMode="auto">
          <a:xfrm>
            <a:off x="384873" y="6043677"/>
            <a:ext cx="9436246" cy="395348"/>
          </a:xfrm>
          <a:prstGeom prst="rect">
            <a:avLst/>
          </a:prstGeom>
          <a:solidFill>
            <a:srgbClr val="FFFFFF"/>
          </a:solidFill>
          <a:ln>
            <a:miter lim="800000"/>
            <a:headEnd/>
            <a:tailEnd/>
          </a:ln>
        </p:spPr>
        <p:txBody>
          <a:bodyPr anchor="ctr"/>
          <a:lstStyle/>
          <a:p>
            <a:pPr marL="285750" indent="-285750" defTabSz="457200">
              <a:buFont typeface="Wingdings" panose="05000000000000000000" pitchFamily="2" charset="2"/>
              <a:buChar char="§"/>
              <a:defRPr/>
            </a:pPr>
            <a:r>
              <a:rPr lang="en-US" b="1" dirty="0"/>
              <a:t>In this example, the CDS levels reflect the credit ratings as expected. Had a discrepancy been identified it might serve as a red flag to provoke some caution and trigger deeper due diligence </a:t>
            </a:r>
          </a:p>
        </p:txBody>
      </p:sp>
      <p:sp>
        <p:nvSpPr>
          <p:cNvPr id="12" name="Rectangle 11">
            <a:extLst>
              <a:ext uri="{FF2B5EF4-FFF2-40B4-BE49-F238E27FC236}">
                <a16:creationId xmlns:a16="http://schemas.microsoft.com/office/drawing/2014/main" id="{A1795235-BB9B-EB44-9B33-54E187136969}"/>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806551127"/>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26</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An introduction to fundamentals …</a:t>
            </a:r>
          </a:p>
        </p:txBody>
      </p:sp>
      <p:sp>
        <p:nvSpPr>
          <p:cNvPr id="5" name="Rectangle 2"/>
          <p:cNvSpPr txBox="1">
            <a:spLocks noChangeArrowheads="1"/>
          </p:cNvSpPr>
          <p:nvPr/>
        </p:nvSpPr>
        <p:spPr bwMode="auto">
          <a:xfrm>
            <a:off x="384873" y="1248522"/>
            <a:ext cx="9436246" cy="3541592"/>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Having identified how credit ratings and CDS spreads can be used, an additional aspect of counterparty due diligence widely considered sensible is ‘fundamentals’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Fundamentals involves identifying and thinking about information such as:</a:t>
            </a:r>
          </a:p>
          <a:p>
            <a:pPr marL="558800" lvl="1" indent="-285750" defTabSz="457200">
              <a:spcBef>
                <a:spcPts val="0"/>
              </a:spcBef>
              <a:spcAft>
                <a:spcPts val="600"/>
              </a:spcAft>
              <a:buFont typeface=".AppleSystemUIFont"/>
              <a:buChar char="-"/>
              <a:defRPr/>
            </a:pPr>
            <a:r>
              <a:rPr lang="en-GB" dirty="0">
                <a:ea typeface="Calibri"/>
                <a:cs typeface="Times New Roman"/>
              </a:rPr>
              <a:t>the size and strength of the counterparty bank, including the quality and scale of its assets, such as its ‘Tier 1 capital’ (both ratio and size), assets per se, its market capitalisation, recent / prevailing share price performance, analyst’s views, etc.</a:t>
            </a:r>
          </a:p>
          <a:p>
            <a:pPr marL="273050" defTabSz="457200">
              <a:spcAft>
                <a:spcPts val="600"/>
              </a:spcAft>
              <a:defRPr/>
            </a:pPr>
            <a:r>
              <a:rPr lang="en-GB" dirty="0">
                <a:ea typeface="Calibri"/>
                <a:cs typeface="Times New Roman"/>
              </a:rPr>
              <a:t>(all of the above can be assessed for a counterparty in isolation but also with comparison to the sector and comparable institutions)</a:t>
            </a:r>
          </a:p>
          <a:p>
            <a:pPr marL="558800" lvl="1" indent="-285750" defTabSz="457200">
              <a:spcBef>
                <a:spcPts val="0"/>
              </a:spcBef>
              <a:spcAft>
                <a:spcPts val="600"/>
              </a:spcAft>
              <a:buFont typeface=".AppleSystemUIFont"/>
              <a:buChar char="-"/>
              <a:defRPr/>
            </a:pPr>
            <a:r>
              <a:rPr lang="en-GB" dirty="0">
                <a:solidFill>
                  <a:srgbClr val="09527B"/>
                </a:solidFill>
              </a:rPr>
              <a:t>t</a:t>
            </a:r>
            <a:r>
              <a:rPr lang="en-GB" dirty="0">
                <a:ea typeface="Calibri"/>
                <a:cs typeface="Times New Roman"/>
              </a:rPr>
              <a:t>he counterparty’s ultimate parent and relevant (subsidiary and / or parent) country of domicile</a:t>
            </a:r>
          </a:p>
          <a:p>
            <a:pPr marL="558800" lvl="1" indent="-285750" defTabSz="457200">
              <a:spcBef>
                <a:spcPts val="0"/>
              </a:spcBef>
              <a:spcAft>
                <a:spcPts val="600"/>
              </a:spcAft>
              <a:buFont typeface=".AppleSystemUIFont"/>
              <a:buChar char="-"/>
              <a:defRPr/>
            </a:pPr>
            <a:r>
              <a:rPr lang="en-GB" dirty="0">
                <a:ea typeface="Calibri"/>
                <a:cs typeface="Times New Roman"/>
              </a:rPr>
              <a:t>whether the counterparty / bank is considered systemically important, either formally (as there is a list of banks        that are designated systemically important) or generally</a:t>
            </a:r>
          </a:p>
          <a:p>
            <a:pPr marL="558800" lvl="1" indent="-285750" defTabSz="457200">
              <a:spcBef>
                <a:spcPts val="0"/>
              </a:spcBef>
              <a:spcAft>
                <a:spcPts val="600"/>
              </a:spcAft>
              <a:buFont typeface=".AppleSystemUIFont"/>
              <a:buChar char="-"/>
              <a:defRPr/>
            </a:pPr>
            <a:r>
              <a:rPr lang="en-GB" dirty="0">
                <a:ea typeface="Calibri"/>
                <a:cs typeface="Times New Roman"/>
              </a:rPr>
              <a:t>the likelihood and strength of any government backing, if ever needed</a:t>
            </a:r>
          </a:p>
          <a:p>
            <a:pPr marL="558800" lvl="1" indent="-285750" defTabSz="457200">
              <a:spcBef>
                <a:spcPts val="0"/>
              </a:spcBef>
              <a:spcAft>
                <a:spcPts val="600"/>
              </a:spcAft>
              <a:buFont typeface=".AppleSystemUIFont"/>
              <a:buChar char="-"/>
              <a:defRPr/>
            </a:pPr>
            <a:r>
              <a:rPr lang="en-GB" dirty="0">
                <a:ea typeface="Calibri"/>
                <a:cs typeface="Times New Roman"/>
              </a:rPr>
              <a:t>the counterparty bank’s internal investor / credit department’s views</a:t>
            </a:r>
          </a:p>
        </p:txBody>
      </p:sp>
      <p:sp>
        <p:nvSpPr>
          <p:cNvPr id="6" name="Rectangle 5"/>
          <p:cNvSpPr/>
          <p:nvPr/>
        </p:nvSpPr>
        <p:spPr>
          <a:xfrm>
            <a:off x="406427" y="4989899"/>
            <a:ext cx="9108751" cy="523220"/>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Having identified how credit ratings and CDS spreads can be used, a remaining aspect of </a:t>
            </a:r>
          </a:p>
          <a:p>
            <a:pPr algn="ctr"/>
            <a:r>
              <a:rPr lang="en-GB" b="1" dirty="0">
                <a:solidFill>
                  <a:schemeClr val="bg1"/>
                </a:solidFill>
                <a:ea typeface="Calibri"/>
                <a:cs typeface="Times New Roman"/>
              </a:rPr>
              <a:t>generally recognised sensible counterparty due diligence is ‘fundamentals’</a:t>
            </a:r>
            <a:r>
              <a:rPr lang="en-US" b="1" dirty="0">
                <a:solidFill>
                  <a:schemeClr val="bg1"/>
                </a:solidFill>
              </a:rPr>
              <a:t> </a:t>
            </a:r>
          </a:p>
        </p:txBody>
      </p:sp>
      <p:sp>
        <p:nvSpPr>
          <p:cNvPr id="7" name="Rectangle 6">
            <a:extLst>
              <a:ext uri="{FF2B5EF4-FFF2-40B4-BE49-F238E27FC236}">
                <a16:creationId xmlns:a16="http://schemas.microsoft.com/office/drawing/2014/main" id="{72C7DFD4-5AF9-FB49-BEE1-B37B1FD2AA88}"/>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50187198"/>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27</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More about fundamentals …</a:t>
            </a:r>
          </a:p>
        </p:txBody>
      </p:sp>
      <p:sp>
        <p:nvSpPr>
          <p:cNvPr id="5" name="Rectangle 2"/>
          <p:cNvSpPr txBox="1">
            <a:spLocks noChangeArrowheads="1"/>
          </p:cNvSpPr>
          <p:nvPr/>
        </p:nvSpPr>
        <p:spPr bwMode="auto">
          <a:xfrm>
            <a:off x="384874" y="1167205"/>
            <a:ext cx="9372312" cy="4335973"/>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Credit ratings are conceptually straightforward and generally well understood. Credit default swaps are equally straightforward, conceptually, and are becoming more widely understood</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Cross referencing prevailing credit ratings and CDS spread levels, and taking into account recent history for both, and considering levels relative to the sector / comparable banks, is a sensible approach to straightforward counterparty due diligence:</a:t>
            </a:r>
          </a:p>
          <a:p>
            <a:pPr marL="558800" lvl="1" indent="-285750" defTabSz="457200">
              <a:spcBef>
                <a:spcPts val="0"/>
              </a:spcBef>
              <a:spcAft>
                <a:spcPts val="600"/>
              </a:spcAft>
              <a:buFont typeface=".AppleSystemUIFont"/>
              <a:buChar char="-"/>
              <a:defRPr/>
            </a:pPr>
            <a:r>
              <a:rPr lang="en-GB" dirty="0">
                <a:solidFill>
                  <a:srgbClr val="09527B"/>
                </a:solidFill>
              </a:rPr>
              <a:t>a</a:t>
            </a:r>
            <a:r>
              <a:rPr lang="en-GB" dirty="0">
                <a:ea typeface="Calibri"/>
                <a:cs typeface="Times New Roman"/>
              </a:rPr>
              <a:t>dding fundamentals extends and deepens the due diligence being performed</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Much of the information that might be considered part of ‘fundamentals’ is also straightforward to understand, with relatively obvious relevance to counterparty strength / credit risk due diligence:</a:t>
            </a:r>
          </a:p>
          <a:p>
            <a:pPr marL="558800" lvl="1" indent="-285750" defTabSz="457200">
              <a:spcBef>
                <a:spcPts val="0"/>
              </a:spcBef>
              <a:spcAft>
                <a:spcPts val="600"/>
              </a:spcAft>
              <a:buFont typeface=".AppleSystemUIFont"/>
              <a:buChar char="-"/>
              <a:defRPr/>
            </a:pPr>
            <a:r>
              <a:rPr lang="en-GB" dirty="0">
                <a:solidFill>
                  <a:srgbClr val="09527B"/>
                </a:solidFill>
              </a:rPr>
              <a:t>a</a:t>
            </a:r>
            <a:r>
              <a:rPr lang="en-GB" dirty="0">
                <a:ea typeface="Calibri"/>
                <a:cs typeface="Times New Roman"/>
              </a:rPr>
              <a:t>nd good structured product plan managers / promoters will proactively include this level of detail, in a user        friendly format, as part of best practice support for professional advisers researching and using their products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Metrics such as Tier 1 capital ratios and whether a bank is (or might be) considered systemically important may be less familiar for some professional advisers - but are also straightforward factors:</a:t>
            </a:r>
          </a:p>
          <a:p>
            <a:pPr marL="558800" lvl="1" indent="-285750" defTabSz="457200">
              <a:spcBef>
                <a:spcPts val="0"/>
              </a:spcBef>
              <a:spcAft>
                <a:spcPts val="600"/>
              </a:spcAft>
              <a:buFont typeface=".AppleSystemUIFont"/>
              <a:buChar char="-"/>
              <a:defRPr/>
            </a:pPr>
            <a:r>
              <a:rPr lang="en-GB" dirty="0">
                <a:solidFill>
                  <a:srgbClr val="09527B"/>
                </a:solidFill>
              </a:rPr>
              <a:t>t</a:t>
            </a:r>
            <a:r>
              <a:rPr lang="en-GB" dirty="0">
                <a:ea typeface="Calibri"/>
                <a:cs typeface="Times New Roman"/>
              </a:rPr>
              <a:t>he following pages overview Tier 1 capital / Tier 1 capital ratios, the formal answer to whether a bank is       considered systemically important; and briefly highlights details pertinent to the regulation of banks and       their capital adequacy / financial strength, particularly post the 2008 global financial crisis</a:t>
            </a:r>
          </a:p>
        </p:txBody>
      </p:sp>
      <p:sp>
        <p:nvSpPr>
          <p:cNvPr id="6" name="Rectangle 5">
            <a:extLst>
              <a:ext uri="{FF2B5EF4-FFF2-40B4-BE49-F238E27FC236}">
                <a16:creationId xmlns:a16="http://schemas.microsoft.com/office/drawing/2014/main" id="{FBFE45DD-2364-0F40-AE96-FA55E69876DC}"/>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743982664"/>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28</a:t>
            </a:fld>
            <a:endParaRPr lang="en-US"/>
          </a:p>
        </p:txBody>
      </p:sp>
      <p:sp>
        <p:nvSpPr>
          <p:cNvPr id="4" name="TextBox 2"/>
          <p:cNvSpPr txBox="1">
            <a:spLocks noChangeArrowheads="1"/>
          </p:cNvSpPr>
          <p:nvPr/>
        </p:nvSpPr>
        <p:spPr bwMode="auto">
          <a:xfrm>
            <a:off x="384874" y="462407"/>
            <a:ext cx="7349874"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 simple introduction to Tier 1 capital and Tier 1 capital ratios …</a:t>
            </a:r>
          </a:p>
        </p:txBody>
      </p:sp>
      <p:sp>
        <p:nvSpPr>
          <p:cNvPr id="5" name="Rectangle 2"/>
          <p:cNvSpPr txBox="1">
            <a:spLocks noChangeArrowheads="1"/>
          </p:cNvSpPr>
          <p:nvPr/>
        </p:nvSpPr>
        <p:spPr bwMode="auto">
          <a:xfrm>
            <a:off x="384873" y="1177962"/>
            <a:ext cx="9350185" cy="3759798"/>
          </a:xfrm>
          <a:prstGeom prst="rect">
            <a:avLst/>
          </a:prstGeom>
          <a:solidFill>
            <a:srgbClr val="FFFFFF"/>
          </a:solidFill>
          <a:ln>
            <a:miter lim="800000"/>
            <a:headEnd/>
            <a:tailEnd/>
          </a:ln>
        </p:spPr>
        <p:txBody>
          <a:bodyPr anchor="ctr"/>
          <a:lstStyle/>
          <a:p>
            <a:pPr marL="285750" indent="-285750">
              <a:spcBef>
                <a:spcPts val="1200"/>
              </a:spcBef>
              <a:spcAft>
                <a:spcPts val="600"/>
              </a:spcAft>
              <a:buFont typeface="Wingdings" panose="05000000000000000000" pitchFamily="2" charset="2"/>
              <a:buChar char="§"/>
            </a:pPr>
            <a:r>
              <a:rPr lang="en-GB" b="1" dirty="0"/>
              <a:t>Tier 1 capital and Tier 1 capital ratios are a measure of a bank’s financial strength / capital adequacy</a:t>
            </a:r>
          </a:p>
          <a:p>
            <a:pPr marL="285750" indent="-285750">
              <a:spcBef>
                <a:spcPts val="1200"/>
              </a:spcBef>
              <a:spcAft>
                <a:spcPts val="600"/>
              </a:spcAft>
              <a:buFont typeface="Wingdings" panose="05000000000000000000" pitchFamily="2" charset="2"/>
              <a:buChar char="§"/>
            </a:pPr>
            <a:r>
              <a:rPr lang="en-GB" b="1" dirty="0"/>
              <a:t>A bank’s core capital consists of equity capital and disclosed reserves. Tier 1 capital (or core equity capital) is a subset of core capital, and is a measure of the ‘best of the best’ of the bank’s capital:</a:t>
            </a:r>
          </a:p>
          <a:p>
            <a:pPr marL="558800" lvl="1" indent="-285750" defTabSz="457200">
              <a:spcBef>
                <a:spcPts val="0"/>
              </a:spcBef>
              <a:spcAft>
                <a:spcPts val="600"/>
              </a:spcAft>
              <a:buFont typeface=".AppleSystemUIFont"/>
              <a:buChar char="-"/>
              <a:defRPr/>
            </a:pPr>
            <a:r>
              <a:rPr lang="en-GB" dirty="0">
                <a:solidFill>
                  <a:srgbClr val="09527B"/>
                </a:solidFill>
              </a:rPr>
              <a:t>sim</a:t>
            </a:r>
            <a:r>
              <a:rPr lang="en-GB" dirty="0"/>
              <a:t>ply put, Tier 1 capital is the ‘top-notch’ capital (the money that a bank has to support its activities and the        risks that it is taking, in its lending, trading, investing, etc.) that a bank has</a:t>
            </a:r>
          </a:p>
          <a:p>
            <a:pPr marL="285750" indent="-285750">
              <a:spcBef>
                <a:spcPts val="1200"/>
              </a:spcBef>
              <a:spcAft>
                <a:spcPts val="600"/>
              </a:spcAft>
              <a:buFont typeface="Wingdings" panose="05000000000000000000" pitchFamily="2" charset="2"/>
              <a:buChar char="§"/>
            </a:pPr>
            <a:r>
              <a:rPr lang="en-GB" b="1" dirty="0"/>
              <a:t>Tier 1 capital ratios measure the ratio of a bank’s Tier 1 capital / core equity capital to its Risk-Weighted Assets (RWA: which grades and weights all of the bank’s assets according to credit risk) </a:t>
            </a:r>
          </a:p>
          <a:p>
            <a:pPr marL="285750" indent="-285750">
              <a:spcBef>
                <a:spcPts val="1200"/>
              </a:spcBef>
              <a:spcAft>
                <a:spcPts val="600"/>
              </a:spcAft>
              <a:buFont typeface="Wingdings" panose="05000000000000000000" pitchFamily="2" charset="2"/>
              <a:buChar char="§"/>
            </a:pPr>
            <a:r>
              <a:rPr lang="en-GB" b="1" dirty="0"/>
              <a:t>There are two Tier 1 capital ratios:</a:t>
            </a:r>
          </a:p>
          <a:p>
            <a:pPr marL="558800" lvl="1" indent="-285750" defTabSz="457200">
              <a:spcBef>
                <a:spcPts val="0"/>
              </a:spcBef>
              <a:spcAft>
                <a:spcPts val="600"/>
              </a:spcAft>
              <a:buFont typeface=".AppleSystemUIFont"/>
              <a:buChar char="-"/>
              <a:defRPr/>
            </a:pPr>
            <a:r>
              <a:rPr lang="en-GB" dirty="0">
                <a:solidFill>
                  <a:srgbClr val="09527B"/>
                </a:solidFill>
              </a:rPr>
              <a:t>t</a:t>
            </a:r>
            <a:r>
              <a:rPr lang="en-GB" dirty="0"/>
              <a:t>he </a:t>
            </a:r>
            <a:r>
              <a:rPr lang="en-GB" b="1" dirty="0"/>
              <a:t>‘Tier 1 total capital ratio’: </a:t>
            </a:r>
            <a:r>
              <a:rPr lang="en-GB" dirty="0"/>
              <a:t>which includes all of a bank's core capital</a:t>
            </a:r>
          </a:p>
          <a:p>
            <a:pPr marL="273050" lvl="1" indent="306388" defTabSz="457200">
              <a:spcBef>
                <a:spcPts val="0"/>
              </a:spcBef>
              <a:spcAft>
                <a:spcPts val="600"/>
              </a:spcAft>
              <a:defRPr/>
            </a:pPr>
            <a:r>
              <a:rPr lang="en-GB" dirty="0"/>
              <a:t>and/or</a:t>
            </a:r>
          </a:p>
          <a:p>
            <a:pPr marL="558800" lvl="1" indent="-285750" defTabSz="457200">
              <a:spcBef>
                <a:spcPts val="0"/>
              </a:spcBef>
              <a:spcAft>
                <a:spcPts val="600"/>
              </a:spcAft>
              <a:buFont typeface=".AppleSystemUIFont"/>
              <a:buChar char="-"/>
              <a:defRPr/>
            </a:pPr>
            <a:r>
              <a:rPr lang="en-GB" dirty="0">
                <a:solidFill>
                  <a:srgbClr val="09527B"/>
                </a:solidFill>
              </a:rPr>
              <a:t>th</a:t>
            </a:r>
            <a:r>
              <a:rPr lang="en-GB" dirty="0"/>
              <a:t>e</a:t>
            </a:r>
            <a:r>
              <a:rPr lang="en-GB" b="1" dirty="0"/>
              <a:t> ‘Tier 1 common capital ratio’ (also known as the common equity Tier 1 ratio, or CET1 ratio): </a:t>
            </a:r>
            <a:r>
              <a:rPr lang="en-GB" dirty="0"/>
              <a:t>which</a:t>
            </a:r>
            <a:r>
              <a:rPr lang="en-GB" b="1" dirty="0"/>
              <a:t>       </a:t>
            </a:r>
            <a:r>
              <a:rPr lang="en-GB" dirty="0"/>
              <a:t> excludes preferred shares / non-controlling interests (so is always less than or equal to the total capital ratio)</a:t>
            </a:r>
          </a:p>
        </p:txBody>
      </p:sp>
      <p:sp>
        <p:nvSpPr>
          <p:cNvPr id="7" name="Rectangle 6"/>
          <p:cNvSpPr/>
          <p:nvPr/>
        </p:nvSpPr>
        <p:spPr>
          <a:xfrm>
            <a:off x="444041" y="5077742"/>
            <a:ext cx="9067102" cy="1169551"/>
          </a:xfrm>
          <a:prstGeom prst="rect">
            <a:avLst/>
          </a:prstGeom>
          <a:solidFill>
            <a:schemeClr val="tx1"/>
          </a:solidFill>
        </p:spPr>
        <p:txBody>
          <a:bodyPr wrap="square">
            <a:spAutoFit/>
          </a:bodyPr>
          <a:lstStyle/>
          <a:p>
            <a:pPr algn="ctr"/>
            <a:r>
              <a:rPr lang="en-GB" b="1" dirty="0">
                <a:solidFill>
                  <a:schemeClr val="bg1"/>
                </a:solidFill>
              </a:rPr>
              <a:t>Tier 1 capital and Tier 1 capital ratios are the main regulatory </a:t>
            </a:r>
          </a:p>
          <a:p>
            <a:pPr algn="ctr"/>
            <a:r>
              <a:rPr lang="en-GB" b="1" dirty="0">
                <a:solidFill>
                  <a:schemeClr val="bg1"/>
                </a:solidFill>
              </a:rPr>
              <a:t>measures of a bank’s financial strength / capital adequacy</a:t>
            </a:r>
          </a:p>
          <a:p>
            <a:pPr algn="ctr"/>
            <a:r>
              <a:rPr lang="en-GB" b="1" dirty="0">
                <a:solidFill>
                  <a:schemeClr val="bg1"/>
                </a:solidFill>
              </a:rPr>
              <a:t>--------------------------------------------------------------------------------------------</a:t>
            </a:r>
          </a:p>
          <a:p>
            <a:pPr algn="ctr"/>
            <a:r>
              <a:rPr lang="en-GB" b="1" dirty="0">
                <a:solidFill>
                  <a:schemeClr val="bg1"/>
                </a:solidFill>
              </a:rPr>
              <a:t> The amount of Tier 1 capital a bank holds is important - it represents </a:t>
            </a:r>
          </a:p>
          <a:p>
            <a:pPr algn="ctr"/>
            <a:r>
              <a:rPr lang="en-GB" b="1" dirty="0">
                <a:solidFill>
                  <a:schemeClr val="bg1"/>
                </a:solidFill>
              </a:rPr>
              <a:t>a bank’s capacity to withstand financial stress before becoming insolvent</a:t>
            </a:r>
          </a:p>
        </p:txBody>
      </p:sp>
      <p:sp>
        <p:nvSpPr>
          <p:cNvPr id="9" name="Rectangle 8">
            <a:extLst>
              <a:ext uri="{FF2B5EF4-FFF2-40B4-BE49-F238E27FC236}">
                <a16:creationId xmlns:a16="http://schemas.microsoft.com/office/drawing/2014/main" id="{EBD8041F-10FF-2549-811F-CCBEAF535BA8}"/>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24943040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29</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More about Tier 1 capital ratios …</a:t>
            </a:r>
          </a:p>
        </p:txBody>
      </p:sp>
      <p:sp>
        <p:nvSpPr>
          <p:cNvPr id="5" name="Rectangle 2"/>
          <p:cNvSpPr txBox="1">
            <a:spLocks noChangeArrowheads="1"/>
          </p:cNvSpPr>
          <p:nvPr/>
        </p:nvSpPr>
        <p:spPr bwMode="auto">
          <a:xfrm>
            <a:off x="341844" y="1328572"/>
            <a:ext cx="9341983" cy="4555861"/>
          </a:xfrm>
          <a:prstGeom prst="rect">
            <a:avLst/>
          </a:prstGeom>
          <a:solidFill>
            <a:srgbClr val="FFFFFF"/>
          </a:solidFill>
          <a:ln>
            <a:miter lim="800000"/>
            <a:headEnd/>
            <a:tailEnd/>
          </a:ln>
        </p:spPr>
        <p:txBody>
          <a:bodyPr anchor="ctr"/>
          <a:lstStyle/>
          <a:p>
            <a:pPr marL="285750" indent="-285750">
              <a:buFont typeface="Wingdings" panose="05000000000000000000" pitchFamily="2" charset="2"/>
              <a:buChar char="§"/>
            </a:pPr>
            <a:endParaRPr lang="en-GB" b="1" dirty="0"/>
          </a:p>
          <a:p>
            <a:pPr marL="285750" indent="-285750">
              <a:buFont typeface="Wingdings" panose="05000000000000000000" pitchFamily="2" charset="2"/>
              <a:buChar char="§"/>
            </a:pPr>
            <a:endParaRPr lang="en-GB" b="1" dirty="0"/>
          </a:p>
          <a:p>
            <a:pPr marL="285750" indent="-285750">
              <a:spcBef>
                <a:spcPts val="1200"/>
              </a:spcBef>
              <a:spcAft>
                <a:spcPts val="600"/>
              </a:spcAft>
              <a:buFont typeface="Wingdings" panose="05000000000000000000" pitchFamily="2" charset="2"/>
              <a:buChar char="§"/>
            </a:pPr>
            <a:r>
              <a:rPr lang="en-GB" b="1" dirty="0"/>
              <a:t>Under Basel III, the Tier 1 capital ratio is used to grade a firm's capital adequacy as either: well-capitalised, adequately capitalised, undercapitalised, significantly undercapitalised or critically undercapitalised:</a:t>
            </a:r>
          </a:p>
          <a:p>
            <a:pPr marL="558800" lvl="1" indent="-285750" defTabSz="457200">
              <a:spcBef>
                <a:spcPts val="0"/>
              </a:spcBef>
              <a:spcAft>
                <a:spcPts val="600"/>
              </a:spcAft>
              <a:buFont typeface=".AppleSystemUIFont"/>
              <a:buChar char="-"/>
              <a:defRPr/>
            </a:pPr>
            <a:r>
              <a:rPr lang="en-GB" dirty="0"/>
              <a:t> </a:t>
            </a:r>
            <a:r>
              <a:rPr lang="en-GB" dirty="0">
                <a:solidFill>
                  <a:srgbClr val="09527B"/>
                </a:solidFill>
              </a:rPr>
              <a:t>a</a:t>
            </a:r>
            <a:r>
              <a:rPr lang="en-GB" dirty="0"/>
              <a:t> bank must have a Tier 1 capital ratio of at least 6%, with at least 4.5% CET1, and must not pay any dividends or distributions that would affect its capital, to be classified as well-capitalised;</a:t>
            </a:r>
          </a:p>
          <a:p>
            <a:pPr marL="558800" lvl="1" indent="-285750" defTabSz="457200">
              <a:spcBef>
                <a:spcPts val="0"/>
              </a:spcBef>
              <a:spcAft>
                <a:spcPts val="600"/>
              </a:spcAft>
              <a:buFont typeface=".AppleSystemUIFont"/>
              <a:buChar char="-"/>
              <a:defRPr/>
            </a:pPr>
            <a:r>
              <a:rPr lang="en-GB" dirty="0"/>
              <a:t>and banks graded as undercapitalised or below are prohibited from paying any dividends or management fees and in addition must file capital restoration plans</a:t>
            </a:r>
          </a:p>
          <a:p>
            <a:pPr marL="285750" indent="-285750">
              <a:spcBef>
                <a:spcPts val="1200"/>
              </a:spcBef>
              <a:spcAft>
                <a:spcPts val="600"/>
              </a:spcAft>
              <a:buFont typeface="Wingdings" panose="05000000000000000000" pitchFamily="2" charset="2"/>
              <a:buChar char="§"/>
            </a:pPr>
            <a:r>
              <a:rPr lang="en-GB" b="1" dirty="0"/>
              <a:t>When Basel III requirements are fully implemented, in 2019, banks will have to hold a mandatory ‘capital conservation buffer’ equal to 2.5% of the bank's risk-weighted assets, in addition to the minimum CET1:</a:t>
            </a:r>
          </a:p>
          <a:p>
            <a:pPr marL="558800" lvl="1" indent="-285750" defTabSz="457200">
              <a:spcBef>
                <a:spcPts val="0"/>
              </a:spcBef>
              <a:spcAft>
                <a:spcPts val="600"/>
              </a:spcAft>
              <a:buFont typeface=".AppleSystemUIFont"/>
              <a:buChar char="-"/>
              <a:defRPr/>
            </a:pPr>
            <a:r>
              <a:rPr lang="en-GB" dirty="0">
                <a:solidFill>
                  <a:srgbClr val="09527B"/>
                </a:solidFill>
              </a:rPr>
              <a:t>t</a:t>
            </a:r>
            <a:r>
              <a:rPr lang="en-GB" dirty="0"/>
              <a:t>his equates to 7% (4.5% + 2.5%), compared to Basel 1 requirement of 4%, highlighting the significant moves to tighten regulation of the banking sector and the focus on capital adequacy and financial strength, in response to the 2008 global financial crisis</a:t>
            </a:r>
          </a:p>
          <a:p>
            <a:pPr marL="558800" lvl="1" indent="-285750" defTabSz="457200">
              <a:spcBef>
                <a:spcPts val="0"/>
              </a:spcBef>
              <a:spcAft>
                <a:spcPts val="600"/>
              </a:spcAft>
              <a:buFont typeface=".AppleSystemUIFont"/>
              <a:buChar char="-"/>
              <a:defRPr/>
            </a:pPr>
            <a:r>
              <a:rPr lang="en-GB" dirty="0"/>
              <a:t>in addition, regulators can require an additional capital buffer of up to 2.5% of risk-weighted capital, which must be met with CET1 capital, during periods of high credit growth</a:t>
            </a:r>
          </a:p>
        </p:txBody>
      </p:sp>
      <p:sp>
        <p:nvSpPr>
          <p:cNvPr id="6" name="Rectangle 5"/>
          <p:cNvSpPr/>
          <p:nvPr/>
        </p:nvSpPr>
        <p:spPr>
          <a:xfrm>
            <a:off x="341844" y="1286468"/>
            <a:ext cx="9248598" cy="523220"/>
          </a:xfrm>
          <a:prstGeom prst="rect">
            <a:avLst/>
          </a:prstGeom>
          <a:solidFill>
            <a:schemeClr val="tx1"/>
          </a:solidFill>
        </p:spPr>
        <p:txBody>
          <a:bodyPr wrap="square">
            <a:spAutoFit/>
          </a:bodyPr>
          <a:lstStyle/>
          <a:p>
            <a:pPr marL="285750" indent="-285750">
              <a:buFont typeface="Wingdings" panose="05000000000000000000" pitchFamily="2" charset="2"/>
              <a:buChar char="§"/>
            </a:pPr>
            <a:r>
              <a:rPr lang="en-GB" b="1" dirty="0">
                <a:solidFill>
                  <a:schemeClr val="bg1"/>
                </a:solidFill>
              </a:rPr>
              <a:t>The Basel Committee on Banking Supervision’s (BCBS) Basel III rules form the basis for global bank regulation</a:t>
            </a:r>
          </a:p>
        </p:txBody>
      </p:sp>
      <p:sp>
        <p:nvSpPr>
          <p:cNvPr id="7" name="Rectangle 6">
            <a:extLst>
              <a:ext uri="{FF2B5EF4-FFF2-40B4-BE49-F238E27FC236}">
                <a16:creationId xmlns:a16="http://schemas.microsoft.com/office/drawing/2014/main" id="{DEF0E2AC-7292-E541-A83A-6A16A4FFFF8C}"/>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30208026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solidFill>
                  <a:srgbClr val="09527B"/>
                </a:solidFill>
              </a:rPr>
              <a:pPr>
                <a:defRPr/>
              </a:pPr>
              <a:t>3</a:t>
            </a:fld>
            <a:endParaRPr lang="en-US">
              <a:solidFill>
                <a:srgbClr val="09527B"/>
              </a:solidFill>
            </a:endParaRPr>
          </a:p>
        </p:txBody>
      </p:sp>
      <p:sp>
        <p:nvSpPr>
          <p:cNvPr id="5" name="Rectangle 4"/>
          <p:cNvSpPr/>
          <p:nvPr/>
        </p:nvSpPr>
        <p:spPr>
          <a:xfrm>
            <a:off x="367395" y="1618759"/>
            <a:ext cx="9084587" cy="552107"/>
          </a:xfrm>
          <a:prstGeom prst="rect">
            <a:avLst/>
          </a:prstGeom>
        </p:spPr>
        <p:txBody>
          <a:bodyPr wrap="square" lIns="84360" tIns="42180" rIns="84360" bIns="42180">
            <a:spAutoFit/>
          </a:bodyPr>
          <a:lstStyle/>
          <a:p>
            <a:r>
              <a:rPr lang="en-GB" sz="1517" dirty="0">
                <a:solidFill>
                  <a:srgbClr val="09527B"/>
                </a:solidFill>
              </a:rPr>
              <a:t> </a:t>
            </a:r>
            <a:r>
              <a:rPr lang="en-US" sz="1517" dirty="0">
                <a:solidFill>
                  <a:srgbClr val="09527B"/>
                </a:solidFill>
              </a:rPr>
              <a:t> </a:t>
            </a:r>
            <a:endParaRPr lang="en-GB" sz="1517" dirty="0">
              <a:solidFill>
                <a:srgbClr val="09527B"/>
              </a:solidFill>
            </a:endParaRPr>
          </a:p>
          <a:p>
            <a:endParaRPr lang="en-GB" sz="1517" dirty="0">
              <a:solidFill>
                <a:srgbClr val="09527B"/>
              </a:solidFill>
            </a:endParaRPr>
          </a:p>
        </p:txBody>
      </p:sp>
      <p:sp>
        <p:nvSpPr>
          <p:cNvPr id="7" name="Rectangle 3"/>
          <p:cNvSpPr>
            <a:spLocks noChangeArrowheads="1"/>
          </p:cNvSpPr>
          <p:nvPr/>
        </p:nvSpPr>
        <p:spPr bwMode="auto">
          <a:xfrm>
            <a:off x="367396" y="1124418"/>
            <a:ext cx="9142364" cy="5326870"/>
          </a:xfrm>
          <a:prstGeom prst="rect">
            <a:avLst/>
          </a:prstGeom>
        </p:spPr>
        <p:txBody>
          <a:bodyPr lIns="99016" tIns="49506" rIns="99016" bIns="49506"/>
          <a:lstStyle/>
          <a:p>
            <a:r>
              <a:rPr lang="en-GB" sz="1100" dirty="0">
                <a:solidFill>
                  <a:schemeClr val="tx2"/>
                </a:solidFill>
                <a:ea typeface="Calibri"/>
                <a:cs typeface="Times New Roman"/>
              </a:rPr>
              <a:t>This document is a financial promotion </a:t>
            </a:r>
            <a:r>
              <a:rPr lang="en-GB" sz="1100" dirty="0"/>
              <a:t>for the purposes of section 21 of the Financial Services and Markets Act 2000, </a:t>
            </a:r>
            <a:r>
              <a:rPr lang="en-GB" sz="1100" dirty="0">
                <a:solidFill>
                  <a:schemeClr val="tx2"/>
                </a:solidFill>
                <a:ea typeface="Calibri"/>
                <a:cs typeface="Times New Roman"/>
              </a:rPr>
              <a:t>issued by Tempo Structured Products</a:t>
            </a:r>
            <a:r>
              <a:rPr lang="en-GB" sz="1100" strike="sngStrike" dirty="0">
                <a:solidFill>
                  <a:schemeClr val="tx2"/>
                </a:solidFill>
                <a:ea typeface="Calibri"/>
                <a:cs typeface="Times New Roman"/>
              </a:rPr>
              <a:t> </a:t>
            </a:r>
            <a:r>
              <a:rPr lang="en-GB" sz="1100" dirty="0">
                <a:solidFill>
                  <a:schemeClr val="tx2"/>
                </a:solidFill>
              </a:rPr>
              <a:t>and approved by TIME Investments</a:t>
            </a:r>
            <a:r>
              <a:rPr lang="en-GB" sz="1100" dirty="0"/>
              <a:t>. </a:t>
            </a:r>
          </a:p>
          <a:p>
            <a:pPr defTabSz="990119">
              <a:spcBef>
                <a:spcPts val="975"/>
              </a:spcBef>
              <a:buClr>
                <a:schemeClr val="accent5"/>
              </a:buClr>
            </a:pPr>
            <a:r>
              <a:rPr lang="en-GB" sz="1100" dirty="0">
                <a:solidFill>
                  <a:schemeClr val="tx2"/>
                </a:solidFill>
                <a:ea typeface="Calibri"/>
                <a:cs typeface="Times New Roman"/>
              </a:rPr>
              <a:t>This document has been designed to is used by, FCA authorised persons, including financial advisory firms and </a:t>
            </a:r>
            <a:r>
              <a:rPr lang="en-GB" sz="1100" dirty="0" err="1">
                <a:solidFill>
                  <a:schemeClr val="tx2"/>
                </a:solidFill>
                <a:ea typeface="Calibri"/>
                <a:cs typeface="Times New Roman"/>
              </a:rPr>
              <a:t>ealth</a:t>
            </a:r>
            <a:r>
              <a:rPr lang="en-GB" sz="1100" dirty="0">
                <a:solidFill>
                  <a:schemeClr val="tx2"/>
                </a:solidFill>
                <a:ea typeface="Calibri"/>
                <a:cs typeface="Times New Roman"/>
              </a:rPr>
              <a:t> managers (‘professional advisers’). It has not been designed for retail clients. However, investor access is provided to it through Best Price FS, as a general service.</a:t>
            </a:r>
          </a:p>
          <a:p>
            <a:pPr defTabSz="990119">
              <a:spcBef>
                <a:spcPts val="975"/>
              </a:spcBef>
              <a:buClr>
                <a:schemeClr val="accent5"/>
              </a:buClr>
            </a:pPr>
            <a:r>
              <a:rPr lang="en-GB" sz="1100" b="1" dirty="0">
                <a:solidFill>
                  <a:schemeClr val="tx2"/>
                </a:solidFill>
                <a:ea typeface="Calibri"/>
                <a:cs typeface="Times New Roman"/>
              </a:rPr>
              <a:t>No investment, legal, tax recommendation or advice of any type and no suggestion of suitability of any investment for any prospective investor is given or implied in this document. The information in this document does not take account of the investment objectives, particular needs or financial situation of any client or potential client of any professional adviser to whom this document is distributed. There are risks associated with an investment in any structured product. </a:t>
            </a:r>
          </a:p>
          <a:p>
            <a:pPr defTabSz="990119">
              <a:spcBef>
                <a:spcPts val="975"/>
              </a:spcBef>
              <a:buClr>
                <a:schemeClr val="accent5"/>
              </a:buClr>
            </a:pPr>
            <a:r>
              <a:rPr lang="en-GB" sz="1100" b="1" dirty="0">
                <a:solidFill>
                  <a:schemeClr val="tx2"/>
                </a:solidFill>
                <a:ea typeface="Calibri"/>
                <a:cs typeface="Times New Roman"/>
              </a:rPr>
              <a:t>This document is for your information only and is not intended as an offer, or recommendation or solicitation of an offer to buy or sell any investment, security, financial instrument or other specific product, to conclude a transaction, or to provide any investment service or investment advice, or to provide any research, investment research or investment recommendation, in any jurisdiction.</a:t>
            </a:r>
            <a:endParaRPr lang="en-GB" sz="1100" b="1" strike="sngStrike" dirty="0">
              <a:solidFill>
                <a:schemeClr val="tx2"/>
              </a:solidFill>
              <a:ea typeface="Calibri"/>
              <a:cs typeface="Times New Roman"/>
            </a:endParaRP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By accessing this document you will be taken to have represented, warranted and undertaken that: (i) you understand that this document is designed for professional adviser (as referred to above) use; (ii) that you have read, agree to and will comply with the contents of this notice; (iii) you will conduct your own analysis or other verification of the data set out in this document and will bear the responsibility for all or any costs incurred in doing so; and (iv) that you are not accessing and accepting this document from any jurisdiction other than the United Kingdom, in compliance with all laws and regulations applicable to such access and acceptance.</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This document and all information herein are provided “as is”, “as available” and no representation or warranty of any kind, express, implied or statutory, is made by regarding any statement or information herein or in conjunction with this document. Any opinions, market prices, estimates, forward looking statements, hypothetical statements, forecast returns or other opinions leading to financial conclusions</a:t>
            </a:r>
            <a:r>
              <a:rPr lang="en-GB" sz="1100" strike="sngStrike" dirty="0">
                <a:solidFill>
                  <a:schemeClr val="tx2"/>
                </a:solidFill>
                <a:ea typeface="Calibri"/>
                <a:cs typeface="Times New Roman"/>
              </a:rPr>
              <a:t> </a:t>
            </a:r>
            <a:r>
              <a:rPr lang="en-GB" sz="1100" dirty="0">
                <a:solidFill>
                  <a:schemeClr val="tx2"/>
                </a:solidFill>
                <a:ea typeface="Calibri"/>
                <a:cs typeface="Times New Roman"/>
              </a:rPr>
              <a:t>herein reflect our subjective judgment as of the date of this document. Any forward looking information has been prepared on a number of assumptions which may prove to be incorrect and, accordingly, actual results may vary. Past performance is no guarantee of future results; nothing herein shall constitute any representation, warranty or prediction as to future performance of any issuer. </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Considerable care has been taken to ensure the information in this document is accurate, however no representation or warranty is given as to the accuracy or completeness of any information and no reliance may be placed for any purpose whatsoever on the information or opinions contained in this document or on its completeness and no liability whatsoever is accepted for any loss howsoever arising from any use of this document or its contents otherwise in connection therewith. </a:t>
            </a:r>
          </a:p>
        </p:txBody>
      </p:sp>
      <p:sp>
        <p:nvSpPr>
          <p:cNvPr id="6" name="TextBox 2">
            <a:extLst>
              <a:ext uri="{FF2B5EF4-FFF2-40B4-BE49-F238E27FC236}">
                <a16:creationId xmlns:a16="http://schemas.microsoft.com/office/drawing/2014/main" id="{30A01671-F116-4877-9BBA-11563F49EE5D}"/>
              </a:ext>
            </a:extLst>
          </p:cNvPr>
          <p:cNvSpPr txBox="1">
            <a:spLocks noChangeArrowheads="1"/>
          </p:cNvSpPr>
          <p:nvPr/>
        </p:nvSpPr>
        <p:spPr bwMode="auto">
          <a:xfrm>
            <a:off x="355595" y="525822"/>
            <a:ext cx="734668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Important notice: please take note of the legal disclaimer …</a:t>
            </a:r>
            <a:endParaRPr lang="en-US" sz="1800" b="1" dirty="0">
              <a:solidFill>
                <a:srgbClr val="B24D4E"/>
              </a:solidFill>
            </a:endParaRPr>
          </a:p>
        </p:txBody>
      </p:sp>
    </p:spTree>
    <p:extLst>
      <p:ext uri="{BB962C8B-B14F-4D97-AF65-F5344CB8AC3E}">
        <p14:creationId xmlns:p14="http://schemas.microsoft.com/office/powerpoint/2010/main" val="1451437016"/>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30</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How Tier 1 capital ratios are calculated …</a:t>
            </a:r>
          </a:p>
        </p:txBody>
      </p:sp>
      <p:sp>
        <p:nvSpPr>
          <p:cNvPr id="5" name="Rectangle 2"/>
          <p:cNvSpPr txBox="1">
            <a:spLocks noChangeArrowheads="1"/>
          </p:cNvSpPr>
          <p:nvPr/>
        </p:nvSpPr>
        <p:spPr bwMode="auto">
          <a:xfrm>
            <a:off x="218131" y="1134931"/>
            <a:ext cx="9436246" cy="4968689"/>
          </a:xfrm>
          <a:prstGeom prst="rect">
            <a:avLst/>
          </a:prstGeom>
          <a:solidFill>
            <a:srgbClr val="FFFFFF"/>
          </a:solidFill>
          <a:ln>
            <a:miter lim="800000"/>
            <a:headEnd/>
            <a:tailEnd/>
          </a:ln>
        </p:spPr>
        <p:txBody>
          <a:bodyPr anchor="ctr"/>
          <a:lstStyle/>
          <a:p>
            <a:pPr marL="285750" indent="-285750">
              <a:spcBef>
                <a:spcPts val="1200"/>
              </a:spcBef>
              <a:spcAft>
                <a:spcPts val="600"/>
              </a:spcAft>
              <a:buFont typeface="Wingdings" panose="05000000000000000000" pitchFamily="2" charset="2"/>
              <a:buChar char="§"/>
            </a:pPr>
            <a:r>
              <a:rPr lang="en-GB" b="1" dirty="0"/>
              <a:t>The Tier 1 capital ratio measures a bank's core equity capital compared to its total risk-weighted assets:</a:t>
            </a:r>
          </a:p>
          <a:p>
            <a:pPr marL="558800" lvl="1" indent="-285750" defTabSz="457200">
              <a:spcBef>
                <a:spcPts val="0"/>
              </a:spcBef>
              <a:spcAft>
                <a:spcPts val="600"/>
              </a:spcAft>
              <a:buFont typeface=".AppleSystemUIFont"/>
              <a:buChar char="-"/>
              <a:defRPr/>
            </a:pPr>
            <a:r>
              <a:rPr lang="en-GB" dirty="0">
                <a:solidFill>
                  <a:srgbClr val="09527B"/>
                </a:solidFill>
              </a:rPr>
              <a:t>a</a:t>
            </a:r>
            <a:r>
              <a:rPr lang="en-GB" dirty="0"/>
              <a:t> bank's core equity capital is known as its Tier 1 capital and is the sum of its equity capital and disclosed reserves (and sometimes non-redeemable, non-cumulative preferred stock)</a:t>
            </a:r>
          </a:p>
          <a:p>
            <a:pPr marL="558800" lvl="1" indent="-285750" defTabSz="457200">
              <a:spcBef>
                <a:spcPts val="0"/>
              </a:spcBef>
              <a:spcAft>
                <a:spcPts val="600"/>
              </a:spcAft>
              <a:buFont typeface=".AppleSystemUIFont"/>
              <a:buChar char="-"/>
              <a:defRPr/>
            </a:pPr>
            <a:r>
              <a:rPr lang="en-GB" dirty="0"/>
              <a:t>a bank's risk-weighted assets include all the assets that the firm holds, graded / weighted for credit risk (so, for example, cash of government bonds may be weighted as 0% credit risk, whereas mortgage loans may be 50%)</a:t>
            </a:r>
          </a:p>
          <a:p>
            <a:pPr marL="285750" indent="-285750">
              <a:spcBef>
                <a:spcPts val="1200"/>
              </a:spcBef>
              <a:spcAft>
                <a:spcPts val="600"/>
              </a:spcAft>
              <a:buFont typeface="Wingdings" panose="05000000000000000000" pitchFamily="2" charset="2"/>
              <a:buChar char="§"/>
            </a:pPr>
            <a:r>
              <a:rPr lang="en-GB" dirty="0"/>
              <a:t>The following examples highlight how the Tier 1 capital ratio is calculated:</a:t>
            </a:r>
          </a:p>
          <a:p>
            <a:pPr marL="285750" indent="-285750">
              <a:spcBef>
                <a:spcPts val="1200"/>
              </a:spcBef>
              <a:spcAft>
                <a:spcPts val="600"/>
              </a:spcAft>
              <a:buFont typeface="Wingdings" panose="05000000000000000000" pitchFamily="2" charset="2"/>
              <a:buChar char="§"/>
            </a:pPr>
            <a:r>
              <a:rPr lang="en-GB" b="1" dirty="0"/>
              <a:t>Example 1: </a:t>
            </a:r>
            <a:r>
              <a:rPr lang="en-GB" dirty="0"/>
              <a:t>As a simplified example, let's say that a bank has $10,000 in core / Tier 1 capital and $200,000 in loans, which have been ascribed a risk weighting of 80%, so the Risk-Weighted Assets are $160,000 ($200,000 x 80%). The Tier 1 capital ratio for the bank would be calculated as:</a:t>
            </a:r>
          </a:p>
          <a:p>
            <a:pPr indent="317500">
              <a:spcBef>
                <a:spcPts val="0"/>
              </a:spcBef>
              <a:spcAft>
                <a:spcPts val="600"/>
              </a:spcAft>
            </a:pPr>
            <a:r>
              <a:rPr lang="en-GB" dirty="0"/>
              <a:t>$10,000 (in Tier 1 capital) divided by $160,000 (in Risk-Weighted Assets) x 100 = 6.25%</a:t>
            </a:r>
          </a:p>
          <a:p>
            <a:pPr indent="273050">
              <a:spcBef>
                <a:spcPts val="0"/>
              </a:spcBef>
              <a:spcAft>
                <a:spcPts val="600"/>
              </a:spcAft>
            </a:pPr>
            <a:r>
              <a:rPr lang="en-GB" dirty="0"/>
              <a:t>&gt; The Tier 1 capital ratio for the bank is 6.25%</a:t>
            </a:r>
          </a:p>
          <a:p>
            <a:pPr marL="285750" indent="-285750">
              <a:spcBef>
                <a:spcPts val="1200"/>
              </a:spcBef>
              <a:spcAft>
                <a:spcPts val="600"/>
              </a:spcAft>
              <a:buFont typeface="Wingdings" panose="05000000000000000000" pitchFamily="2" charset="2"/>
              <a:buChar char="§"/>
            </a:pPr>
            <a:r>
              <a:rPr lang="en-GB" b="1" dirty="0"/>
              <a:t>Example 2: </a:t>
            </a:r>
            <a:r>
              <a:rPr lang="en-GB" dirty="0"/>
              <a:t>Imagine that a bank has $1 billion in common stock and $200 million in retained earnings: adding these together, the bank has $1.2 billion in core / Tier 1 capital. After weighing its assets according to risk, the bank has $12 billion in Risk-Weighted Asset. The Tier 1 capital ratio for the bank would be calculated as:</a:t>
            </a:r>
          </a:p>
          <a:p>
            <a:pPr indent="273050">
              <a:spcBef>
                <a:spcPts val="0"/>
              </a:spcBef>
              <a:spcAft>
                <a:spcPts val="600"/>
              </a:spcAft>
            </a:pPr>
            <a:r>
              <a:rPr lang="en-GB" dirty="0"/>
              <a:t>$1.2 billion (in Tier 1 capital) divided by $12 billion (in Risk-Weighted Assets) x 100 = 10%</a:t>
            </a:r>
          </a:p>
          <a:p>
            <a:pPr indent="273050">
              <a:spcBef>
                <a:spcPts val="0"/>
              </a:spcBef>
              <a:spcAft>
                <a:spcPts val="600"/>
              </a:spcAft>
            </a:pPr>
            <a:r>
              <a:rPr lang="en-GB" dirty="0"/>
              <a:t>&gt; The Tier 1 capital ratio for the bank is 10%</a:t>
            </a:r>
          </a:p>
        </p:txBody>
      </p:sp>
      <p:sp>
        <p:nvSpPr>
          <p:cNvPr id="6" name="Rectangle 5">
            <a:extLst>
              <a:ext uri="{FF2B5EF4-FFF2-40B4-BE49-F238E27FC236}">
                <a16:creationId xmlns:a16="http://schemas.microsoft.com/office/drawing/2014/main" id="{7F43E439-6DDB-4A4B-800B-06126DF58D4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271135651"/>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31</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An example of Tier 1 capital ratios …</a:t>
            </a:r>
          </a:p>
        </p:txBody>
      </p:sp>
      <p:sp>
        <p:nvSpPr>
          <p:cNvPr id="7" name="Rectangle 6"/>
          <p:cNvSpPr/>
          <p:nvPr/>
        </p:nvSpPr>
        <p:spPr>
          <a:xfrm>
            <a:off x="384874" y="1137537"/>
            <a:ext cx="9291630" cy="5216813"/>
          </a:xfrm>
          <a:prstGeom prst="rect">
            <a:avLst/>
          </a:prstGeom>
        </p:spPr>
        <p:txBody>
          <a:bodyPr wrap="square">
            <a:spAutoFit/>
          </a:bodyPr>
          <a:lstStyle/>
          <a:p>
            <a:pPr marL="285750" indent="-285750">
              <a:lnSpc>
                <a:spcPct val="107000"/>
              </a:lnSpc>
              <a:spcAft>
                <a:spcPts val="800"/>
              </a:spcAft>
              <a:buFont typeface="Wingdings" panose="05000000000000000000" pitchFamily="2" charset="2"/>
              <a:buChar char="§"/>
            </a:pPr>
            <a:r>
              <a:rPr lang="en-GB" dirty="0">
                <a:latin typeface="+mn-lt"/>
                <a:ea typeface="Times New Roman" panose="02020603050405020304" pitchFamily="18" charset="0"/>
                <a:cs typeface="Times New Roman" panose="02020603050405020304" pitchFamily="18" charset="0"/>
              </a:rPr>
              <a:t>The following information is from Bank of America's second-quarter 2016 earnings presentation:</a:t>
            </a:r>
          </a:p>
          <a:p>
            <a:pPr marL="285750" indent="-285750">
              <a:lnSpc>
                <a:spcPct val="107000"/>
              </a:lnSpc>
              <a:spcAft>
                <a:spcPts val="800"/>
              </a:spcAft>
              <a:buFont typeface="Wingdings" panose="05000000000000000000" pitchFamily="2" charset="2"/>
              <a:buChar char="§"/>
            </a:pPr>
            <a:endParaRPr lang="en-GB" dirty="0">
              <a:effectLst/>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effectLst/>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effectLst/>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effectLst/>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effectLst/>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effectLst/>
              <a:latin typeface="+mn-lt"/>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
            </a:pPr>
            <a:endParaRPr lang="en-GB" dirty="0">
              <a:latin typeface="+mn-lt"/>
            </a:endParaRPr>
          </a:p>
          <a:p>
            <a:pPr marL="285750" indent="-285750">
              <a:lnSpc>
                <a:spcPct val="107000"/>
              </a:lnSpc>
              <a:spcAft>
                <a:spcPts val="800"/>
              </a:spcAft>
              <a:buFont typeface="Wingdings" panose="05000000000000000000" pitchFamily="2" charset="2"/>
              <a:buChar char="§"/>
            </a:pPr>
            <a:r>
              <a:rPr lang="en-GB" dirty="0">
                <a:latin typeface="+mn-lt"/>
              </a:rPr>
              <a:t>As can be seen / tested, dividing the capital by the risk-weighted assets leads to the CET1 ratio</a:t>
            </a:r>
          </a:p>
          <a:p>
            <a:pPr marL="285750" indent="-285750">
              <a:lnSpc>
                <a:spcPct val="107000"/>
              </a:lnSpc>
              <a:spcAft>
                <a:spcPts val="800"/>
              </a:spcAft>
              <a:buFont typeface="Wingdings" panose="05000000000000000000" pitchFamily="2" charset="2"/>
              <a:buChar char="§"/>
            </a:pPr>
            <a:r>
              <a:rPr lang="en-GB" dirty="0">
                <a:latin typeface="+mn-lt"/>
              </a:rPr>
              <a:t>The ‘fully phased-in’ shows the metrics assuming Basel III requirements, which will be completely implemented in 2019. </a:t>
            </a:r>
            <a:r>
              <a:rPr lang="en-GB" dirty="0"/>
              <a:t>This example shows BoA to be well above the minimum requirement.</a:t>
            </a:r>
            <a:endParaRPr lang="en-GB" dirty="0">
              <a:effectLst/>
              <a:latin typeface="+mn-lt"/>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91113629"/>
              </p:ext>
            </p:extLst>
          </p:nvPr>
        </p:nvGraphicFramePr>
        <p:xfrm>
          <a:off x="472317" y="1516497"/>
          <a:ext cx="8931248" cy="3789715"/>
        </p:xfrm>
        <a:graphic>
          <a:graphicData uri="http://schemas.openxmlformats.org/drawingml/2006/table">
            <a:tbl>
              <a:tblPr firstCol="1" bandRow="1">
                <a:tableStyleId>{5C22544A-7EE6-4342-B048-85BDC9FD1C3A}</a:tableStyleId>
              </a:tblPr>
              <a:tblGrid>
                <a:gridCol w="4465624">
                  <a:extLst>
                    <a:ext uri="{9D8B030D-6E8A-4147-A177-3AD203B41FA5}">
                      <a16:colId xmlns:a16="http://schemas.microsoft.com/office/drawing/2014/main" val="1108626792"/>
                    </a:ext>
                  </a:extLst>
                </a:gridCol>
                <a:gridCol w="1488541">
                  <a:extLst>
                    <a:ext uri="{9D8B030D-6E8A-4147-A177-3AD203B41FA5}">
                      <a16:colId xmlns:a16="http://schemas.microsoft.com/office/drawing/2014/main" val="1785661414"/>
                    </a:ext>
                  </a:extLst>
                </a:gridCol>
                <a:gridCol w="1488542">
                  <a:extLst>
                    <a:ext uri="{9D8B030D-6E8A-4147-A177-3AD203B41FA5}">
                      <a16:colId xmlns:a16="http://schemas.microsoft.com/office/drawing/2014/main" val="1089755799"/>
                    </a:ext>
                  </a:extLst>
                </a:gridCol>
                <a:gridCol w="1488541">
                  <a:extLst>
                    <a:ext uri="{9D8B030D-6E8A-4147-A177-3AD203B41FA5}">
                      <a16:colId xmlns:a16="http://schemas.microsoft.com/office/drawing/2014/main" val="568335861"/>
                    </a:ext>
                  </a:extLst>
                </a:gridCol>
              </a:tblGrid>
              <a:tr h="37502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 BASEL III TRANSITION (USD BILLIONS)</a:t>
                      </a:r>
                    </a:p>
                  </a:txBody>
                  <a:tcPr marL="0" marR="0" marT="0" marB="0" anchor="ctr">
                    <a:solidFill>
                      <a:schemeClr val="tx1"/>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Q2’16</a:t>
                      </a:r>
                    </a:p>
                  </a:txBody>
                  <a:tcPr marL="0" marR="0" marT="0" marB="0" anchor="ctr">
                    <a:solidFill>
                      <a:schemeClr val="tx1"/>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Q1’16</a:t>
                      </a:r>
                    </a:p>
                  </a:txBody>
                  <a:tcPr marL="0" marR="0" marT="0" marB="0" anchor="ctr">
                    <a:solidFill>
                      <a:schemeClr val="tx1"/>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Q2’15</a:t>
                      </a:r>
                    </a:p>
                  </a:txBody>
                  <a:tcPr marL="0" marR="0" marT="0" marB="0" anchor="ctr">
                    <a:solidFill>
                      <a:schemeClr val="tx1"/>
                    </a:solidFill>
                  </a:tcPr>
                </a:tc>
                <a:extLst>
                  <a:ext uri="{0D108BD9-81ED-4DB2-BD59-A6C34878D82A}">
                    <a16:rowId xmlns:a16="http://schemas.microsoft.com/office/drawing/2014/main" val="827345115"/>
                  </a:ext>
                </a:extLst>
              </a:tr>
              <a:tr h="37502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 Common equity Tier 1 capital</a:t>
                      </a:r>
                    </a:p>
                  </a:txBody>
                  <a:tcPr marL="0" marR="0" marT="0" marB="0" anchor="ctr">
                    <a:solidFill>
                      <a:schemeClr val="accent1">
                        <a:lumMod val="75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166.2</a:t>
                      </a:r>
                    </a:p>
                  </a:txBody>
                  <a:tcPr marL="0" marR="0" marT="0" marB="0" anchor="ctr">
                    <a:solidFill>
                      <a:schemeClr val="accent1">
                        <a:lumMod val="75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162.7</a:t>
                      </a:r>
                    </a:p>
                  </a:txBody>
                  <a:tcPr marL="0" marR="0" marT="0" marB="0" anchor="ctr">
                    <a:solidFill>
                      <a:schemeClr val="accent1">
                        <a:lumMod val="75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158.3</a:t>
                      </a:r>
                    </a:p>
                  </a:txBody>
                  <a:tcPr marL="0" marR="0" marT="0" marB="0" anchor="ctr">
                    <a:solidFill>
                      <a:schemeClr val="accent1">
                        <a:lumMod val="75000"/>
                      </a:schemeClr>
                    </a:solidFill>
                  </a:tcPr>
                </a:tc>
                <a:extLst>
                  <a:ext uri="{0D108BD9-81ED-4DB2-BD59-A6C34878D82A}">
                    <a16:rowId xmlns:a16="http://schemas.microsoft.com/office/drawing/2014/main" val="10000"/>
                  </a:ext>
                </a:extLst>
              </a:tr>
              <a:tr h="405285">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 Risk-weighted assets</a:t>
                      </a:r>
                    </a:p>
                  </a:txBody>
                  <a:tcPr marL="0" marR="0" marT="0" marB="0" anchor="ctr">
                    <a:solidFill>
                      <a:schemeClr val="accent1">
                        <a:lumMod val="90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1,563</a:t>
                      </a:r>
                    </a:p>
                  </a:txBody>
                  <a:tcPr marL="0" marR="0" marT="0" marB="0" anchor="ctr">
                    <a:solidFill>
                      <a:schemeClr val="accent1">
                        <a:lumMod val="90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1,587</a:t>
                      </a:r>
                    </a:p>
                  </a:txBody>
                  <a:tcPr marL="0" marR="0" marT="0" marB="0" anchor="ctr">
                    <a:solidFill>
                      <a:schemeClr val="accent1">
                        <a:lumMod val="90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1,408</a:t>
                      </a:r>
                    </a:p>
                  </a:txBody>
                  <a:tcPr marL="0" marR="0" marT="0" marB="0" anchor="ctr">
                    <a:solidFill>
                      <a:schemeClr val="accent1">
                        <a:lumMod val="90000"/>
                      </a:schemeClr>
                    </a:solidFill>
                  </a:tcPr>
                </a:tc>
                <a:extLst>
                  <a:ext uri="{0D108BD9-81ED-4DB2-BD59-A6C34878D82A}">
                    <a16:rowId xmlns:a16="http://schemas.microsoft.com/office/drawing/2014/main" val="395102653"/>
                  </a:ext>
                </a:extLst>
              </a:tr>
              <a:tr h="378562">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 CET1 ratio</a:t>
                      </a:r>
                    </a:p>
                  </a:txBody>
                  <a:tcPr marL="0" marR="0" marT="0" marB="0" anchor="ctr">
                    <a:solidFill>
                      <a:schemeClr val="accent1">
                        <a:lumMod val="75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10.6%</a:t>
                      </a:r>
                    </a:p>
                  </a:txBody>
                  <a:tcPr marL="0" marR="0" marT="0" marB="0" anchor="ctr">
                    <a:solidFill>
                      <a:schemeClr val="accent1">
                        <a:lumMod val="75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10.3%</a:t>
                      </a:r>
                    </a:p>
                  </a:txBody>
                  <a:tcPr marL="0" marR="0" marT="0" marB="0" anchor="ctr">
                    <a:solidFill>
                      <a:schemeClr val="accent1">
                        <a:lumMod val="75000"/>
                      </a:schemeClr>
                    </a:solidFill>
                  </a:tcPr>
                </a:tc>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11.2%</a:t>
                      </a:r>
                    </a:p>
                  </a:txBody>
                  <a:tcPr marL="0" marR="0" marT="0" marB="0" anchor="ctr">
                    <a:solidFill>
                      <a:schemeClr val="accent1">
                        <a:lumMod val="75000"/>
                      </a:schemeClr>
                    </a:solidFill>
                  </a:tcPr>
                </a:tc>
                <a:extLst>
                  <a:ext uri="{0D108BD9-81ED-4DB2-BD59-A6C34878D82A}">
                    <a16:rowId xmlns:a16="http://schemas.microsoft.com/office/drawing/2014/main" val="53404140"/>
                  </a:ext>
                </a:extLst>
              </a:tr>
              <a:tr h="451164">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bg1"/>
                          </a:solidFill>
                          <a:effectLst/>
                          <a:latin typeface="+mn-lt"/>
                          <a:ea typeface="+mn-ea"/>
                          <a:cs typeface="+mn-cs"/>
                        </a:rPr>
                        <a:t> BASEL III FULLY PHASED-IN</a:t>
                      </a:r>
                    </a:p>
                  </a:txBody>
                  <a:tcPr marL="0" marR="0" marT="0" marB="0" anchor="ctr">
                    <a:solidFill>
                      <a:schemeClr val="tx1"/>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endParaRPr lang="en-GB" sz="1400" b="1" kern="1200" dirty="0">
                        <a:solidFill>
                          <a:schemeClr val="bg1"/>
                        </a:solidFill>
                        <a:effectLst/>
                        <a:latin typeface="+mn-lt"/>
                        <a:ea typeface="+mn-ea"/>
                        <a:cs typeface="+mn-cs"/>
                      </a:endParaRPr>
                    </a:p>
                  </a:txBody>
                  <a:tcPr marL="0" marR="0" marT="0" marB="0" anchor="ctr">
                    <a:solidFill>
                      <a:schemeClr val="tx1"/>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endParaRPr lang="en-GB" sz="1400" b="1" kern="1200" dirty="0">
                        <a:solidFill>
                          <a:schemeClr val="bg1"/>
                        </a:solidFill>
                        <a:effectLst/>
                        <a:latin typeface="+mn-lt"/>
                        <a:ea typeface="+mn-ea"/>
                        <a:cs typeface="+mn-cs"/>
                      </a:endParaRPr>
                    </a:p>
                  </a:txBody>
                  <a:tcPr marL="0" marR="0" marT="0" marB="0" anchor="ctr">
                    <a:solidFill>
                      <a:schemeClr val="tx1"/>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endParaRPr lang="en-GB" sz="1400" b="1" kern="1200" dirty="0">
                        <a:solidFill>
                          <a:schemeClr val="bg1"/>
                        </a:solidFill>
                        <a:effectLst/>
                        <a:latin typeface="+mn-lt"/>
                        <a:ea typeface="+mn-ea"/>
                        <a:cs typeface="+mn-cs"/>
                      </a:endParaRPr>
                    </a:p>
                  </a:txBody>
                  <a:tcPr marL="0" marR="0" marT="0" marB="0" anchor="ctr">
                    <a:solidFill>
                      <a:schemeClr val="tx1"/>
                    </a:solidFill>
                  </a:tcPr>
                </a:tc>
                <a:extLst>
                  <a:ext uri="{0D108BD9-81ED-4DB2-BD59-A6C34878D82A}">
                    <a16:rowId xmlns:a16="http://schemas.microsoft.com/office/drawing/2014/main" val="1440036427"/>
                  </a:ext>
                </a:extLst>
              </a:tr>
              <a:tr h="451164">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 Common equity Tier 1 capital</a:t>
                      </a:r>
                    </a:p>
                  </a:txBody>
                  <a:tcPr marL="0" marR="0" marT="0" marB="0" anchor="ctr">
                    <a:solidFill>
                      <a:schemeClr val="accent1">
                        <a:lumMod val="75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161.8</a:t>
                      </a:r>
                    </a:p>
                  </a:txBody>
                  <a:tcPr marL="0" marR="0" marT="0" marB="0" anchor="ctr">
                    <a:solidFill>
                      <a:schemeClr val="accent1">
                        <a:lumMod val="75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157.5</a:t>
                      </a:r>
                    </a:p>
                  </a:txBody>
                  <a:tcPr marL="0" marR="0" marT="0" marB="0" anchor="ctr">
                    <a:solidFill>
                      <a:schemeClr val="accent1">
                        <a:lumMod val="75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148.3</a:t>
                      </a:r>
                    </a:p>
                  </a:txBody>
                  <a:tcPr marL="0" marR="0" marT="0" marB="0" anchor="ctr">
                    <a:solidFill>
                      <a:schemeClr val="accent1">
                        <a:lumMod val="75000"/>
                      </a:schemeClr>
                    </a:solidFill>
                  </a:tcPr>
                </a:tc>
                <a:extLst>
                  <a:ext uri="{0D108BD9-81ED-4DB2-BD59-A6C34878D82A}">
                    <a16:rowId xmlns:a16="http://schemas.microsoft.com/office/drawing/2014/main" val="435616019"/>
                  </a:ext>
                </a:extLst>
              </a:tr>
              <a:tr h="451164">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 Standardised approach</a:t>
                      </a:r>
                    </a:p>
                  </a:txBody>
                  <a:tcPr marL="0" marR="0" marT="0" marB="0" anchor="ctr">
                    <a:solidFill>
                      <a:schemeClr val="accent1">
                        <a:lumMod val="90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endParaRPr lang="en-GB" sz="1400" b="1" kern="1200" dirty="0">
                        <a:solidFill>
                          <a:schemeClr val="tx1"/>
                        </a:solidFill>
                        <a:effectLst/>
                        <a:latin typeface="+mn-lt"/>
                        <a:ea typeface="+mn-ea"/>
                        <a:cs typeface="+mn-cs"/>
                      </a:endParaRPr>
                    </a:p>
                  </a:txBody>
                  <a:tcPr marL="0" marR="0" marT="0" marB="0" anchor="ctr">
                    <a:solidFill>
                      <a:schemeClr val="accent1">
                        <a:lumMod val="90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endParaRPr lang="en-GB" sz="1400" b="1" kern="1200" dirty="0">
                        <a:solidFill>
                          <a:schemeClr val="tx1"/>
                        </a:solidFill>
                        <a:effectLst/>
                        <a:latin typeface="+mn-lt"/>
                        <a:ea typeface="+mn-ea"/>
                        <a:cs typeface="+mn-cs"/>
                      </a:endParaRPr>
                    </a:p>
                  </a:txBody>
                  <a:tcPr marL="0" marR="0" marT="0" marB="0" anchor="ctr">
                    <a:solidFill>
                      <a:schemeClr val="accent1">
                        <a:lumMod val="90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endParaRPr lang="en-GB" sz="1400" b="1" kern="1200" dirty="0">
                        <a:solidFill>
                          <a:schemeClr val="tx1"/>
                        </a:solidFill>
                        <a:effectLst/>
                        <a:latin typeface="+mn-lt"/>
                        <a:ea typeface="+mn-ea"/>
                        <a:cs typeface="+mn-cs"/>
                      </a:endParaRPr>
                    </a:p>
                  </a:txBody>
                  <a:tcPr marL="0" marR="0" marT="0" marB="0" anchor="ctr">
                    <a:solidFill>
                      <a:schemeClr val="accent1">
                        <a:lumMod val="90000"/>
                      </a:schemeClr>
                    </a:solidFill>
                  </a:tcPr>
                </a:tc>
                <a:extLst>
                  <a:ext uri="{0D108BD9-81ED-4DB2-BD59-A6C34878D82A}">
                    <a16:rowId xmlns:a16="http://schemas.microsoft.com/office/drawing/2014/main" val="3736471377"/>
                  </a:ext>
                </a:extLst>
              </a:tr>
              <a:tr h="451164">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 Risk-weighted assets</a:t>
                      </a:r>
                    </a:p>
                  </a:txBody>
                  <a:tcPr marL="0" marR="0" marT="0" marB="0" anchor="ctr">
                    <a:solidFill>
                      <a:schemeClr val="accent1">
                        <a:lumMod val="75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1,416</a:t>
                      </a:r>
                    </a:p>
                  </a:txBody>
                  <a:tcPr marL="0" marR="0" marT="0" marB="0" anchor="ctr">
                    <a:solidFill>
                      <a:schemeClr val="accent1">
                        <a:lumMod val="75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1,426</a:t>
                      </a:r>
                    </a:p>
                  </a:txBody>
                  <a:tcPr marL="0" marR="0" marT="0" marB="0" anchor="ctr">
                    <a:solidFill>
                      <a:schemeClr val="accent1">
                        <a:lumMod val="75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1,433</a:t>
                      </a:r>
                    </a:p>
                  </a:txBody>
                  <a:tcPr marL="0" marR="0" marT="0" marB="0" anchor="ctr">
                    <a:solidFill>
                      <a:schemeClr val="accent1">
                        <a:lumMod val="75000"/>
                      </a:schemeClr>
                    </a:solidFill>
                  </a:tcPr>
                </a:tc>
                <a:extLst>
                  <a:ext uri="{0D108BD9-81ED-4DB2-BD59-A6C34878D82A}">
                    <a16:rowId xmlns:a16="http://schemas.microsoft.com/office/drawing/2014/main" val="1289127646"/>
                  </a:ext>
                </a:extLst>
              </a:tr>
              <a:tr h="451164">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 CET1 ratio</a:t>
                      </a:r>
                    </a:p>
                  </a:txBody>
                  <a:tcPr marL="0" marR="0" marT="0" marB="0" anchor="ctr">
                    <a:solidFill>
                      <a:schemeClr val="accent1">
                        <a:lumMod val="90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11.4%</a:t>
                      </a:r>
                    </a:p>
                  </a:txBody>
                  <a:tcPr marL="0" marR="0" marT="0" marB="0" anchor="ctr">
                    <a:solidFill>
                      <a:schemeClr val="accent1">
                        <a:lumMod val="90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11%</a:t>
                      </a:r>
                    </a:p>
                  </a:txBody>
                  <a:tcPr marL="0" marR="0" marT="0" marB="0" anchor="ctr">
                    <a:solidFill>
                      <a:schemeClr val="accent1">
                        <a:lumMod val="90000"/>
                      </a:schemeClr>
                    </a:solidFill>
                  </a:tcPr>
                </a:tc>
                <a:tc>
                  <a:txBody>
                    <a:bodyPr/>
                    <a:lstStyle/>
                    <a:p>
                      <a:pPr marL="4826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10.3%</a:t>
                      </a:r>
                    </a:p>
                  </a:txBody>
                  <a:tcPr marL="0" marR="0" marT="0" marB="0" anchor="ctr">
                    <a:solidFill>
                      <a:schemeClr val="accent1">
                        <a:lumMod val="90000"/>
                      </a:schemeClr>
                    </a:solidFill>
                  </a:tcPr>
                </a:tc>
                <a:extLst>
                  <a:ext uri="{0D108BD9-81ED-4DB2-BD59-A6C34878D82A}">
                    <a16:rowId xmlns:a16="http://schemas.microsoft.com/office/drawing/2014/main" val="3293234869"/>
                  </a:ext>
                </a:extLst>
              </a:tr>
            </a:tbl>
          </a:graphicData>
        </a:graphic>
      </p:graphicFrame>
      <p:sp>
        <p:nvSpPr>
          <p:cNvPr id="8" name="Rectangle 7">
            <a:extLst>
              <a:ext uri="{FF2B5EF4-FFF2-40B4-BE49-F238E27FC236}">
                <a16:creationId xmlns:a16="http://schemas.microsoft.com/office/drawing/2014/main" id="{83BC5823-86C2-FE45-ADF2-F49F4139F1A0}"/>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838539082"/>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32</a:t>
            </a:fld>
            <a:endParaRPr lang="en-US"/>
          </a:p>
        </p:txBody>
      </p:sp>
      <p:sp>
        <p:nvSpPr>
          <p:cNvPr id="4" name="TextBox 2"/>
          <p:cNvSpPr txBox="1">
            <a:spLocks noChangeArrowheads="1"/>
          </p:cNvSpPr>
          <p:nvPr/>
        </p:nvSpPr>
        <p:spPr bwMode="auto">
          <a:xfrm>
            <a:off x="384874" y="462407"/>
            <a:ext cx="7193888" cy="369332"/>
          </a:xfrm>
          <a:prstGeom prst="rect">
            <a:avLst/>
          </a:prstGeom>
          <a:noFill/>
          <a:ln w="9525">
            <a:noFill/>
            <a:miter lim="800000"/>
            <a:headEnd/>
            <a:tailEnd/>
          </a:ln>
        </p:spPr>
        <p:txBody>
          <a:bodyPr wrap="square">
            <a:spAutoFit/>
          </a:bodyPr>
          <a:lstStyle/>
          <a:p>
            <a:r>
              <a:rPr lang="en-GB" sz="1800" b="1" dirty="0"/>
              <a:t>About the Basel Committee on Banking Supervision (BCBS) </a:t>
            </a:r>
            <a:r>
              <a:rPr lang="en-US" sz="1800" b="1" dirty="0">
                <a:latin typeface="Arial" pitchFamily="34" charset="0"/>
                <a:ea typeface="+mj-ea"/>
                <a:cs typeface="Arial" pitchFamily="34" charset="0"/>
              </a:rPr>
              <a:t>…</a:t>
            </a:r>
          </a:p>
        </p:txBody>
      </p:sp>
      <p:sp>
        <p:nvSpPr>
          <p:cNvPr id="5" name="Rectangle 2"/>
          <p:cNvSpPr txBox="1">
            <a:spLocks noChangeArrowheads="1"/>
          </p:cNvSpPr>
          <p:nvPr/>
        </p:nvSpPr>
        <p:spPr bwMode="auto">
          <a:xfrm>
            <a:off x="384873" y="1162701"/>
            <a:ext cx="9334661" cy="4216123"/>
          </a:xfrm>
          <a:prstGeom prst="rect">
            <a:avLst/>
          </a:prstGeom>
          <a:solidFill>
            <a:srgbClr val="FFFFFF"/>
          </a:solidFill>
          <a:ln>
            <a:miter lim="800000"/>
            <a:headEnd/>
            <a:tailEnd/>
          </a:ln>
        </p:spPr>
        <p:txBody>
          <a:bodyPr anchor="ctr"/>
          <a:lstStyle/>
          <a:p>
            <a:pPr marL="285750" indent="-285750">
              <a:spcBef>
                <a:spcPts val="1200"/>
              </a:spcBef>
              <a:spcAft>
                <a:spcPts val="600"/>
              </a:spcAft>
              <a:buFont typeface="Wingdings" panose="05000000000000000000" pitchFamily="2" charset="2"/>
              <a:buChar char="§"/>
            </a:pPr>
            <a:r>
              <a:rPr lang="en-GB" b="1" dirty="0"/>
              <a:t>The Basel Committee on Banking Supervision (BCBS) is the primary global standard setter for the prudential regulation of banks and a forum for cooperation on banking supervisory matters</a:t>
            </a:r>
          </a:p>
          <a:p>
            <a:pPr marL="285750" indent="-285750">
              <a:spcBef>
                <a:spcPts val="1200"/>
              </a:spcBef>
              <a:spcAft>
                <a:spcPts val="600"/>
              </a:spcAft>
              <a:buFont typeface="Wingdings" panose="05000000000000000000" pitchFamily="2" charset="2"/>
              <a:buChar char="§"/>
            </a:pPr>
            <a:r>
              <a:rPr lang="en-GB" b="1" dirty="0"/>
              <a:t>The BCBS was established by the central bank governors of the G10 countries in 1974, to provide a forum for cooperation on banking supervisory matters. The Committee's members now come from:</a:t>
            </a:r>
          </a:p>
          <a:p>
            <a:pPr marL="558800" lvl="1" indent="-285750" defTabSz="457200">
              <a:spcBef>
                <a:spcPts val="0"/>
              </a:spcBef>
              <a:spcAft>
                <a:spcPts val="600"/>
              </a:spcAft>
              <a:buFont typeface=".AppleSystemUIFont"/>
              <a:buChar char="-"/>
              <a:defRPr/>
            </a:pPr>
            <a:r>
              <a:rPr lang="en-GB" dirty="0">
                <a:solidFill>
                  <a:srgbClr val="09527B"/>
                </a:solidFill>
              </a:rPr>
              <a:t>A</a:t>
            </a:r>
            <a:r>
              <a:rPr lang="en-GB" dirty="0"/>
              <a:t>rgentina, Australia, Belgium, Brazil, Canada, China, France, Germany, Hong Kong SAR, India, Indonesia, Italy, Japan, Korea, Luxembourg, Mexico, the Netherlands, Russia, Saudi Arabia, Singapore, South Africa, Spain, Sweden, Switzerland, Turkey, the United Kingdom and the United States</a:t>
            </a:r>
          </a:p>
          <a:p>
            <a:pPr marL="285750" indent="-285750">
              <a:spcBef>
                <a:spcPts val="1200"/>
              </a:spcBef>
              <a:spcAft>
                <a:spcPts val="600"/>
              </a:spcAft>
              <a:buFont typeface="Wingdings" panose="05000000000000000000" pitchFamily="2" charset="2"/>
              <a:buChar char="§"/>
            </a:pPr>
            <a:r>
              <a:rPr lang="en-GB" b="1" dirty="0"/>
              <a:t>The BCBS is located at the Bank for International Settlements (BIS) in Basel, Switzerland </a:t>
            </a:r>
            <a:r>
              <a:rPr lang="en-GB" dirty="0"/>
              <a:t>(although the BIS and the Basel Committee are distinct entities)</a:t>
            </a:r>
            <a:endParaRPr lang="en-GB" b="1" dirty="0"/>
          </a:p>
          <a:p>
            <a:pPr marL="285750" indent="-285750">
              <a:spcBef>
                <a:spcPts val="1200"/>
              </a:spcBef>
              <a:spcAft>
                <a:spcPts val="600"/>
              </a:spcAft>
              <a:buFont typeface="Wingdings" panose="05000000000000000000" pitchFamily="2" charset="2"/>
              <a:buChar char="§"/>
            </a:pPr>
            <a:r>
              <a:rPr lang="en-GB" b="1" dirty="0"/>
              <a:t>The BCBS does not issue binding regulation: instead, it functions as a forum in which policy and standards are developed, to encourage convergence toward common approaches and standards</a:t>
            </a:r>
          </a:p>
          <a:p>
            <a:pPr marL="285750" indent="-285750">
              <a:spcBef>
                <a:spcPts val="1200"/>
              </a:spcBef>
              <a:spcAft>
                <a:spcPts val="600"/>
              </a:spcAft>
              <a:buFont typeface="Wingdings" panose="05000000000000000000" pitchFamily="2" charset="2"/>
              <a:buChar char="§"/>
            </a:pPr>
            <a:r>
              <a:rPr lang="en-GB" b="1" dirty="0"/>
              <a:t>The Committee formulates broad supervisory standards and guidelines / best practice in banking supervision (for example, ‘Basel III’), in the expectation that member nation authorities and other non-member nations' authorities will take steps to implement them through their own national systems</a:t>
            </a:r>
          </a:p>
        </p:txBody>
      </p:sp>
      <p:sp>
        <p:nvSpPr>
          <p:cNvPr id="6" name="Rectangle 5"/>
          <p:cNvSpPr/>
          <p:nvPr/>
        </p:nvSpPr>
        <p:spPr>
          <a:xfrm>
            <a:off x="384873" y="5428163"/>
            <a:ext cx="9248598" cy="954107"/>
          </a:xfrm>
          <a:prstGeom prst="rect">
            <a:avLst/>
          </a:prstGeom>
          <a:solidFill>
            <a:schemeClr val="tx1"/>
          </a:solidFill>
        </p:spPr>
        <p:txBody>
          <a:bodyPr wrap="square">
            <a:spAutoFit/>
          </a:bodyPr>
          <a:lstStyle/>
          <a:p>
            <a:pPr algn="ctr"/>
            <a:r>
              <a:rPr lang="en-GB" b="1" dirty="0">
                <a:solidFill>
                  <a:schemeClr val="bg1"/>
                </a:solidFill>
              </a:rPr>
              <a:t>The BCBS’s mandate is to strengthen the regulation, supervision and practices </a:t>
            </a:r>
          </a:p>
          <a:p>
            <a:pPr algn="ctr"/>
            <a:r>
              <a:rPr lang="en-GB" b="1" dirty="0">
                <a:solidFill>
                  <a:schemeClr val="bg1"/>
                </a:solidFill>
              </a:rPr>
              <a:t>of banks worldwide, with the purpose of enhancing financial stability</a:t>
            </a:r>
          </a:p>
          <a:p>
            <a:pPr algn="ctr"/>
            <a:r>
              <a:rPr lang="en-GB" b="1" dirty="0">
                <a:solidFill>
                  <a:schemeClr val="bg1"/>
                </a:solidFill>
              </a:rPr>
              <a:t>------------------------------------------------------------------------------------------------------------</a:t>
            </a:r>
          </a:p>
          <a:p>
            <a:pPr algn="ctr"/>
            <a:r>
              <a:rPr lang="en-GB" b="1" dirty="0">
                <a:solidFill>
                  <a:schemeClr val="bg1"/>
                </a:solidFill>
              </a:rPr>
              <a:t>Its guidelines and standards include the international standards on capital adequacy</a:t>
            </a:r>
          </a:p>
        </p:txBody>
      </p:sp>
      <p:sp>
        <p:nvSpPr>
          <p:cNvPr id="7" name="Rectangle 6">
            <a:extLst>
              <a:ext uri="{FF2B5EF4-FFF2-40B4-BE49-F238E27FC236}">
                <a16:creationId xmlns:a16="http://schemas.microsoft.com/office/drawing/2014/main" id="{A38D7C80-EC25-354F-841F-252322A66939}"/>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047535104"/>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33</a:t>
            </a:fld>
            <a:endParaRPr lang="en-US"/>
          </a:p>
        </p:txBody>
      </p:sp>
      <p:sp>
        <p:nvSpPr>
          <p:cNvPr id="4" name="TextBox 2"/>
          <p:cNvSpPr txBox="1">
            <a:spLocks noChangeArrowheads="1"/>
          </p:cNvSpPr>
          <p:nvPr/>
        </p:nvSpPr>
        <p:spPr bwMode="auto">
          <a:xfrm>
            <a:off x="384873" y="462407"/>
            <a:ext cx="7548891" cy="369332"/>
          </a:xfrm>
          <a:prstGeom prst="rect">
            <a:avLst/>
          </a:prstGeom>
          <a:noFill/>
          <a:ln w="9525">
            <a:noFill/>
            <a:miter lim="800000"/>
            <a:headEnd/>
            <a:tailEnd/>
          </a:ln>
        </p:spPr>
        <p:txBody>
          <a:bodyPr wrap="square">
            <a:spAutoFit/>
          </a:bodyPr>
          <a:lstStyle/>
          <a:p>
            <a:r>
              <a:rPr lang="en-GB" sz="1800" b="1" dirty="0"/>
              <a:t>About Basel III: the international regulatory framework for banks </a:t>
            </a:r>
            <a:r>
              <a:rPr lang="en-US" sz="1800" b="1" dirty="0">
                <a:latin typeface="Arial" pitchFamily="34" charset="0"/>
                <a:ea typeface="+mj-ea"/>
                <a:cs typeface="Arial" pitchFamily="34" charset="0"/>
              </a:rPr>
              <a:t>…</a:t>
            </a:r>
          </a:p>
        </p:txBody>
      </p:sp>
      <p:sp>
        <p:nvSpPr>
          <p:cNvPr id="2" name="Rectangle 1"/>
          <p:cNvSpPr/>
          <p:nvPr/>
        </p:nvSpPr>
        <p:spPr>
          <a:xfrm>
            <a:off x="384874" y="1173738"/>
            <a:ext cx="9307766" cy="4832092"/>
          </a:xfrm>
          <a:prstGeom prst="rect">
            <a:avLst/>
          </a:prstGeom>
        </p:spPr>
        <p:txBody>
          <a:bodyPr wrap="square">
            <a:spAutoFit/>
          </a:bodyPr>
          <a:lstStyle/>
          <a:p>
            <a:pPr marL="285750" indent="-285750">
              <a:buFont typeface="Wingdings" panose="05000000000000000000" pitchFamily="2" charset="2"/>
              <a:buChar char="§"/>
            </a:pPr>
            <a:r>
              <a:rPr lang="en-GB" b="1" dirty="0"/>
              <a:t>The Basel III Accord (‘Basel III’) is a set of measures developed by the BCSB, in 2010-11, to strengthen the regulation, supervision and risk management of the banking sector, in response to the global financial crisis of 2008. Basel III aims to: </a:t>
            </a:r>
          </a:p>
          <a:p>
            <a:r>
              <a:rPr lang="en-GB" b="1" dirty="0"/>
              <a:t> </a:t>
            </a:r>
          </a:p>
          <a:p>
            <a:r>
              <a:rPr lang="en-GB" dirty="0"/>
              <a:t>      - improve the banking sector's ability to absorb shocks arising from financial and economic stress</a:t>
            </a:r>
          </a:p>
          <a:p>
            <a:r>
              <a:rPr lang="en-GB" dirty="0"/>
              <a:t>      - improve risk management and governance</a:t>
            </a:r>
          </a:p>
          <a:p>
            <a:r>
              <a:rPr lang="en-GB" dirty="0"/>
              <a:t>      - strengthen banks' transparency and disclosures</a:t>
            </a:r>
          </a:p>
          <a:p>
            <a:endParaRPr lang="en-GB" dirty="0"/>
          </a:p>
          <a:p>
            <a:pPr marL="285750" indent="-285750">
              <a:buFont typeface="Wingdings" panose="05000000000000000000" pitchFamily="2" charset="2"/>
              <a:buChar char="§"/>
            </a:pPr>
            <a:r>
              <a:rPr lang="en-GB" b="1" dirty="0"/>
              <a:t>The Basel III reforms focus on:</a:t>
            </a:r>
          </a:p>
          <a:p>
            <a:r>
              <a:rPr lang="en-GB" b="1" dirty="0"/>
              <a:t>  </a:t>
            </a:r>
          </a:p>
          <a:p>
            <a:r>
              <a:rPr lang="en-GB" dirty="0"/>
              <a:t>      - capital adequacy, stress testing and market liquidity risk</a:t>
            </a:r>
          </a:p>
          <a:p>
            <a:r>
              <a:rPr lang="en-GB" dirty="0"/>
              <a:t>      - strengthening bank capital requirements by increasing bank liquidity and decreasing bank leverage</a:t>
            </a:r>
          </a:p>
          <a:p>
            <a:endParaRPr lang="en-GB" b="1" dirty="0"/>
          </a:p>
          <a:p>
            <a:pPr marL="285750" indent="-285750">
              <a:buFont typeface="Wingdings" panose="05000000000000000000" pitchFamily="2" charset="2"/>
              <a:buChar char="§"/>
            </a:pPr>
            <a:r>
              <a:rPr lang="en-GB" b="1" dirty="0"/>
              <a:t>The reforms target a two-fold approach: 1) micro-prudential, bank-level regulation </a:t>
            </a:r>
            <a:r>
              <a:rPr lang="en-GB" dirty="0"/>
              <a:t>(to help raise the resilience of individual banking institutions to periods of stress)</a:t>
            </a:r>
            <a:r>
              <a:rPr lang="en-GB" b="1" dirty="0"/>
              <a:t>; AND 2) macro-prudential, system wide risks</a:t>
            </a:r>
          </a:p>
          <a:p>
            <a:r>
              <a:rPr lang="en-GB" b="1" dirty="0"/>
              <a:t>      </a:t>
            </a:r>
            <a:r>
              <a:rPr lang="en-GB" dirty="0"/>
              <a:t>(that can build up across the banking sector, as well as the pro-cyclical amplification of these risks over time)</a:t>
            </a:r>
          </a:p>
          <a:p>
            <a:endParaRPr lang="en-GB" dirty="0"/>
          </a:p>
          <a:p>
            <a:r>
              <a:rPr lang="en-GB" dirty="0"/>
              <a:t>        … the two-fold approach is complementary, as greater resilience at individual bank level reduces the risk of</a:t>
            </a:r>
          </a:p>
          <a:p>
            <a:r>
              <a:rPr lang="en-GB" dirty="0"/>
              <a:t>             system-wide issues</a:t>
            </a:r>
          </a:p>
          <a:p>
            <a:endParaRPr lang="en-GB" dirty="0"/>
          </a:p>
          <a:p>
            <a:pPr marL="285750" indent="-285750">
              <a:buFont typeface="Wingdings" panose="05000000000000000000" pitchFamily="2" charset="2"/>
              <a:buChar char="§"/>
            </a:pPr>
            <a:r>
              <a:rPr lang="en-GB" b="1" dirty="0"/>
              <a:t>Basel III was originally scheduled to be implemented between 2013-15; however this was extended to March 2018 and again to March 2019</a:t>
            </a:r>
          </a:p>
        </p:txBody>
      </p:sp>
      <p:sp>
        <p:nvSpPr>
          <p:cNvPr id="7" name="Rectangle 6">
            <a:extLst>
              <a:ext uri="{FF2B5EF4-FFF2-40B4-BE49-F238E27FC236}">
                <a16:creationId xmlns:a16="http://schemas.microsoft.com/office/drawing/2014/main" id="{96A70356-ABF4-C643-9072-7A2FFC5F9AD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993449856"/>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34</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GB" sz="1800" b="1" dirty="0"/>
              <a:t>About the Financial Stability Board (FSB) </a:t>
            </a:r>
            <a:r>
              <a:rPr lang="en-US" sz="1800" b="1" dirty="0">
                <a:latin typeface="Arial" pitchFamily="34" charset="0"/>
                <a:ea typeface="+mj-ea"/>
                <a:cs typeface="Arial" pitchFamily="34" charset="0"/>
              </a:rPr>
              <a:t>…</a:t>
            </a:r>
          </a:p>
        </p:txBody>
      </p:sp>
      <p:sp>
        <p:nvSpPr>
          <p:cNvPr id="2" name="Rectangle 1"/>
          <p:cNvSpPr/>
          <p:nvPr/>
        </p:nvSpPr>
        <p:spPr>
          <a:xfrm>
            <a:off x="384874" y="1187837"/>
            <a:ext cx="9194811" cy="4170372"/>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t>The Financial Stability Board (FSB) is an international body that was established in April 2009, as the successor to the Financial Stability Forum (FSF), to monitor and make recommendations about the global financial system, with a broadened mandate to promote financial stability</a:t>
            </a:r>
          </a:p>
          <a:p>
            <a:pPr marL="285750" indent="-285750">
              <a:spcBef>
                <a:spcPts val="1200"/>
              </a:spcBef>
              <a:spcAft>
                <a:spcPts val="600"/>
              </a:spcAft>
              <a:buFont typeface="Wingdings" panose="05000000000000000000" pitchFamily="2" charset="2"/>
              <a:buChar char="§"/>
            </a:pPr>
            <a:r>
              <a:rPr lang="en-GB" b="1" dirty="0"/>
              <a:t>The FSF was founded in 1999, in Washington, by the G7 countries, to bring together national authorities responsible for financial stability in significant international financial centres</a:t>
            </a:r>
          </a:p>
          <a:p>
            <a:pPr marL="285750" indent="-285750">
              <a:spcBef>
                <a:spcPts val="1200"/>
              </a:spcBef>
              <a:spcAft>
                <a:spcPts val="600"/>
              </a:spcAft>
              <a:buFont typeface="Wingdings" panose="05000000000000000000" pitchFamily="2" charset="2"/>
              <a:buChar char="§"/>
            </a:pPr>
            <a:r>
              <a:rPr lang="en-GB" b="1" dirty="0"/>
              <a:t>The evolution of the FSF into the FSB followed the global financial crisis, with the G20 countries calling for a larger membership of the FSF to strengthen its ability / effectiveness to address vulnerabilities and to develop and implement strong regulatory, supervisory and other policies for financial stability</a:t>
            </a:r>
          </a:p>
          <a:p>
            <a:pPr marL="285750" indent="-285750">
              <a:spcBef>
                <a:spcPts val="1200"/>
              </a:spcBef>
              <a:spcAft>
                <a:spcPts val="600"/>
              </a:spcAft>
              <a:buFont typeface="Wingdings" panose="05000000000000000000" pitchFamily="2" charset="2"/>
              <a:buChar char="§"/>
            </a:pPr>
            <a:r>
              <a:rPr lang="en-GB" b="1" dirty="0"/>
              <a:t>The FSB brings together policy makers from government, central banks, supervisory and regulatory authorities, for the G20 countries, plus Hong Kong, Singapore, Spain and Switzerland:</a:t>
            </a:r>
            <a:endParaRPr lang="en-GB" dirty="0"/>
          </a:p>
          <a:p>
            <a:pPr marL="558800" lvl="1" indent="-285750" defTabSz="457200">
              <a:spcBef>
                <a:spcPts val="0"/>
              </a:spcBef>
              <a:spcAft>
                <a:spcPts val="600"/>
              </a:spcAft>
              <a:buFont typeface=".AppleSystemUIFont"/>
              <a:buChar char="-"/>
              <a:defRPr/>
            </a:pPr>
            <a:r>
              <a:rPr lang="en-GB" dirty="0">
                <a:solidFill>
                  <a:srgbClr val="09527B"/>
                </a:solidFill>
              </a:rPr>
              <a:t>i</a:t>
            </a:r>
            <a:r>
              <a:rPr lang="en-GB" dirty="0"/>
              <a:t>n addition, it includes international bodies, including standard-setters and regional bodies such as the European Central Bank and European Commission</a:t>
            </a:r>
          </a:p>
          <a:p>
            <a:pPr marL="558800" lvl="1" indent="-285750" defTabSz="457200">
              <a:spcBef>
                <a:spcPts val="0"/>
              </a:spcBef>
              <a:spcAft>
                <a:spcPts val="600"/>
              </a:spcAft>
              <a:buFont typeface=".AppleSystemUIFont"/>
              <a:buChar char="-"/>
              <a:defRPr/>
            </a:pPr>
            <a:r>
              <a:rPr lang="en-GB" dirty="0"/>
              <a:t>there are also six regional consultative groups (RCGs), which reach out to authorities in 70 other countries and jurisdictions, including a wide range of emerging market and developing economies (EMDEs). As with the FSB itself, central banks, supervisors, securities regulators and ministries of finance are members.</a:t>
            </a:r>
          </a:p>
        </p:txBody>
      </p:sp>
      <p:sp>
        <p:nvSpPr>
          <p:cNvPr id="5" name="Rectangle 4"/>
          <p:cNvSpPr/>
          <p:nvPr/>
        </p:nvSpPr>
        <p:spPr>
          <a:xfrm>
            <a:off x="384874" y="5583585"/>
            <a:ext cx="9248598" cy="523220"/>
          </a:xfrm>
          <a:prstGeom prst="rect">
            <a:avLst/>
          </a:prstGeom>
          <a:solidFill>
            <a:schemeClr val="tx1"/>
          </a:solidFill>
        </p:spPr>
        <p:txBody>
          <a:bodyPr wrap="square">
            <a:spAutoFit/>
          </a:bodyPr>
          <a:lstStyle/>
          <a:p>
            <a:pPr algn="ctr"/>
            <a:r>
              <a:rPr lang="en-GB" b="1" dirty="0">
                <a:solidFill>
                  <a:schemeClr val="bg1"/>
                </a:solidFill>
              </a:rPr>
              <a:t>The FSB’s reach extends globally, incorporating all parties who set </a:t>
            </a:r>
          </a:p>
          <a:p>
            <a:pPr algn="ctr"/>
            <a:r>
              <a:rPr lang="en-GB" b="1" dirty="0">
                <a:solidFill>
                  <a:schemeClr val="bg1"/>
                </a:solidFill>
              </a:rPr>
              <a:t>financial stability policies across the financial system</a:t>
            </a:r>
          </a:p>
        </p:txBody>
      </p:sp>
      <p:sp>
        <p:nvSpPr>
          <p:cNvPr id="8" name="Rectangle 7">
            <a:extLst>
              <a:ext uri="{FF2B5EF4-FFF2-40B4-BE49-F238E27FC236}">
                <a16:creationId xmlns:a16="http://schemas.microsoft.com/office/drawing/2014/main" id="{C0D83BF0-ADE8-444B-BC64-D40A5AA2DE00}"/>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706783391"/>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35</a:t>
            </a:fld>
            <a:endParaRPr lang="en-US"/>
          </a:p>
        </p:txBody>
      </p:sp>
      <p:sp>
        <p:nvSpPr>
          <p:cNvPr id="4" name="TextBox 2"/>
          <p:cNvSpPr txBox="1">
            <a:spLocks noChangeArrowheads="1"/>
          </p:cNvSpPr>
          <p:nvPr/>
        </p:nvSpPr>
        <p:spPr bwMode="auto">
          <a:xfrm>
            <a:off x="384873" y="462407"/>
            <a:ext cx="7538133" cy="369332"/>
          </a:xfrm>
          <a:prstGeom prst="rect">
            <a:avLst/>
          </a:prstGeom>
          <a:noFill/>
          <a:ln w="9525">
            <a:noFill/>
            <a:miter lim="800000"/>
            <a:headEnd/>
            <a:tailEnd/>
          </a:ln>
        </p:spPr>
        <p:txBody>
          <a:bodyPr wrap="square">
            <a:spAutoFit/>
          </a:bodyPr>
          <a:lstStyle/>
          <a:p>
            <a:r>
              <a:rPr lang="en-GB" sz="1800" b="1" dirty="0"/>
              <a:t>The process and approach of the FSB </a:t>
            </a:r>
            <a:r>
              <a:rPr lang="en-US" sz="1800" b="1" dirty="0">
                <a:latin typeface="Arial" pitchFamily="34" charset="0"/>
                <a:ea typeface="+mj-ea"/>
                <a:cs typeface="Arial" pitchFamily="34" charset="0"/>
              </a:rPr>
              <a:t>…</a:t>
            </a:r>
          </a:p>
        </p:txBody>
      </p:sp>
      <p:sp>
        <p:nvSpPr>
          <p:cNvPr id="2" name="Rectangle 1"/>
          <p:cNvSpPr/>
          <p:nvPr/>
        </p:nvSpPr>
        <p:spPr>
          <a:xfrm>
            <a:off x="384874" y="1187837"/>
            <a:ext cx="9194811" cy="4062651"/>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t>The FSB operates through a three-stage process: </a:t>
            </a:r>
          </a:p>
          <a:p>
            <a:pPr>
              <a:spcBef>
                <a:spcPts val="1200"/>
              </a:spcBef>
              <a:spcAft>
                <a:spcPts val="600"/>
              </a:spcAft>
            </a:pPr>
            <a:r>
              <a:rPr lang="en-GB" b="1" dirty="0"/>
              <a:t>1. Vulnerabilities Assessment - </a:t>
            </a:r>
            <a:r>
              <a:rPr lang="en-GB" b="1" i="1" dirty="0"/>
              <a:t>the identification of systemic risk in the financial sector</a:t>
            </a:r>
            <a:endParaRPr lang="en-GB" b="1" dirty="0"/>
          </a:p>
          <a:p>
            <a:pPr>
              <a:spcBef>
                <a:spcPts val="1200"/>
              </a:spcBef>
              <a:spcAft>
                <a:spcPts val="600"/>
              </a:spcAft>
            </a:pPr>
            <a:r>
              <a:rPr lang="en-GB" dirty="0"/>
              <a:t>The FSB monitors and assesses vulnerabilities affecting the global financial system and proposes actions needed to address them. In addition, it monitors and advises on market and systemic developments, and their implications for regulatory policy.</a:t>
            </a:r>
          </a:p>
          <a:p>
            <a:pPr>
              <a:spcBef>
                <a:spcPts val="1200"/>
              </a:spcBef>
              <a:spcAft>
                <a:spcPts val="600"/>
              </a:spcAft>
            </a:pPr>
            <a:r>
              <a:rPr lang="en-GB" dirty="0"/>
              <a:t>2. </a:t>
            </a:r>
            <a:r>
              <a:rPr lang="en-GB" b="1" dirty="0"/>
              <a:t>Policy Development and Coordination - </a:t>
            </a:r>
            <a:r>
              <a:rPr lang="en-GB" b="1" i="1" dirty="0"/>
              <a:t>framing the financial sector policy actions that can address these risks</a:t>
            </a:r>
          </a:p>
          <a:p>
            <a:pPr>
              <a:spcBef>
                <a:spcPts val="1200"/>
              </a:spcBef>
              <a:spcAft>
                <a:spcPts val="600"/>
              </a:spcAft>
            </a:pPr>
            <a:r>
              <a:rPr lang="en-GB" dirty="0"/>
              <a:t>The FSB coordinates the work of national financial authorities and international standard setting bodies and develops and promotes the implementation of effective regulatory, supervisory and other financial sector policies.</a:t>
            </a:r>
          </a:p>
          <a:p>
            <a:pPr>
              <a:spcBef>
                <a:spcPts val="1200"/>
              </a:spcBef>
              <a:spcAft>
                <a:spcPts val="600"/>
              </a:spcAft>
            </a:pPr>
            <a:r>
              <a:rPr lang="en-GB" dirty="0"/>
              <a:t>3. </a:t>
            </a:r>
            <a:r>
              <a:rPr lang="en-GB" b="1" dirty="0"/>
              <a:t>Implementation Monitoring - </a:t>
            </a:r>
            <a:r>
              <a:rPr lang="en-GB" b="1" i="1" dirty="0"/>
              <a:t>and overseeing implementation of policy responses</a:t>
            </a:r>
            <a:endParaRPr lang="en-GB" b="1" dirty="0"/>
          </a:p>
          <a:p>
            <a:pPr>
              <a:spcBef>
                <a:spcPts val="1200"/>
              </a:spcBef>
              <a:spcAft>
                <a:spcPts val="600"/>
              </a:spcAft>
            </a:pPr>
            <a:r>
              <a:rPr lang="en-GB" dirty="0"/>
              <a:t>The FSB monitors the implementation of agreed financial reforms and reporting to the G20, with an agreed framework for monitoring and reporting on implementation to strengthen the coordination and effectiveness.</a:t>
            </a:r>
          </a:p>
        </p:txBody>
      </p:sp>
      <p:sp>
        <p:nvSpPr>
          <p:cNvPr id="7" name="Rectangle 6">
            <a:extLst>
              <a:ext uri="{FF2B5EF4-FFF2-40B4-BE49-F238E27FC236}">
                <a16:creationId xmlns:a16="http://schemas.microsoft.com/office/drawing/2014/main" id="{65223C1B-EBD2-5141-A989-BC53387D638D}"/>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47227936"/>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36</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FSB identification of ‘systemically important’ banks …</a:t>
            </a:r>
          </a:p>
        </p:txBody>
      </p:sp>
      <p:sp>
        <p:nvSpPr>
          <p:cNvPr id="5" name="Rectangle 2"/>
          <p:cNvSpPr txBox="1">
            <a:spLocks noChangeArrowheads="1"/>
          </p:cNvSpPr>
          <p:nvPr/>
        </p:nvSpPr>
        <p:spPr bwMode="auto">
          <a:xfrm>
            <a:off x="384873" y="1393553"/>
            <a:ext cx="9237842" cy="4695275"/>
          </a:xfrm>
          <a:prstGeom prst="rect">
            <a:avLst/>
          </a:prstGeom>
          <a:solidFill>
            <a:srgbClr val="FFFFFF"/>
          </a:solidFill>
          <a:ln>
            <a:miter lim="800000"/>
            <a:headEnd/>
            <a:tailEnd/>
          </a:ln>
        </p:spPr>
        <p:txBody>
          <a:bodyPr anchor="ctr"/>
          <a:lstStyle/>
          <a:p>
            <a:pPr marL="285750" indent="-285750" defTabSz="457200">
              <a:buFont typeface="Wingdings" panose="05000000000000000000" pitchFamily="2" charset="2"/>
              <a:buChar char="§"/>
              <a:defRPr/>
            </a:pPr>
            <a:endParaRPr lang="en-GB" dirty="0"/>
          </a:p>
          <a:p>
            <a:pPr marL="285750" indent="-285750" defTabSz="457200">
              <a:buFont typeface="Wingdings" panose="05000000000000000000" pitchFamily="2" charset="2"/>
              <a:buChar char="§"/>
              <a:defRPr/>
            </a:pPr>
            <a:endParaRPr lang="en-GB" dirty="0"/>
          </a:p>
          <a:p>
            <a:pPr marL="285750" indent="-285750" defTabSz="457200">
              <a:buFont typeface="Wingdings" panose="05000000000000000000" pitchFamily="2" charset="2"/>
              <a:buChar char="§"/>
              <a:defRPr/>
            </a:pPr>
            <a:endParaRPr lang="en-GB" dirty="0"/>
          </a:p>
          <a:p>
            <a:pPr marL="285750" indent="-285750" defTabSz="457200">
              <a:spcBef>
                <a:spcPts val="1200"/>
              </a:spcBef>
              <a:spcAft>
                <a:spcPts val="600"/>
              </a:spcAft>
              <a:buFont typeface="Wingdings" panose="05000000000000000000" pitchFamily="2" charset="2"/>
              <a:buChar char="§"/>
              <a:defRPr/>
            </a:pPr>
            <a:r>
              <a:rPr lang="en-GB" b="1" dirty="0"/>
              <a:t>The G-SIB list of 30 banks was agreed in November 2011 (and is updated each year, in November)</a:t>
            </a:r>
          </a:p>
          <a:p>
            <a:pPr marL="285750" indent="-285750" defTabSz="457200">
              <a:spcBef>
                <a:spcPts val="1200"/>
              </a:spcBef>
              <a:spcAft>
                <a:spcPts val="600"/>
              </a:spcAft>
              <a:buFont typeface="Wingdings" panose="05000000000000000000" pitchFamily="2" charset="2"/>
              <a:buChar char="§"/>
              <a:defRPr/>
            </a:pPr>
            <a:r>
              <a:rPr lang="en-GB" b="1" dirty="0"/>
              <a:t>In addition, national lists of Domestic Systemically Important Banks (D-SIBs) exist</a:t>
            </a:r>
          </a:p>
          <a:p>
            <a:pPr marL="273050" defTabSz="457200">
              <a:spcBef>
                <a:spcPts val="0"/>
              </a:spcBef>
              <a:spcAft>
                <a:spcPts val="600"/>
              </a:spcAft>
              <a:defRPr/>
            </a:pPr>
            <a:r>
              <a:rPr lang="en-GB" dirty="0"/>
              <a:t>(these banks may also be known as Systemically Important Financial Institutions (SIFIs) or Other Systemically      Important Institutions (OSIIs)) </a:t>
            </a:r>
          </a:p>
          <a:p>
            <a:pPr marL="285750" indent="-285750" defTabSz="457200">
              <a:spcBef>
                <a:spcPts val="1200"/>
              </a:spcBef>
              <a:spcAft>
                <a:spcPts val="600"/>
              </a:spcAft>
              <a:buFont typeface="Wingdings" panose="05000000000000000000" pitchFamily="2" charset="2"/>
              <a:buChar char="§"/>
              <a:defRPr/>
            </a:pPr>
            <a:r>
              <a:rPr lang="en-GB" b="1" dirty="0"/>
              <a:t>The D-SIBs lists include banks not big enough for G-SIB status, but that are deemed sufficiently domestically important for D-SIB status and to be subject to more stringent regulatory requirements</a:t>
            </a:r>
            <a:endParaRPr lang="en-GB" b="1" baseline="30000" dirty="0"/>
          </a:p>
          <a:p>
            <a:pPr marL="285750" indent="-285750" defTabSz="457200">
              <a:spcBef>
                <a:spcPts val="1200"/>
              </a:spcBef>
              <a:spcAft>
                <a:spcPts val="600"/>
              </a:spcAft>
              <a:buFont typeface="Wingdings" panose="05000000000000000000" pitchFamily="2" charset="2"/>
              <a:buChar char="§"/>
              <a:defRPr/>
            </a:pPr>
            <a:r>
              <a:rPr lang="en-GB" b="1" dirty="0"/>
              <a:t>Basel III requires G-SIBs to operate with minimum Tier 1 capital ratios, by March 2018:</a:t>
            </a:r>
          </a:p>
          <a:p>
            <a:pPr marL="558800" lvl="1" indent="-285750" defTabSz="457200">
              <a:spcBef>
                <a:spcPts val="0"/>
              </a:spcBef>
              <a:spcAft>
                <a:spcPts val="600"/>
              </a:spcAft>
              <a:buFont typeface=".AppleSystemUIFont"/>
              <a:buChar char="-"/>
              <a:defRPr/>
            </a:pPr>
            <a:r>
              <a:rPr lang="en-GB" dirty="0">
                <a:solidFill>
                  <a:srgbClr val="09527B"/>
                </a:solidFill>
              </a:rPr>
              <a:t>t</a:t>
            </a:r>
            <a:r>
              <a:rPr lang="en-GB" dirty="0"/>
              <a:t>he higher requirements range between 8.0% / 8.5% / 9.0% / 9.5% and 10.5% CET1 ratios</a:t>
            </a:r>
          </a:p>
          <a:p>
            <a:pPr marL="558800" lvl="1" indent="-285750" defTabSz="457200">
              <a:spcBef>
                <a:spcPts val="0"/>
              </a:spcBef>
              <a:spcAft>
                <a:spcPts val="600"/>
              </a:spcAft>
              <a:buFont typeface=".AppleSystemUIFont"/>
              <a:buChar char="-"/>
              <a:defRPr/>
            </a:pPr>
            <a:r>
              <a:rPr lang="en-GB" dirty="0"/>
              <a:t>further requirements relating to ‘Additional Tier 1’ and ‘Tier 2’ capital, are also imposed on the G-SIBs</a:t>
            </a:r>
          </a:p>
          <a:p>
            <a:pPr marL="558800" lvl="1" indent="-285750" defTabSz="457200">
              <a:spcBef>
                <a:spcPts val="0"/>
              </a:spcBef>
              <a:spcAft>
                <a:spcPts val="600"/>
              </a:spcAft>
              <a:buFont typeface=".AppleSystemUIFont"/>
              <a:buChar char="-"/>
              <a:defRPr/>
            </a:pPr>
            <a:r>
              <a:rPr lang="en-GB" dirty="0"/>
              <a:t>in the EU, all European G-SIBs (with headquarters in one of the EEA member states), face even higher capital adequacy ratio requirements than those required by the FSB, after phase-in during 2015–18</a:t>
            </a:r>
          </a:p>
          <a:p>
            <a:pPr marL="558800" lvl="1" indent="-285750" defTabSz="457200">
              <a:spcBef>
                <a:spcPts val="0"/>
              </a:spcBef>
              <a:spcAft>
                <a:spcPts val="600"/>
              </a:spcAft>
              <a:buFont typeface=".AppleSystemUIFont"/>
              <a:buChar char="-"/>
              <a:defRPr/>
            </a:pPr>
            <a:r>
              <a:rPr lang="en-GB" dirty="0"/>
              <a:t>similarly, the EU is also applying some more stringent requirements than just the FSB requirements on D-SIBs</a:t>
            </a:r>
          </a:p>
          <a:p>
            <a:pPr marL="285750" indent="-285750">
              <a:spcBef>
                <a:spcPts val="1200"/>
              </a:spcBef>
              <a:spcAft>
                <a:spcPts val="600"/>
              </a:spcAft>
              <a:buFont typeface="Wingdings" pitchFamily="2" charset="2"/>
              <a:buChar char="§"/>
            </a:pPr>
            <a:r>
              <a:rPr lang="en-GB" b="1" dirty="0"/>
              <a:t>In addition to the Basel III capital adequacy requirements, in 2014 the FSB started a process to define requirements for Total Loss Absorbency Capacity (‘TLAC’), to be applied to G-SIBs</a:t>
            </a:r>
          </a:p>
        </p:txBody>
      </p:sp>
      <p:sp>
        <p:nvSpPr>
          <p:cNvPr id="6" name="Rectangle 5"/>
          <p:cNvSpPr/>
          <p:nvPr/>
        </p:nvSpPr>
        <p:spPr>
          <a:xfrm>
            <a:off x="384874" y="1014192"/>
            <a:ext cx="9248598" cy="738664"/>
          </a:xfrm>
          <a:prstGeom prst="rect">
            <a:avLst/>
          </a:prstGeom>
          <a:solidFill>
            <a:schemeClr val="tx1"/>
          </a:solidFill>
        </p:spPr>
        <p:txBody>
          <a:bodyPr wrap="square">
            <a:spAutoFit/>
          </a:bodyPr>
          <a:lstStyle/>
          <a:p>
            <a:pPr marL="285750" indent="-285750" defTabSz="457200">
              <a:buFont typeface="Wingdings" panose="05000000000000000000" pitchFamily="2" charset="2"/>
              <a:buChar char="§"/>
              <a:defRPr/>
            </a:pPr>
            <a:r>
              <a:rPr lang="en-GB" b="1" dirty="0">
                <a:solidFill>
                  <a:schemeClr val="bg1"/>
                </a:solidFill>
              </a:rPr>
              <a:t>As part of the regulatory response to the global financial crisis, and the ‘too big to fail’ (TBTF) risks and moral hazards that were identified in the crisis, in 2009 the FSB identified a list of Global Systemically Important Banks (G-SIBs), for whom stricter regulatory capital adequacy requirements would apply</a:t>
            </a:r>
          </a:p>
        </p:txBody>
      </p:sp>
      <p:sp>
        <p:nvSpPr>
          <p:cNvPr id="7" name="Rectangle 6">
            <a:extLst>
              <a:ext uri="{FF2B5EF4-FFF2-40B4-BE49-F238E27FC236}">
                <a16:creationId xmlns:a16="http://schemas.microsoft.com/office/drawing/2014/main" id="{7EF98726-F959-A24E-A3D1-2172E057AF94}"/>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327792519"/>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37</a:t>
            </a:fld>
            <a:endParaRPr lang="en-US"/>
          </a:p>
        </p:txBody>
      </p:sp>
      <p:sp>
        <p:nvSpPr>
          <p:cNvPr id="4" name="TextBox 2"/>
          <p:cNvSpPr txBox="1">
            <a:spLocks noChangeArrowheads="1"/>
          </p:cNvSpPr>
          <p:nvPr/>
        </p:nvSpPr>
        <p:spPr bwMode="auto">
          <a:xfrm>
            <a:off x="384874" y="462407"/>
            <a:ext cx="7452072"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The UK’s Independent Commission on Banking / Vickers Report …</a:t>
            </a:r>
          </a:p>
        </p:txBody>
      </p:sp>
      <p:sp>
        <p:nvSpPr>
          <p:cNvPr id="5" name="Rectangle 2"/>
          <p:cNvSpPr txBox="1">
            <a:spLocks noChangeArrowheads="1"/>
          </p:cNvSpPr>
          <p:nvPr/>
        </p:nvSpPr>
        <p:spPr bwMode="auto">
          <a:xfrm>
            <a:off x="384873" y="2361742"/>
            <a:ext cx="9237842" cy="2914884"/>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t>The inquiry, led by John Vickers, included 5 commissioners and a body of officials drawn from the Financial Services Authority, Bank of England, HM Treasury, etc.</a:t>
            </a:r>
          </a:p>
          <a:p>
            <a:pPr marL="285750" indent="-285750" defTabSz="457200">
              <a:spcBef>
                <a:spcPts val="1200"/>
              </a:spcBef>
              <a:spcAft>
                <a:spcPts val="600"/>
              </a:spcAft>
              <a:buFont typeface="Wingdings" panose="05000000000000000000" pitchFamily="2" charset="2"/>
              <a:buChar char="§"/>
              <a:defRPr/>
            </a:pPr>
            <a:r>
              <a:rPr lang="en-GB" b="1" dirty="0"/>
              <a:t>The Commission presented its recommendations (known as ’the Vickers Report’) to the UK government in September 2011:</a:t>
            </a:r>
          </a:p>
          <a:p>
            <a:pPr marL="558800" lvl="1" indent="-285750" defTabSz="457200">
              <a:spcBef>
                <a:spcPts val="0"/>
              </a:spcBef>
              <a:spcAft>
                <a:spcPts val="600"/>
              </a:spcAft>
              <a:buFont typeface=".AppleSystemUIFont"/>
              <a:buChar char="-"/>
              <a:defRPr/>
            </a:pPr>
            <a:r>
              <a:rPr lang="en-GB" dirty="0">
                <a:solidFill>
                  <a:srgbClr val="09527B"/>
                </a:solidFill>
              </a:rPr>
              <a:t>t</a:t>
            </a:r>
            <a:r>
              <a:rPr lang="en-GB" dirty="0"/>
              <a:t>he basic / headline recommendation was that British banks should ‘ring-fence’ their core retail banking from their investment banking / capital markets activities (steps also being undertaken in Europe) </a:t>
            </a:r>
          </a:p>
          <a:p>
            <a:pPr marL="558800" lvl="1" indent="-285750" defTabSz="457200">
              <a:spcBef>
                <a:spcPts val="0"/>
              </a:spcBef>
              <a:spcAft>
                <a:spcPts val="600"/>
              </a:spcAft>
              <a:buFont typeface=".AppleSystemUIFont"/>
              <a:buChar char="-"/>
              <a:defRPr/>
            </a:pPr>
            <a:r>
              <a:rPr lang="en-GB" dirty="0"/>
              <a:t>in addition, a number of recommendations were made regarding bank capital requirements</a:t>
            </a:r>
          </a:p>
          <a:p>
            <a:pPr marL="285750" indent="-285750" defTabSz="457200">
              <a:spcBef>
                <a:spcPts val="1200"/>
              </a:spcBef>
              <a:spcAft>
                <a:spcPts val="600"/>
              </a:spcAft>
              <a:buFont typeface="Wingdings" panose="05000000000000000000" pitchFamily="2" charset="2"/>
              <a:buChar char="§"/>
              <a:defRPr/>
            </a:pPr>
            <a:r>
              <a:rPr lang="en-GB" b="1" dirty="0"/>
              <a:t>The recommendations led to the UK’s Financial Services (Banking Reforms) Act 2013:</a:t>
            </a:r>
          </a:p>
          <a:p>
            <a:pPr marL="558800" lvl="1" indent="-285750" defTabSz="457200">
              <a:spcBef>
                <a:spcPts val="0"/>
              </a:spcBef>
              <a:spcAft>
                <a:spcPts val="600"/>
              </a:spcAft>
              <a:buFont typeface=".AppleSystemUIFont"/>
              <a:buChar char="-"/>
              <a:defRPr/>
            </a:pPr>
            <a:r>
              <a:rPr lang="en-GB" dirty="0">
                <a:solidFill>
                  <a:srgbClr val="09527B"/>
                </a:solidFill>
              </a:rPr>
              <a:t>s</a:t>
            </a:r>
            <a:r>
              <a:rPr lang="en-GB" dirty="0"/>
              <a:t>econdary legislation was also passed in July 2014, to add to the level of detail of the Act</a:t>
            </a:r>
          </a:p>
        </p:txBody>
      </p:sp>
      <p:sp>
        <p:nvSpPr>
          <p:cNvPr id="6" name="Rectangle 5"/>
          <p:cNvSpPr/>
          <p:nvPr/>
        </p:nvSpPr>
        <p:spPr>
          <a:xfrm>
            <a:off x="384874" y="1245548"/>
            <a:ext cx="9248598" cy="954107"/>
          </a:xfrm>
          <a:prstGeom prst="rect">
            <a:avLst/>
          </a:prstGeom>
          <a:solidFill>
            <a:schemeClr val="tx1"/>
          </a:solidFill>
        </p:spPr>
        <p:txBody>
          <a:bodyPr wrap="square">
            <a:spAutoFit/>
          </a:bodyPr>
          <a:lstStyle/>
          <a:p>
            <a:pPr marL="285750" indent="-285750" defTabSz="457200">
              <a:buFont typeface="Wingdings" panose="05000000000000000000" pitchFamily="2" charset="2"/>
              <a:buChar char="§"/>
              <a:defRPr/>
            </a:pPr>
            <a:r>
              <a:rPr lang="en-GB" b="1" dirty="0">
                <a:solidFill>
                  <a:schemeClr val="bg1"/>
                </a:solidFill>
              </a:rPr>
              <a:t>In addition to the actions of the Basel Committee on Banking Supervision (BCBS), particularly Basel III, and the Financial Stability Board (FSB), in the UK, in June 2010, the government established the ‘Independent Commission on Banking’, to look at structural reforms to the banking sector to promote financial stability (and competition).</a:t>
            </a:r>
          </a:p>
        </p:txBody>
      </p:sp>
      <p:sp>
        <p:nvSpPr>
          <p:cNvPr id="7" name="Rectangle 6">
            <a:extLst>
              <a:ext uri="{FF2B5EF4-FFF2-40B4-BE49-F238E27FC236}">
                <a16:creationId xmlns:a16="http://schemas.microsoft.com/office/drawing/2014/main" id="{FE6A8A41-5B70-1D4C-BE94-25EEEBE8C2C9}"/>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1831024"/>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38</a:t>
            </a:fld>
            <a:endParaRPr lang="en-US"/>
          </a:p>
        </p:txBody>
      </p:sp>
      <p:sp>
        <p:nvSpPr>
          <p:cNvPr id="4" name="TextBox 2"/>
          <p:cNvSpPr txBox="1">
            <a:spLocks noChangeArrowheads="1"/>
          </p:cNvSpPr>
          <p:nvPr/>
        </p:nvSpPr>
        <p:spPr bwMode="auto">
          <a:xfrm>
            <a:off x="384874" y="462407"/>
            <a:ext cx="7452072"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Details of G-SIBs and fundamentals for leading banking groups …</a:t>
            </a:r>
          </a:p>
        </p:txBody>
      </p:sp>
      <p:sp>
        <p:nvSpPr>
          <p:cNvPr id="5" name="Rectangle 2"/>
          <p:cNvSpPr txBox="1">
            <a:spLocks noChangeArrowheads="1"/>
          </p:cNvSpPr>
          <p:nvPr/>
        </p:nvSpPr>
        <p:spPr bwMode="auto">
          <a:xfrm>
            <a:off x="384873" y="1173023"/>
            <a:ext cx="9237842" cy="1050060"/>
          </a:xfrm>
          <a:prstGeom prst="rect">
            <a:avLst/>
          </a:prstGeom>
          <a:solidFill>
            <a:srgbClr val="FFFFFF"/>
          </a:solidFill>
          <a:ln>
            <a:miter lim="800000"/>
            <a:headEnd/>
            <a:tailEnd/>
          </a:ln>
        </p:spPr>
        <p:txBody>
          <a:bodyPr anchor="ctr"/>
          <a:lstStyle/>
          <a:p>
            <a:pPr marL="285750" indent="-285750">
              <a:spcBef>
                <a:spcPts val="1200"/>
              </a:spcBef>
              <a:spcAft>
                <a:spcPts val="600"/>
              </a:spcAft>
              <a:buFont typeface="Wingdings" pitchFamily="2" charset="2"/>
              <a:buChar char="§"/>
            </a:pPr>
            <a:r>
              <a:rPr lang="en-GB" b="1" dirty="0"/>
              <a:t>The tables on the following pages provide:</a:t>
            </a:r>
          </a:p>
          <a:p>
            <a:pPr marL="558800" lvl="1" indent="-285750" defTabSz="457200">
              <a:spcBef>
                <a:spcPts val="0"/>
              </a:spcBef>
              <a:spcAft>
                <a:spcPts val="600"/>
              </a:spcAft>
              <a:buFont typeface=".AppleSystemUIFont"/>
              <a:buChar char="-"/>
              <a:defRPr/>
            </a:pPr>
            <a:r>
              <a:rPr lang="en-GB" dirty="0">
                <a:solidFill>
                  <a:srgbClr val="09527B"/>
                </a:solidFill>
              </a:rPr>
              <a:t>d</a:t>
            </a:r>
            <a:r>
              <a:rPr lang="en-GB" dirty="0"/>
              <a:t>etails of the banks identified as Globally Systemically Important Banks (G-SIBs) </a:t>
            </a:r>
          </a:p>
          <a:p>
            <a:pPr marL="558800" lvl="1" indent="-285750" defTabSz="457200">
              <a:spcBef>
                <a:spcPts val="0"/>
              </a:spcBef>
              <a:spcAft>
                <a:spcPts val="600"/>
              </a:spcAft>
              <a:buFont typeface=".AppleSystemUIFont"/>
              <a:buChar char="-"/>
              <a:defRPr/>
            </a:pPr>
            <a:r>
              <a:rPr lang="en-GB" dirty="0"/>
              <a:t>’fundamental’ information - including global rankings - for the leading banking groups</a:t>
            </a:r>
          </a:p>
        </p:txBody>
      </p:sp>
      <p:sp>
        <p:nvSpPr>
          <p:cNvPr id="6" name="Rectangle 5">
            <a:extLst>
              <a:ext uri="{FF2B5EF4-FFF2-40B4-BE49-F238E27FC236}">
                <a16:creationId xmlns:a16="http://schemas.microsoft.com/office/drawing/2014/main" id="{3588A8E8-9E64-9D48-B87F-013E07066AB8}"/>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53726607"/>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39</a:t>
            </a:fld>
            <a:endParaRPr lang="en-US"/>
          </a:p>
        </p:txBody>
      </p:sp>
      <p:sp>
        <p:nvSpPr>
          <p:cNvPr id="4" name="TextBox 2"/>
          <p:cNvSpPr txBox="1">
            <a:spLocks noChangeArrowheads="1"/>
          </p:cNvSpPr>
          <p:nvPr/>
        </p:nvSpPr>
        <p:spPr bwMode="auto">
          <a:xfrm>
            <a:off x="384874" y="462407"/>
            <a:ext cx="74628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FSB / BCSB List of  G-SIBs …</a:t>
            </a:r>
          </a:p>
        </p:txBody>
      </p:sp>
      <p:graphicFrame>
        <p:nvGraphicFramePr>
          <p:cNvPr id="6" name="Table 5"/>
          <p:cNvGraphicFramePr>
            <a:graphicFrameLocks noGrp="1"/>
          </p:cNvGraphicFramePr>
          <p:nvPr>
            <p:extLst>
              <p:ext uri="{D42A27DB-BD31-4B8C-83A1-F6EECF244321}">
                <p14:modId xmlns:p14="http://schemas.microsoft.com/office/powerpoint/2010/main" val="854770846"/>
              </p:ext>
            </p:extLst>
          </p:nvPr>
        </p:nvGraphicFramePr>
        <p:xfrm>
          <a:off x="384870" y="1210235"/>
          <a:ext cx="9162540" cy="3917824"/>
        </p:xfrm>
        <a:graphic>
          <a:graphicData uri="http://schemas.openxmlformats.org/drawingml/2006/table">
            <a:tbl>
              <a:tblPr firstCol="1" bandRow="1">
                <a:tableStyleId>{5C22544A-7EE6-4342-B048-85BDC9FD1C3A}</a:tableStyleId>
              </a:tblPr>
              <a:tblGrid>
                <a:gridCol w="279929">
                  <a:extLst>
                    <a:ext uri="{9D8B030D-6E8A-4147-A177-3AD203B41FA5}">
                      <a16:colId xmlns:a16="http://schemas.microsoft.com/office/drawing/2014/main" val="1108626792"/>
                    </a:ext>
                  </a:extLst>
                </a:gridCol>
                <a:gridCol w="3353180">
                  <a:extLst>
                    <a:ext uri="{9D8B030D-6E8A-4147-A177-3AD203B41FA5}">
                      <a16:colId xmlns:a16="http://schemas.microsoft.com/office/drawing/2014/main" val="4078508812"/>
                    </a:ext>
                  </a:extLst>
                </a:gridCol>
                <a:gridCol w="952052">
                  <a:extLst>
                    <a:ext uri="{9D8B030D-6E8A-4147-A177-3AD203B41FA5}">
                      <a16:colId xmlns:a16="http://schemas.microsoft.com/office/drawing/2014/main" val="4202615889"/>
                    </a:ext>
                  </a:extLst>
                </a:gridCol>
                <a:gridCol w="403412">
                  <a:extLst>
                    <a:ext uri="{9D8B030D-6E8A-4147-A177-3AD203B41FA5}">
                      <a16:colId xmlns:a16="http://schemas.microsoft.com/office/drawing/2014/main" val="20002"/>
                    </a:ext>
                  </a:extLst>
                </a:gridCol>
                <a:gridCol w="3566160">
                  <a:extLst>
                    <a:ext uri="{9D8B030D-6E8A-4147-A177-3AD203B41FA5}">
                      <a16:colId xmlns:a16="http://schemas.microsoft.com/office/drawing/2014/main" val="2847292536"/>
                    </a:ext>
                  </a:extLst>
                </a:gridCol>
                <a:gridCol w="607807">
                  <a:extLst>
                    <a:ext uri="{9D8B030D-6E8A-4147-A177-3AD203B41FA5}">
                      <a16:colId xmlns:a16="http://schemas.microsoft.com/office/drawing/2014/main" val="129194817"/>
                    </a:ext>
                  </a:extLst>
                </a:gridCol>
              </a:tblGrid>
              <a:tr h="244864">
                <a:tc gridSpan="6">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FSB 2016 LIST OF GLOBALLY SYSTEMICALLY IMPORTANT BANKS (G-SIBSs)</a:t>
                      </a:r>
                    </a:p>
                  </a:txBody>
                  <a:tcPr marL="0" marR="0" marT="0" marB="0" anchor="ctr">
                    <a:solidFill>
                      <a:schemeClr val="tx1"/>
                    </a:solidFill>
                  </a:tcPr>
                </a:tc>
                <a:tc hMerge="1">
                  <a:txBody>
                    <a:bodyPr/>
                    <a:lstStyle/>
                    <a:p>
                      <a:pPr algn="ctr" eaLnBrk="0" hangingPunct="0"/>
                      <a:endParaRPr lang="en-GB" sz="1200" b="1" kern="1200" dirty="0">
                        <a:solidFill>
                          <a:schemeClr val="tx1"/>
                        </a:solidFill>
                        <a:effectLst/>
                        <a:latin typeface="+mn-lt"/>
                        <a:ea typeface="+mn-ea"/>
                        <a:cs typeface="+mn-cs"/>
                      </a:endParaRPr>
                    </a:p>
                  </a:txBody>
                  <a:tcPr marL="0" marR="0" marT="0" marB="0" anchor="ctr">
                    <a:solidFill>
                      <a:schemeClr val="accent1">
                        <a:lumMod val="75000"/>
                      </a:schemeClr>
                    </a:solidFill>
                  </a:tcPr>
                </a:tc>
                <a:tc hMerge="1">
                  <a:txBody>
                    <a:bodyPr/>
                    <a:lstStyle/>
                    <a:p>
                      <a:pPr algn="ctr" eaLnBrk="0" hangingPunct="0"/>
                      <a:endParaRPr lang="en-GB" sz="1200" b="0" kern="1200" dirty="0">
                        <a:solidFill>
                          <a:schemeClr val="tx1"/>
                        </a:solidFill>
                        <a:effectLst/>
                        <a:latin typeface="+mn-lt"/>
                        <a:ea typeface="+mn-ea"/>
                        <a:cs typeface="+mn-cs"/>
                      </a:endParaRPr>
                    </a:p>
                  </a:txBody>
                  <a:tcPr marL="0" marR="0" marT="0" marB="0" anchor="ctr">
                    <a:solidFill>
                      <a:schemeClr val="accent1">
                        <a:lumMod val="75000"/>
                      </a:schemeClr>
                    </a:solidFill>
                  </a:tcPr>
                </a:tc>
                <a:tc hMerge="1">
                  <a:txBody>
                    <a:bodyPr/>
                    <a:lstStyle/>
                    <a:p>
                      <a:pPr algn="ctr" eaLnBrk="0" hangingPunct="0"/>
                      <a:endParaRPr lang="en-GB" sz="1200" b="1" kern="1200" dirty="0">
                        <a:solidFill>
                          <a:schemeClr val="tx1"/>
                        </a:solidFill>
                        <a:effectLst/>
                        <a:latin typeface="+mn-lt"/>
                        <a:ea typeface="+mn-ea"/>
                        <a:cs typeface="+mn-cs"/>
                      </a:endParaRPr>
                    </a:p>
                  </a:txBody>
                  <a:tcPr marL="0" marR="0" marT="0" marB="0" anchor="ctr">
                    <a:solidFill>
                      <a:schemeClr val="tx2">
                        <a:lumMod val="20000"/>
                        <a:lumOff val="80000"/>
                      </a:schemeClr>
                    </a:solidFill>
                  </a:tcPr>
                </a:tc>
                <a:tc hMerge="1">
                  <a:txBody>
                    <a:bodyPr/>
                    <a:lstStyle/>
                    <a:p>
                      <a:pPr algn="ctr"/>
                      <a:endParaRPr lang="en-GB" sz="1200" b="1" kern="1200" dirty="0">
                        <a:solidFill>
                          <a:schemeClr val="dk1"/>
                        </a:solidFill>
                        <a:effectLst/>
                        <a:latin typeface="+mn-lt"/>
                        <a:ea typeface="+mn-ea"/>
                        <a:cs typeface="+mn-cs"/>
                      </a:endParaRPr>
                    </a:p>
                  </a:txBody>
                  <a:tcPr marL="0" marR="0" marT="0" marB="0" anchor="ctr">
                    <a:solidFill>
                      <a:schemeClr val="tx2">
                        <a:lumMod val="20000"/>
                        <a:lumOff val="80000"/>
                      </a:schemeClr>
                    </a:solidFill>
                  </a:tcPr>
                </a:tc>
                <a:tc hMerge="1">
                  <a:txBody>
                    <a:bodyPr/>
                    <a:lstStyle/>
                    <a:p>
                      <a:pPr algn="ctr"/>
                      <a:endParaRPr lang="en-GB" sz="1200" dirty="0"/>
                    </a:p>
                  </a:txBody>
                  <a:tcPr marL="0" marR="0" marT="0" marB="0" anchor="ctr">
                    <a:solidFill>
                      <a:schemeClr val="tx2">
                        <a:lumMod val="20000"/>
                        <a:lumOff val="80000"/>
                      </a:schemeClr>
                    </a:solidFill>
                  </a:tcPr>
                </a:tc>
                <a:extLst>
                  <a:ext uri="{0D108BD9-81ED-4DB2-BD59-A6C34878D82A}">
                    <a16:rowId xmlns:a16="http://schemas.microsoft.com/office/drawing/2014/main" val="4144654055"/>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1</a:t>
                      </a:r>
                    </a:p>
                  </a:txBody>
                  <a:tcPr marL="0" marR="0" marT="0" marB="0" anchor="ctr">
                    <a:solidFill>
                      <a:schemeClr val="bg2">
                        <a:lumMod val="50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JP Morgan Chase</a:t>
                      </a:r>
                    </a:p>
                  </a:txBody>
                  <a:tcPr marL="0" marR="0" marT="0" marB="0" anchor="ctr">
                    <a:solidFill>
                      <a:schemeClr val="bg2">
                        <a:lumMod val="50000"/>
                      </a:schemeClr>
                    </a:solidFill>
                  </a:tcPr>
                </a:tc>
                <a:tc>
                  <a:txBody>
                    <a:bodyPr/>
                    <a:lstStyle/>
                    <a:p>
                      <a:pPr algn="ctr" eaLnBrk="0" hangingPunct="0"/>
                      <a:r>
                        <a:rPr lang="en-GB" sz="1200" b="0" kern="1200" dirty="0">
                          <a:solidFill>
                            <a:schemeClr val="tx1"/>
                          </a:solidFill>
                          <a:effectLst/>
                          <a:latin typeface="+mn-lt"/>
                          <a:ea typeface="+mn-ea"/>
                          <a:cs typeface="+mn-cs"/>
                        </a:rPr>
                        <a:t>2.5%</a:t>
                      </a:r>
                    </a:p>
                  </a:txBody>
                  <a:tcPr marL="0" marR="0" marT="0" marB="0" anchor="ctr">
                    <a:solidFill>
                      <a:schemeClr val="bg2">
                        <a:lumMod val="50000"/>
                      </a:schemeClr>
                    </a:solidFill>
                  </a:tcPr>
                </a:tc>
                <a:tc>
                  <a:txBody>
                    <a:bodyPr/>
                    <a:lstStyle/>
                    <a:p>
                      <a:pPr algn="ctr" eaLnBrk="0" hangingPunct="0"/>
                      <a:r>
                        <a:rPr lang="en-GB" sz="1200" b="1" kern="1200" dirty="0">
                          <a:solidFill>
                            <a:schemeClr val="tx1"/>
                          </a:solidFill>
                          <a:effectLst/>
                          <a:latin typeface="+mn-lt"/>
                          <a:ea typeface="+mn-ea"/>
                          <a:cs typeface="+mn-cs"/>
                        </a:rPr>
                        <a:t>16</a:t>
                      </a:r>
                    </a:p>
                  </a:txBody>
                  <a:tcPr marL="0" marR="0" marT="0" marB="0" anchor="ctr">
                    <a:solidFill>
                      <a:schemeClr val="tx2">
                        <a:lumMod val="20000"/>
                        <a:lumOff val="80000"/>
                      </a:schemeClr>
                    </a:solidFill>
                  </a:tcPr>
                </a:tc>
                <a:tc>
                  <a:txBody>
                    <a:bodyPr/>
                    <a:lstStyle/>
                    <a:p>
                      <a:pPr algn="ctr"/>
                      <a:r>
                        <a:rPr lang="en-GB" sz="1200" b="1" kern="1200" dirty="0">
                          <a:solidFill>
                            <a:schemeClr val="dk1"/>
                          </a:solidFill>
                          <a:effectLst/>
                          <a:latin typeface="+mn-lt"/>
                          <a:ea typeface="+mn-ea"/>
                          <a:cs typeface="+mn-cs"/>
                        </a:rPr>
                        <a:t>Credit Suisse</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286115785"/>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2</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Bank of America</a:t>
                      </a:r>
                    </a:p>
                  </a:txBody>
                  <a:tcPr marL="0" marR="0" marT="0" marB="0" anchor="ctr">
                    <a:solidFill>
                      <a:schemeClr val="accent1">
                        <a:lumMod val="75000"/>
                      </a:schemeClr>
                    </a:solidFill>
                  </a:tcPr>
                </a:tc>
                <a:tc>
                  <a:txBody>
                    <a:bodyPr/>
                    <a:lstStyle/>
                    <a:p>
                      <a:pPr algn="ctr" eaLnBrk="0" hangingPunct="0"/>
                      <a:r>
                        <a:rPr lang="en-GB" sz="1200" b="0" kern="1200" dirty="0">
                          <a:solidFill>
                            <a:schemeClr val="tx1"/>
                          </a:solidFill>
                          <a:effectLst/>
                          <a:latin typeface="+mn-lt"/>
                          <a:ea typeface="+mn-ea"/>
                          <a:cs typeface="+mn-cs"/>
                        </a:rPr>
                        <a:t>2%</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17</a:t>
                      </a:r>
                    </a:p>
                  </a:txBody>
                  <a:tcPr marL="0" marR="0" marT="0" marB="0" anchor="ctr">
                    <a:solidFill>
                      <a:schemeClr val="tx2">
                        <a:lumMod val="20000"/>
                        <a:lumOff val="80000"/>
                      </a:schemeClr>
                    </a:solidFill>
                  </a:tcPr>
                </a:tc>
                <a:tc>
                  <a:txBody>
                    <a:bodyPr/>
                    <a:lstStyle/>
                    <a:p>
                      <a:pPr algn="ctr"/>
                      <a:r>
                        <a:rPr lang="en-GB" sz="1200" b="1" dirty="0"/>
                        <a:t>Groupe Credit Agricole</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395102653"/>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3</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Citigroup</a:t>
                      </a:r>
                    </a:p>
                  </a:txBody>
                  <a:tcPr marL="0" marR="0" marT="0" marB="0" anchor="ctr">
                    <a:solidFill>
                      <a:schemeClr val="accent1">
                        <a:lumMod val="75000"/>
                      </a:schemeClr>
                    </a:solidFill>
                  </a:tcPr>
                </a:tc>
                <a:tc>
                  <a:txBody>
                    <a:bodyPr/>
                    <a:lstStyle/>
                    <a:p>
                      <a:pPr algn="ctr" eaLnBrk="0" hangingPunct="0"/>
                      <a:r>
                        <a:rPr lang="en-GB" sz="1200" b="0" kern="1200" dirty="0">
                          <a:solidFill>
                            <a:schemeClr val="tx1"/>
                          </a:solidFill>
                          <a:effectLst/>
                          <a:latin typeface="+mn-lt"/>
                          <a:ea typeface="+mn-ea"/>
                          <a:cs typeface="+mn-cs"/>
                        </a:rPr>
                        <a:t>2%</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18</a:t>
                      </a:r>
                    </a:p>
                  </a:txBody>
                  <a:tcPr marL="0" marR="0" marT="0" marB="0"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ING Bank</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53404140"/>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4</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Deutsche Bank</a:t>
                      </a:r>
                    </a:p>
                  </a:txBody>
                  <a:tcPr marL="0" marR="0" marT="0" marB="0" anchor="ctr">
                    <a:solidFill>
                      <a:schemeClr val="accent1">
                        <a:lumMod val="75000"/>
                      </a:schemeClr>
                    </a:solidFill>
                  </a:tcPr>
                </a:tc>
                <a:tc>
                  <a:txBody>
                    <a:bodyPr/>
                    <a:lstStyle/>
                    <a:p>
                      <a:pPr algn="ctr" eaLnBrk="0" hangingPunct="0"/>
                      <a:r>
                        <a:rPr lang="en-GB" sz="1200" b="0" kern="1200" dirty="0">
                          <a:solidFill>
                            <a:schemeClr val="tx1"/>
                          </a:solidFill>
                          <a:effectLst/>
                          <a:latin typeface="+mn-lt"/>
                          <a:ea typeface="+mn-ea"/>
                          <a:cs typeface="+mn-cs"/>
                        </a:rPr>
                        <a:t>2%</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19</a:t>
                      </a:r>
                    </a:p>
                  </a:txBody>
                  <a:tcPr marL="0" marR="0" marT="0" marB="0"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Mizuho FG</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523938934"/>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5</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HSBC</a:t>
                      </a:r>
                    </a:p>
                  </a:txBody>
                  <a:tcPr marL="0" marR="0" marT="0" marB="0" anchor="ctr">
                    <a:solidFill>
                      <a:schemeClr val="accent1">
                        <a:lumMod val="75000"/>
                      </a:schemeClr>
                    </a:solidFill>
                  </a:tcPr>
                </a:tc>
                <a:tc>
                  <a:txBody>
                    <a:bodyPr/>
                    <a:lstStyle/>
                    <a:p>
                      <a:pPr algn="ctr" eaLnBrk="0" hangingPunct="0"/>
                      <a:r>
                        <a:rPr lang="en-GB" sz="1200" b="0" kern="1200" dirty="0">
                          <a:solidFill>
                            <a:schemeClr val="tx1"/>
                          </a:solidFill>
                          <a:effectLst/>
                          <a:latin typeface="+mn-lt"/>
                          <a:ea typeface="+mn-ea"/>
                          <a:cs typeface="+mn-cs"/>
                        </a:rPr>
                        <a:t>2%</a:t>
                      </a:r>
                    </a:p>
                  </a:txBody>
                  <a:tcPr marL="0" marR="0" marT="0" marB="0" anchor="ctr">
                    <a:solidFill>
                      <a:schemeClr val="accent1">
                        <a:lumMod val="75000"/>
                      </a:schemeClr>
                    </a:solidFill>
                  </a:tcPr>
                </a:tc>
                <a:tc>
                  <a:txBody>
                    <a:bodyPr/>
                    <a:lstStyle/>
                    <a:p>
                      <a:pPr algn="ctr" eaLnBrk="0" hangingPunct="0"/>
                      <a:r>
                        <a:rPr lang="en-GB" sz="1200" b="1" kern="1200" dirty="0">
                          <a:solidFill>
                            <a:schemeClr val="tx1"/>
                          </a:solidFill>
                          <a:effectLst/>
                          <a:latin typeface="+mn-lt"/>
                          <a:ea typeface="+mn-ea"/>
                          <a:cs typeface="+mn-cs"/>
                        </a:rPr>
                        <a:t>20</a:t>
                      </a:r>
                    </a:p>
                  </a:txBody>
                  <a:tcPr marL="0" marR="0" marT="0" marB="0"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Morgan Stanley</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2302100992"/>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6</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Bank of China</a:t>
                      </a:r>
                    </a:p>
                  </a:txBody>
                  <a:tcPr marL="0" marR="0" marT="0" marB="0" anchor="ctr">
                    <a:solidFill>
                      <a:schemeClr val="accent1">
                        <a:lumMod val="90000"/>
                      </a:schemeClr>
                    </a:solidFill>
                  </a:tcPr>
                </a:tc>
                <a:tc>
                  <a:txBody>
                    <a:bodyPr/>
                    <a:lstStyle/>
                    <a:p>
                      <a:pPr algn="ctr" eaLnBrk="0" hangingPunct="0"/>
                      <a:r>
                        <a:rPr lang="en-GB" sz="1200" b="0" kern="1200" dirty="0">
                          <a:solidFill>
                            <a:schemeClr val="tx1"/>
                          </a:solidFill>
                          <a:effectLst/>
                          <a:latin typeface="+mn-lt"/>
                          <a:ea typeface="+mn-ea"/>
                          <a:cs typeface="+mn-cs"/>
                        </a:rPr>
                        <a:t>1.5%</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21</a:t>
                      </a:r>
                    </a:p>
                  </a:txBody>
                  <a:tcPr marL="0" marR="0" marT="0" marB="0"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t>Nordea</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455027614"/>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7</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Barclays</a:t>
                      </a:r>
                    </a:p>
                  </a:txBody>
                  <a:tcPr marL="0" marR="0" marT="0" marB="0" anchor="ctr">
                    <a:solidFill>
                      <a:schemeClr val="accent1">
                        <a:lumMod val="90000"/>
                      </a:schemeClr>
                    </a:solidFill>
                  </a:tcPr>
                </a:tc>
                <a:tc>
                  <a:txBody>
                    <a:bodyPr/>
                    <a:lstStyle/>
                    <a:p>
                      <a:pPr algn="ctr" eaLnBrk="0" hangingPunct="0"/>
                      <a:r>
                        <a:rPr lang="en-GB" sz="1200" b="0" kern="1200" dirty="0">
                          <a:solidFill>
                            <a:schemeClr val="tx1"/>
                          </a:solidFill>
                          <a:effectLst/>
                          <a:latin typeface="+mn-lt"/>
                          <a:ea typeface="+mn-ea"/>
                          <a:cs typeface="+mn-cs"/>
                        </a:rPr>
                        <a:t>1.5%</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22</a:t>
                      </a:r>
                    </a:p>
                  </a:txBody>
                  <a:tcPr marL="0" marR="0" marT="0" marB="0" anchor="ctr">
                    <a:solidFill>
                      <a:schemeClr val="tx2">
                        <a:lumMod val="20000"/>
                        <a:lumOff val="80000"/>
                      </a:schemeClr>
                    </a:solidFill>
                  </a:tcPr>
                </a:tc>
                <a:tc>
                  <a:txBody>
                    <a:bodyPr/>
                    <a:lstStyle/>
                    <a:p>
                      <a:pPr algn="ctr"/>
                      <a:r>
                        <a:rPr lang="en-GB" sz="1200" b="1" dirty="0"/>
                        <a:t>Royal Bank of Canada</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3791449335"/>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8</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BNP Paribas</a:t>
                      </a:r>
                    </a:p>
                  </a:txBody>
                  <a:tcPr marL="0" marR="0" marT="0" marB="0" anchor="ctr">
                    <a:solidFill>
                      <a:schemeClr val="accent1">
                        <a:lumMod val="90000"/>
                      </a:schemeClr>
                    </a:solidFill>
                  </a:tcPr>
                </a:tc>
                <a:tc>
                  <a:txBody>
                    <a:bodyPr/>
                    <a:lstStyle/>
                    <a:p>
                      <a:pPr algn="ctr" eaLnBrk="0" hangingPunct="0"/>
                      <a:r>
                        <a:rPr lang="en-GB" sz="1200" b="0" kern="1200" dirty="0">
                          <a:solidFill>
                            <a:schemeClr val="tx1"/>
                          </a:solidFill>
                          <a:effectLst/>
                          <a:latin typeface="+mn-lt"/>
                          <a:ea typeface="+mn-ea"/>
                          <a:cs typeface="+mn-cs"/>
                        </a:rPr>
                        <a:t>1.5%</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23</a:t>
                      </a:r>
                    </a:p>
                  </a:txBody>
                  <a:tcPr marL="0" marR="0" marT="0" marB="0" anchor="ctr">
                    <a:solidFill>
                      <a:schemeClr val="tx2">
                        <a:lumMod val="20000"/>
                        <a:lumOff val="80000"/>
                      </a:schemeClr>
                    </a:solidFill>
                  </a:tcPr>
                </a:tc>
                <a:tc>
                  <a:txBody>
                    <a:bodyPr/>
                    <a:lstStyle/>
                    <a:p>
                      <a:pPr algn="ctr"/>
                      <a:r>
                        <a:rPr lang="en-GB" sz="1200" b="1" dirty="0"/>
                        <a:t>Royal Bank of Scotland</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797537127"/>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9</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China Construction Bank</a:t>
                      </a:r>
                    </a:p>
                  </a:txBody>
                  <a:tcPr marL="0" marR="0" marT="0" marB="0" anchor="ctr">
                    <a:solidFill>
                      <a:schemeClr val="accent1">
                        <a:lumMod val="90000"/>
                      </a:schemeClr>
                    </a:solidFill>
                  </a:tcPr>
                </a:tc>
                <a:tc>
                  <a:txBody>
                    <a:bodyPr/>
                    <a:lstStyle/>
                    <a:p>
                      <a:pPr algn="ctr" eaLnBrk="0" hangingPunct="0"/>
                      <a:r>
                        <a:rPr lang="en-GB" sz="1200" b="0" kern="1200" dirty="0">
                          <a:solidFill>
                            <a:schemeClr val="tx1"/>
                          </a:solidFill>
                          <a:effectLst/>
                          <a:latin typeface="+mn-lt"/>
                          <a:ea typeface="+mn-ea"/>
                          <a:cs typeface="+mn-cs"/>
                        </a:rPr>
                        <a:t>1.5%</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24</a:t>
                      </a:r>
                    </a:p>
                  </a:txBody>
                  <a:tcPr marL="0" marR="0" marT="0" marB="0" anchor="ctr">
                    <a:solidFill>
                      <a:schemeClr val="tx2">
                        <a:lumMod val="20000"/>
                        <a:lumOff val="80000"/>
                      </a:schemeClr>
                    </a:solidFill>
                  </a:tcPr>
                </a:tc>
                <a:tc>
                  <a:txBody>
                    <a:bodyPr/>
                    <a:lstStyle/>
                    <a:p>
                      <a:pPr algn="ctr"/>
                      <a:r>
                        <a:rPr lang="en-GB" sz="1200" b="1" dirty="0"/>
                        <a:t>Santander</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1079631807"/>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10</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Goldman Sachs</a:t>
                      </a:r>
                    </a:p>
                  </a:txBody>
                  <a:tcPr marL="0" marR="0" marT="0" marB="0" anchor="ctr">
                    <a:solidFill>
                      <a:schemeClr val="accent1">
                        <a:lumMod val="90000"/>
                      </a:schemeClr>
                    </a:solidFill>
                  </a:tcPr>
                </a:tc>
                <a:tc>
                  <a:txBody>
                    <a:bodyPr/>
                    <a:lstStyle/>
                    <a:p>
                      <a:pPr algn="ctr" eaLnBrk="0" hangingPunct="0"/>
                      <a:r>
                        <a:rPr lang="en-GB" sz="1200" b="0" kern="1200" dirty="0">
                          <a:solidFill>
                            <a:schemeClr val="tx1"/>
                          </a:solidFill>
                          <a:effectLst/>
                          <a:latin typeface="+mn-lt"/>
                          <a:ea typeface="+mn-ea"/>
                          <a:cs typeface="+mn-cs"/>
                        </a:rPr>
                        <a:t>1.5%</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25</a:t>
                      </a:r>
                    </a:p>
                  </a:txBody>
                  <a:tcPr marL="0" marR="0" marT="0" marB="0" anchor="ctr">
                    <a:solidFill>
                      <a:schemeClr val="tx2">
                        <a:lumMod val="20000"/>
                        <a:lumOff val="80000"/>
                      </a:schemeClr>
                    </a:solidFill>
                  </a:tcPr>
                </a:tc>
                <a:tc>
                  <a:txBody>
                    <a:bodyPr/>
                    <a:lstStyle/>
                    <a:p>
                      <a:pPr algn="ctr"/>
                      <a:r>
                        <a:rPr lang="en-GB" sz="1200" b="1" dirty="0"/>
                        <a:t>Societe Generale</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2282383012"/>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11</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Industrial / Commercial Bank of China</a:t>
                      </a:r>
                    </a:p>
                  </a:txBody>
                  <a:tcPr marL="0" marR="0" marT="0" marB="0" anchor="ctr">
                    <a:solidFill>
                      <a:schemeClr val="accent1">
                        <a:lumMod val="90000"/>
                      </a:schemeClr>
                    </a:solidFill>
                  </a:tcPr>
                </a:tc>
                <a:tc>
                  <a:txBody>
                    <a:bodyPr/>
                    <a:lstStyle/>
                    <a:p>
                      <a:pPr algn="ctr" eaLnBrk="0" hangingPunct="0"/>
                      <a:r>
                        <a:rPr lang="en-GB" sz="1200" b="0" kern="1200" dirty="0">
                          <a:solidFill>
                            <a:schemeClr val="tx1"/>
                          </a:solidFill>
                          <a:effectLst/>
                          <a:latin typeface="+mn-lt"/>
                          <a:ea typeface="+mn-ea"/>
                          <a:cs typeface="+mn-cs"/>
                        </a:rPr>
                        <a:t>1.5%</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26</a:t>
                      </a:r>
                    </a:p>
                  </a:txBody>
                  <a:tcPr marL="0" marR="0" marT="0" marB="0" anchor="ctr">
                    <a:solidFill>
                      <a:schemeClr val="tx2">
                        <a:lumMod val="20000"/>
                        <a:lumOff val="80000"/>
                      </a:schemeClr>
                    </a:solidFill>
                  </a:tcPr>
                </a:tc>
                <a:tc>
                  <a:txBody>
                    <a:bodyPr/>
                    <a:lstStyle/>
                    <a:p>
                      <a:pPr algn="ctr"/>
                      <a:r>
                        <a:rPr lang="en-GB" sz="1200" b="1" dirty="0"/>
                        <a:t>Standard Chartered</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1753693642"/>
                  </a:ext>
                </a:extLst>
              </a:tr>
              <a:tr h="24486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12</a:t>
                      </a:r>
                    </a:p>
                  </a:txBody>
                  <a:tcPr marL="0" marR="0" marT="0" marB="0" anchor="ctr">
                    <a:solidFill>
                      <a:schemeClr val="accent1">
                        <a:lumMod val="90000"/>
                      </a:schemeClr>
                    </a:solidFill>
                  </a:tcPr>
                </a:tc>
                <a:tc>
                  <a:txBody>
                    <a:bodyPr/>
                    <a:lstStyle/>
                    <a:p>
                      <a:pPr algn="ctr"/>
                      <a:r>
                        <a:rPr lang="en-GB" sz="1200" b="1" kern="1200" dirty="0">
                          <a:solidFill>
                            <a:schemeClr val="dk1"/>
                          </a:solidFill>
                          <a:effectLst/>
                          <a:latin typeface="+mn-lt"/>
                          <a:ea typeface="+mn-ea"/>
                          <a:cs typeface="+mn-cs"/>
                        </a:rPr>
                        <a:t>Mitsubishi</a:t>
                      </a:r>
                    </a:p>
                  </a:txBody>
                  <a:tcPr marL="0" marR="0" marT="0" marB="0" anchor="ctr">
                    <a:solidFill>
                      <a:schemeClr val="accent1">
                        <a:lumMod val="90000"/>
                      </a:schemeClr>
                    </a:solidFill>
                  </a:tcPr>
                </a:tc>
                <a:tc>
                  <a:txBody>
                    <a:bodyPr/>
                    <a:lstStyle/>
                    <a:p>
                      <a:pPr algn="ctr" eaLnBrk="0" hangingPunct="0"/>
                      <a:r>
                        <a:rPr lang="en-GB" sz="1200" b="0" kern="1200" dirty="0">
                          <a:solidFill>
                            <a:schemeClr val="tx1"/>
                          </a:solidFill>
                          <a:effectLst/>
                          <a:latin typeface="+mn-lt"/>
                          <a:ea typeface="+mn-ea"/>
                          <a:cs typeface="+mn-cs"/>
                        </a:rPr>
                        <a:t>1.5%</a:t>
                      </a:r>
                    </a:p>
                  </a:txBody>
                  <a:tcPr marL="0" marR="0" marT="0" marB="0" anchor="ctr">
                    <a:solidFill>
                      <a:schemeClr val="accent1">
                        <a:lumMod val="90000"/>
                      </a:schemeClr>
                    </a:solidFill>
                  </a:tcPr>
                </a:tc>
                <a:tc>
                  <a:txBody>
                    <a:bodyPr/>
                    <a:lstStyle/>
                    <a:p>
                      <a:pPr algn="ctr" eaLnBrk="0" hangingPunct="0"/>
                      <a:r>
                        <a:rPr lang="en-GB" sz="1200" b="1" kern="1200" dirty="0">
                          <a:solidFill>
                            <a:schemeClr val="tx1"/>
                          </a:solidFill>
                          <a:effectLst/>
                          <a:latin typeface="+mn-lt"/>
                          <a:ea typeface="+mn-ea"/>
                          <a:cs typeface="+mn-cs"/>
                        </a:rPr>
                        <a:t>27</a:t>
                      </a:r>
                    </a:p>
                  </a:txBody>
                  <a:tcPr marL="0" marR="0" marT="0" marB="0" anchor="ctr">
                    <a:solidFill>
                      <a:schemeClr val="tx2">
                        <a:lumMod val="20000"/>
                        <a:lumOff val="80000"/>
                      </a:schemeClr>
                    </a:solidFill>
                  </a:tcPr>
                </a:tc>
                <a:tc>
                  <a:txBody>
                    <a:bodyPr/>
                    <a:lstStyle/>
                    <a:p>
                      <a:pPr algn="ctr"/>
                      <a:r>
                        <a:rPr lang="en-GB" sz="1200" b="1" dirty="0"/>
                        <a:t>State Street</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1885992576"/>
                  </a:ext>
                </a:extLst>
              </a:tr>
              <a:tr h="244864">
                <a:tc>
                  <a:txBody>
                    <a:bodyPr/>
                    <a:lstStyle/>
                    <a:p>
                      <a:pPr algn="l"/>
                      <a:r>
                        <a:rPr lang="en-GB" sz="1200" dirty="0">
                          <a:solidFill>
                            <a:schemeClr val="tx1"/>
                          </a:solidFill>
                        </a:rPr>
                        <a:t>13</a:t>
                      </a:r>
                    </a:p>
                  </a:txBody>
                  <a:tcPr marL="0" marR="0" marT="0" marB="0" anchor="ctr">
                    <a:solidFill>
                      <a:schemeClr val="accent1">
                        <a:lumMod val="90000"/>
                      </a:schemeClr>
                    </a:solidFill>
                  </a:tcPr>
                </a:tc>
                <a:tc>
                  <a:txBody>
                    <a:bodyPr/>
                    <a:lstStyle/>
                    <a:p>
                      <a:pPr algn="ctr"/>
                      <a:r>
                        <a:rPr lang="en-GB" sz="1200" b="1" kern="1200" dirty="0">
                          <a:solidFill>
                            <a:schemeClr val="dk1"/>
                          </a:solidFill>
                          <a:effectLst/>
                          <a:latin typeface="+mn-lt"/>
                          <a:ea typeface="+mn-ea"/>
                          <a:cs typeface="+mn-cs"/>
                        </a:rPr>
                        <a:t>Wells Fargo</a:t>
                      </a:r>
                      <a:endParaRPr lang="en-GB" sz="1200" b="1" dirty="0">
                        <a:solidFill>
                          <a:schemeClr val="tx1"/>
                        </a:solidFill>
                      </a:endParaRPr>
                    </a:p>
                  </a:txBody>
                  <a:tcPr marL="0" marR="0" marT="0" marB="0" anchor="ctr">
                    <a:solidFill>
                      <a:schemeClr val="accent1">
                        <a:lumMod val="90000"/>
                      </a:schemeClr>
                    </a:solidFill>
                  </a:tcPr>
                </a:tc>
                <a:tc>
                  <a:txBody>
                    <a:bodyPr/>
                    <a:lstStyle/>
                    <a:p>
                      <a:pPr algn="ctr"/>
                      <a:r>
                        <a:rPr lang="en-GB" sz="1200" b="0" dirty="0">
                          <a:solidFill>
                            <a:schemeClr val="tx1"/>
                          </a:solidFill>
                        </a:rPr>
                        <a:t>1%</a:t>
                      </a:r>
                    </a:p>
                  </a:txBody>
                  <a:tcPr marL="0" marR="0" marT="0" marB="0" anchor="ctr">
                    <a:solidFill>
                      <a:schemeClr val="accent1">
                        <a:lumMod val="90000"/>
                      </a:schemeClr>
                    </a:solidFill>
                  </a:tcPr>
                </a:tc>
                <a:tc>
                  <a:txBody>
                    <a:bodyPr/>
                    <a:lstStyle/>
                    <a:p>
                      <a:pPr algn="ctr"/>
                      <a:r>
                        <a:rPr lang="en-GB" sz="1200" b="1" dirty="0">
                          <a:solidFill>
                            <a:schemeClr val="tx1"/>
                          </a:solidFill>
                        </a:rPr>
                        <a:t>28</a:t>
                      </a:r>
                    </a:p>
                  </a:txBody>
                  <a:tcPr marL="0" marR="0" marT="0" marB="0" anchor="ctr">
                    <a:solidFill>
                      <a:schemeClr val="tx2">
                        <a:lumMod val="20000"/>
                        <a:lumOff val="80000"/>
                      </a:schemeClr>
                    </a:solidFill>
                  </a:tcPr>
                </a:tc>
                <a:tc>
                  <a:txBody>
                    <a:bodyPr/>
                    <a:lstStyle/>
                    <a:p>
                      <a:pPr algn="ctr"/>
                      <a:r>
                        <a:rPr lang="en-GB" sz="1200" b="1" dirty="0"/>
                        <a:t>Sumitomo Mitsui FG</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1018899095"/>
                  </a:ext>
                </a:extLst>
              </a:tr>
              <a:tr h="244864">
                <a:tc>
                  <a:txBody>
                    <a:bodyPr/>
                    <a:lstStyle/>
                    <a:p>
                      <a:pPr algn="l"/>
                      <a:r>
                        <a:rPr lang="en-GB" sz="1200" dirty="0">
                          <a:solidFill>
                            <a:schemeClr val="tx1"/>
                          </a:solidFill>
                        </a:rPr>
                        <a:t>14</a:t>
                      </a:r>
                    </a:p>
                  </a:txBody>
                  <a:tcPr marL="0" marR="0" marT="0" marB="0" anchor="ctr">
                    <a:solidFill>
                      <a:schemeClr val="tx2">
                        <a:lumMod val="20000"/>
                        <a:lumOff val="80000"/>
                      </a:schemeClr>
                    </a:solidFill>
                  </a:tcPr>
                </a:tc>
                <a:tc>
                  <a:txBody>
                    <a:bodyPr/>
                    <a:lstStyle/>
                    <a:p>
                      <a:pPr algn="ctr"/>
                      <a:r>
                        <a:rPr lang="en-GB" sz="1200" b="1" dirty="0">
                          <a:solidFill>
                            <a:schemeClr val="tx1"/>
                          </a:solidFill>
                        </a:rPr>
                        <a:t>Agricultural Bank of China</a:t>
                      </a:r>
                    </a:p>
                  </a:txBody>
                  <a:tcPr marL="0" marR="0" marT="0" marB="0" anchor="ctr">
                    <a:solidFill>
                      <a:schemeClr val="tx2">
                        <a:lumMod val="20000"/>
                        <a:lumOff val="80000"/>
                      </a:schemeClr>
                    </a:solidFill>
                  </a:tcPr>
                </a:tc>
                <a:tc>
                  <a:txBody>
                    <a:bodyPr/>
                    <a:lstStyle/>
                    <a:p>
                      <a:pPr algn="ctr"/>
                      <a:r>
                        <a:rPr lang="en-GB" sz="1200" b="0" dirty="0">
                          <a:solidFill>
                            <a:schemeClr val="tx1"/>
                          </a:solidFill>
                        </a:rPr>
                        <a:t>1%</a:t>
                      </a:r>
                    </a:p>
                  </a:txBody>
                  <a:tcPr marL="0" marR="0" marT="0" marB="0" anchor="ctr">
                    <a:solidFill>
                      <a:schemeClr val="tx2">
                        <a:lumMod val="20000"/>
                        <a:lumOff val="80000"/>
                      </a:schemeClr>
                    </a:solidFill>
                  </a:tcPr>
                </a:tc>
                <a:tc>
                  <a:txBody>
                    <a:bodyPr/>
                    <a:lstStyle/>
                    <a:p>
                      <a:pPr algn="ctr"/>
                      <a:r>
                        <a:rPr lang="en-GB" sz="1200" b="1" dirty="0">
                          <a:solidFill>
                            <a:schemeClr val="tx1"/>
                          </a:solidFill>
                        </a:rPr>
                        <a:t>29</a:t>
                      </a:r>
                    </a:p>
                  </a:txBody>
                  <a:tcPr marL="0" marR="0" marT="0" marB="0" anchor="ctr">
                    <a:solidFill>
                      <a:schemeClr val="tx2">
                        <a:lumMod val="20000"/>
                        <a:lumOff val="80000"/>
                      </a:schemeClr>
                    </a:solidFill>
                  </a:tcPr>
                </a:tc>
                <a:tc>
                  <a:txBody>
                    <a:bodyPr/>
                    <a:lstStyle/>
                    <a:p>
                      <a:pPr algn="ctr"/>
                      <a:r>
                        <a:rPr lang="en-GB" sz="1200" b="1" dirty="0"/>
                        <a:t>UBS</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1439135009"/>
                  </a:ext>
                </a:extLst>
              </a:tr>
              <a:tr h="244864">
                <a:tc>
                  <a:txBody>
                    <a:bodyPr/>
                    <a:lstStyle/>
                    <a:p>
                      <a:pPr algn="l"/>
                      <a:r>
                        <a:rPr lang="en-GB" sz="1200" dirty="0">
                          <a:solidFill>
                            <a:schemeClr val="tx1"/>
                          </a:solidFill>
                        </a:rPr>
                        <a:t>15</a:t>
                      </a:r>
                    </a:p>
                  </a:txBody>
                  <a:tcPr marL="0" marR="0" marT="0" marB="0" anchor="c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Bank of New York Mellon</a:t>
                      </a:r>
                    </a:p>
                  </a:txBody>
                  <a:tcPr marL="0" marR="0" marT="0" marB="0" anchor="ctr">
                    <a:solidFill>
                      <a:schemeClr val="tx2">
                        <a:lumMod val="20000"/>
                        <a:lumOff val="80000"/>
                      </a:schemeClr>
                    </a:solidFill>
                  </a:tcPr>
                </a:tc>
                <a:tc>
                  <a:txBody>
                    <a:bodyPr/>
                    <a:lstStyle/>
                    <a:p>
                      <a:pPr algn="ctr"/>
                      <a:r>
                        <a:rPr lang="en-GB" sz="1200" b="0" dirty="0">
                          <a:solidFill>
                            <a:schemeClr val="tx1"/>
                          </a:solidFill>
                        </a:rPr>
                        <a:t>1%</a:t>
                      </a:r>
                    </a:p>
                  </a:txBody>
                  <a:tcPr marL="0" marR="0" marT="0" marB="0" anchor="ctr">
                    <a:solidFill>
                      <a:schemeClr val="tx2">
                        <a:lumMod val="20000"/>
                        <a:lumOff val="80000"/>
                      </a:schemeClr>
                    </a:solidFill>
                  </a:tcPr>
                </a:tc>
                <a:tc>
                  <a:txBody>
                    <a:bodyPr/>
                    <a:lstStyle/>
                    <a:p>
                      <a:pPr algn="ctr"/>
                      <a:r>
                        <a:rPr lang="en-GB" sz="1200" b="1" dirty="0">
                          <a:solidFill>
                            <a:schemeClr val="tx1"/>
                          </a:solidFill>
                        </a:rPr>
                        <a:t>30</a:t>
                      </a:r>
                    </a:p>
                  </a:txBody>
                  <a:tcPr marL="0" marR="0" marT="0" marB="0" anchor="ctr">
                    <a:solidFill>
                      <a:schemeClr val="tx2">
                        <a:lumMod val="20000"/>
                        <a:lumOff val="80000"/>
                      </a:schemeClr>
                    </a:solidFill>
                  </a:tcPr>
                </a:tc>
                <a:tc>
                  <a:txBody>
                    <a:bodyPr/>
                    <a:lstStyle/>
                    <a:p>
                      <a:pPr algn="ctr"/>
                      <a:r>
                        <a:rPr lang="en-GB" sz="1200" b="1" dirty="0"/>
                        <a:t>Unicredit Group</a:t>
                      </a:r>
                    </a:p>
                  </a:txBody>
                  <a:tcPr marL="0" marR="0" marT="0" marB="0" anchor="ctr">
                    <a:solidFill>
                      <a:schemeClr val="tx2">
                        <a:lumMod val="20000"/>
                        <a:lumOff val="80000"/>
                      </a:schemeClr>
                    </a:solidFill>
                  </a:tcPr>
                </a:tc>
                <a:tc>
                  <a:txBody>
                    <a:bodyPr/>
                    <a:lstStyle/>
                    <a:p>
                      <a:pPr algn="ctr"/>
                      <a:r>
                        <a:rPr lang="en-GB" sz="1200" dirty="0"/>
                        <a:t>1%</a:t>
                      </a:r>
                    </a:p>
                  </a:txBody>
                  <a:tcPr marL="0" marR="0" marT="0" marB="0" anchor="ctr">
                    <a:solidFill>
                      <a:schemeClr val="tx2">
                        <a:lumMod val="20000"/>
                        <a:lumOff val="80000"/>
                      </a:schemeClr>
                    </a:solidFill>
                  </a:tcPr>
                </a:tc>
                <a:extLst>
                  <a:ext uri="{0D108BD9-81ED-4DB2-BD59-A6C34878D82A}">
                    <a16:rowId xmlns:a16="http://schemas.microsoft.com/office/drawing/2014/main" val="1926460843"/>
                  </a:ext>
                </a:extLst>
              </a:tr>
            </a:tbl>
          </a:graphicData>
        </a:graphic>
      </p:graphicFrame>
      <p:sp>
        <p:nvSpPr>
          <p:cNvPr id="5" name="Text Box 10"/>
          <p:cNvSpPr txBox="1">
            <a:spLocks noChangeArrowheads="1"/>
          </p:cNvSpPr>
          <p:nvPr/>
        </p:nvSpPr>
        <p:spPr bwMode="auto">
          <a:xfrm>
            <a:off x="384870" y="5148490"/>
            <a:ext cx="9162538" cy="369332"/>
          </a:xfrm>
          <a:prstGeom prst="rect">
            <a:avLst/>
          </a:prstGeom>
          <a:noFill/>
          <a:ln w="9525">
            <a:noFill/>
            <a:miter lim="800000"/>
            <a:headEnd/>
            <a:tailEnd/>
          </a:ln>
        </p:spPr>
        <p:txBody>
          <a:bodyPr wrap="square" lIns="0" tIns="0" rIns="0" bIns="0">
            <a:spAutoFit/>
          </a:bodyPr>
          <a:lstStyle/>
          <a:p>
            <a:r>
              <a:rPr lang="en-GB" sz="1200" dirty="0">
                <a:solidFill>
                  <a:schemeClr val="accent1">
                    <a:lumMod val="50000"/>
                  </a:schemeClr>
                </a:solidFill>
              </a:rPr>
              <a:t>[</a:t>
            </a:r>
            <a:r>
              <a:rPr lang="en-GB" sz="1200" dirty="0"/>
              <a:t>SOURCE: Financial Stability Board 2017 List of G-SIBs. November 2017, ranked alphabetically within the ‘buckets’ of required level of additional common equity loss absorbency as a percentage of risk-weighted assets that each G-SIB will be required to hold in 2018</a:t>
            </a:r>
            <a:r>
              <a:rPr lang="en-US" sz="1200" dirty="0"/>
              <a:t>]</a:t>
            </a:r>
          </a:p>
        </p:txBody>
      </p:sp>
      <p:sp>
        <p:nvSpPr>
          <p:cNvPr id="7" name="Rectangle 6">
            <a:extLst>
              <a:ext uri="{FF2B5EF4-FFF2-40B4-BE49-F238E27FC236}">
                <a16:creationId xmlns:a16="http://schemas.microsoft.com/office/drawing/2014/main" id="{60CA9D86-B054-9645-ADFC-E33769093B46}"/>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20851890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a:t>
            </a:fld>
            <a:endParaRPr lang="en-US"/>
          </a:p>
        </p:txBody>
      </p:sp>
      <p:sp>
        <p:nvSpPr>
          <p:cNvPr id="4" name="TextBox 2"/>
          <p:cNvSpPr txBox="1">
            <a:spLocks noChangeArrowheads="1"/>
          </p:cNvSpPr>
          <p:nvPr/>
        </p:nvSpPr>
        <p:spPr bwMode="auto">
          <a:xfrm>
            <a:off x="355596" y="525822"/>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Important notice: don’t forget the risks</a:t>
            </a:r>
            <a:endParaRPr lang="en-US" sz="1800" b="1" dirty="0">
              <a:solidFill>
                <a:srgbClr val="B24D4E"/>
              </a:solidFill>
            </a:endParaRPr>
          </a:p>
        </p:txBody>
      </p:sp>
      <p:sp>
        <p:nvSpPr>
          <p:cNvPr id="5" name="Rectangle 3"/>
          <p:cNvSpPr>
            <a:spLocks noChangeArrowheads="1"/>
          </p:cNvSpPr>
          <p:nvPr/>
        </p:nvSpPr>
        <p:spPr bwMode="auto">
          <a:xfrm>
            <a:off x="447676" y="1116013"/>
            <a:ext cx="9096374" cy="3754874"/>
          </a:xfrm>
          <a:prstGeom prst="rect">
            <a:avLst/>
          </a:prstGeom>
          <a:noFill/>
          <a:ln w="9525">
            <a:noFill/>
            <a:miter lim="800000"/>
            <a:headEnd/>
            <a:tailEnd/>
          </a:ln>
        </p:spPr>
        <p:txBody>
          <a:bodyPr wrap="square">
            <a:spAutoFit/>
          </a:bodyPr>
          <a:lstStyle/>
          <a:p>
            <a:r>
              <a:rPr lang="en-GB" dirty="0"/>
              <a:t>Please note that this module does not constitute advice, nor is it a recommendation to invest in any plan.</a:t>
            </a:r>
            <a:r>
              <a:rPr lang="en-GB" dirty="0">
                <a:solidFill>
                  <a:schemeClr val="tx2"/>
                </a:solidFill>
                <a:ea typeface="Calibri"/>
                <a:cs typeface="Times New Roman"/>
              </a:rPr>
              <a:t> Investor access is provided to it through Best Price FS, as a general service.</a:t>
            </a:r>
          </a:p>
          <a:p>
            <a:endParaRPr lang="en-GB" b="1" dirty="0"/>
          </a:p>
          <a:p>
            <a:r>
              <a:rPr lang="en-GB" dirty="0"/>
              <a:t>It should always be understood that: structured products are not suitable for everyone; past performance is not a reliable indicator of or guide to future performance and should not be relied upon, particularly in isolation; the value of investments and the income from them can go down as well as up; the value of structured products may be affected by the price of the underlying investments; capital is at risk and investors could lose some or all of their capital. </a:t>
            </a:r>
          </a:p>
          <a:p>
            <a:endParaRPr lang="en-GB" dirty="0"/>
          </a:p>
          <a:p>
            <a:r>
              <a:rPr lang="en-GB" dirty="0"/>
              <a:t>Investors should always read the relevant plan documents relating to any structured product plan of interest, in particular: the plan brochure; plan application pack, including, the terms and conditions of the plan; and consider the issuer’s key information document (KID), securities prospectus and final terms sheet, for full details of any plan, including the features and information on the risks associated with an investment in the plan, before making a decision to invest in any plan. Investors should not invest in any investment product unless they understand it, in particular the relevant risks.</a:t>
            </a:r>
          </a:p>
          <a:p>
            <a:endParaRPr lang="en-GB" dirty="0"/>
          </a:p>
          <a:p>
            <a:r>
              <a:rPr lang="en-GB" dirty="0"/>
              <a:t>This module was prepared in 2017.</a:t>
            </a:r>
          </a:p>
        </p:txBody>
      </p:sp>
    </p:spTree>
    <p:extLst>
      <p:ext uri="{BB962C8B-B14F-4D97-AF65-F5344CB8AC3E}">
        <p14:creationId xmlns:p14="http://schemas.microsoft.com/office/powerpoint/2010/main" val="228311414"/>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40</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Top 50 banks globally, ranked by Tier 1 capital ($billion) …</a:t>
            </a:r>
          </a:p>
        </p:txBody>
      </p:sp>
      <p:graphicFrame>
        <p:nvGraphicFramePr>
          <p:cNvPr id="6" name="Table 5"/>
          <p:cNvGraphicFramePr>
            <a:graphicFrameLocks noGrp="1"/>
          </p:cNvGraphicFramePr>
          <p:nvPr>
            <p:extLst>
              <p:ext uri="{D42A27DB-BD31-4B8C-83A1-F6EECF244321}">
                <p14:modId xmlns:p14="http://schemas.microsoft.com/office/powerpoint/2010/main" val="3436194022"/>
              </p:ext>
            </p:extLst>
          </p:nvPr>
        </p:nvGraphicFramePr>
        <p:xfrm>
          <a:off x="384874" y="1145689"/>
          <a:ext cx="4499098" cy="5082996"/>
        </p:xfrm>
        <a:graphic>
          <a:graphicData uri="http://schemas.openxmlformats.org/drawingml/2006/table">
            <a:tbl>
              <a:tblPr firstCol="1" bandRow="1">
                <a:tableStyleId>{5C22544A-7EE6-4342-B048-85BDC9FD1C3A}</a:tableStyleId>
              </a:tblPr>
              <a:tblGrid>
                <a:gridCol w="535903">
                  <a:extLst>
                    <a:ext uri="{9D8B030D-6E8A-4147-A177-3AD203B41FA5}">
                      <a16:colId xmlns:a16="http://schemas.microsoft.com/office/drawing/2014/main" val="1108626792"/>
                    </a:ext>
                  </a:extLst>
                </a:gridCol>
                <a:gridCol w="2403336">
                  <a:extLst>
                    <a:ext uri="{9D8B030D-6E8A-4147-A177-3AD203B41FA5}">
                      <a16:colId xmlns:a16="http://schemas.microsoft.com/office/drawing/2014/main" val="4078508812"/>
                    </a:ext>
                  </a:extLst>
                </a:gridCol>
                <a:gridCol w="1559859">
                  <a:extLst>
                    <a:ext uri="{9D8B030D-6E8A-4147-A177-3AD203B41FA5}">
                      <a16:colId xmlns:a16="http://schemas.microsoft.com/office/drawing/2014/main" val="2847292536"/>
                    </a:ext>
                  </a:extLst>
                </a:gridCol>
              </a:tblGrid>
              <a:tr h="197321">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 TIER 1 CAPITAL</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0" algn="ctr" defTabSz="914400" rtl="0" eaLnBrk="0" fontAlgn="b" latinLnBrk="0" hangingPunct="0"/>
                      <a:r>
                        <a:rPr lang="en-GB" sz="1000" b="1" kern="1200" dirty="0">
                          <a:solidFill>
                            <a:schemeClr val="tx1"/>
                          </a:solidFill>
                          <a:effectLst/>
                          <a:latin typeface="+mn-lt"/>
                          <a:ea typeface="+mn-ea"/>
                          <a:cs typeface="+mn-cs"/>
                        </a:rPr>
                        <a:t>1</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ICBC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281</a:t>
                      </a:r>
                    </a:p>
                  </a:txBody>
                  <a:tcPr marL="9525" marR="9525" marT="9525" marB="0" anchor="b">
                    <a:solidFill>
                      <a:schemeClr val="accent1">
                        <a:lumMod val="75000"/>
                      </a:schemeClr>
                    </a:solidFill>
                  </a:tcPr>
                </a:tc>
                <a:extLst>
                  <a:ext uri="{0D108BD9-81ED-4DB2-BD59-A6C34878D82A}">
                    <a16:rowId xmlns:a16="http://schemas.microsoft.com/office/drawing/2014/main" val="28611578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China Construction Bank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226</a:t>
                      </a:r>
                    </a:p>
                  </a:txBody>
                  <a:tcPr marL="9525" marR="9525" marT="9525" marB="0" anchor="b">
                    <a:solidFill>
                      <a:schemeClr val="accent1">
                        <a:lumMod val="90000"/>
                      </a:schemeClr>
                    </a:solidFill>
                  </a:tcPr>
                </a:tc>
                <a:extLst>
                  <a:ext uri="{0D108BD9-81ED-4DB2-BD59-A6C34878D82A}">
                    <a16:rowId xmlns:a16="http://schemas.microsoft.com/office/drawing/2014/main" val="395102653"/>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JP Morgan Chase &amp; Co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208</a:t>
                      </a:r>
                    </a:p>
                  </a:txBody>
                  <a:tcPr marL="9525" marR="9525" marT="9525" marB="0" anchor="b">
                    <a:solidFill>
                      <a:schemeClr val="accent1">
                        <a:lumMod val="75000"/>
                      </a:schemeClr>
                    </a:solidFill>
                  </a:tcPr>
                </a:tc>
                <a:extLst>
                  <a:ext uri="{0D108BD9-81ED-4DB2-BD59-A6C34878D82A}">
                    <a16:rowId xmlns:a16="http://schemas.microsoft.com/office/drawing/2014/main" val="53404140"/>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Bank of China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199</a:t>
                      </a:r>
                    </a:p>
                  </a:txBody>
                  <a:tcPr marL="9525" marR="9525" marT="9525" marB="0" anchor="b">
                    <a:solidFill>
                      <a:schemeClr val="accent1">
                        <a:lumMod val="90000"/>
                      </a:schemeClr>
                    </a:solidFill>
                  </a:tcPr>
                </a:tc>
                <a:extLst>
                  <a:ext uri="{0D108BD9-81ED-4DB2-BD59-A6C34878D82A}">
                    <a16:rowId xmlns:a16="http://schemas.microsoft.com/office/drawing/2014/main" val="523938934"/>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5</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Bank of America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190</a:t>
                      </a:r>
                    </a:p>
                  </a:txBody>
                  <a:tcPr marL="9525" marR="9525" marT="9525" marB="0" anchor="b">
                    <a:solidFill>
                      <a:schemeClr val="accent1">
                        <a:lumMod val="75000"/>
                      </a:schemeClr>
                    </a:solidFill>
                  </a:tcPr>
                </a:tc>
                <a:extLst>
                  <a:ext uri="{0D108BD9-81ED-4DB2-BD59-A6C34878D82A}">
                    <a16:rowId xmlns:a16="http://schemas.microsoft.com/office/drawing/2014/main" val="2302100992"/>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6</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Agricultural Bank of China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189</a:t>
                      </a:r>
                    </a:p>
                  </a:txBody>
                  <a:tcPr marL="9525" marR="9525" marT="9525" marB="0" anchor="b">
                    <a:solidFill>
                      <a:schemeClr val="accent1">
                        <a:lumMod val="90000"/>
                      </a:schemeClr>
                    </a:solidFill>
                  </a:tcPr>
                </a:tc>
                <a:extLst>
                  <a:ext uri="{0D108BD9-81ED-4DB2-BD59-A6C34878D82A}">
                    <a16:rowId xmlns:a16="http://schemas.microsoft.com/office/drawing/2014/main" val="455027614"/>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7</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Citigroup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178</a:t>
                      </a:r>
                    </a:p>
                  </a:txBody>
                  <a:tcPr marL="9525" marR="9525" marT="9525" marB="0" anchor="b">
                    <a:solidFill>
                      <a:schemeClr val="accent1">
                        <a:lumMod val="75000"/>
                      </a:schemeClr>
                    </a:solidFill>
                  </a:tcPr>
                </a:tc>
                <a:extLst>
                  <a:ext uri="{0D108BD9-81ED-4DB2-BD59-A6C34878D82A}">
                    <a16:rowId xmlns:a16="http://schemas.microsoft.com/office/drawing/2014/main" val="379144933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8</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Wells Fargo &amp; Co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171</a:t>
                      </a:r>
                    </a:p>
                  </a:txBody>
                  <a:tcPr marL="9525" marR="9525" marT="9525" marB="0" anchor="b">
                    <a:solidFill>
                      <a:schemeClr val="accent1">
                        <a:lumMod val="90000"/>
                      </a:schemeClr>
                    </a:solidFill>
                  </a:tcPr>
                </a:tc>
                <a:extLst>
                  <a:ext uri="{0D108BD9-81ED-4DB2-BD59-A6C34878D82A}">
                    <a16:rowId xmlns:a16="http://schemas.microsoft.com/office/drawing/2014/main" val="797537127"/>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9</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HSBC Holdings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138</a:t>
                      </a:r>
                    </a:p>
                  </a:txBody>
                  <a:tcPr marL="9525" marR="9525" marT="9525" marB="0" anchor="b">
                    <a:solidFill>
                      <a:schemeClr val="accent1">
                        <a:lumMod val="75000"/>
                      </a:schemeClr>
                    </a:solidFill>
                  </a:tcPr>
                </a:tc>
                <a:extLst>
                  <a:ext uri="{0D108BD9-81ED-4DB2-BD59-A6C34878D82A}">
                    <a16:rowId xmlns:a16="http://schemas.microsoft.com/office/drawing/2014/main" val="1079631807"/>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10</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Mitsubishi UFJ Financial Group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136</a:t>
                      </a:r>
                    </a:p>
                  </a:txBody>
                  <a:tcPr marL="9525" marR="9525" marT="9525" marB="0" anchor="b">
                    <a:solidFill>
                      <a:schemeClr val="accent1">
                        <a:lumMod val="90000"/>
                      </a:schemeClr>
                    </a:solidFill>
                  </a:tcPr>
                </a:tc>
                <a:extLst>
                  <a:ext uri="{0D108BD9-81ED-4DB2-BD59-A6C34878D82A}">
                    <a16:rowId xmlns:a16="http://schemas.microsoft.com/office/drawing/2014/main" val="2282383012"/>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11</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Bank of Communications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90</a:t>
                      </a:r>
                    </a:p>
                  </a:txBody>
                  <a:tcPr marL="9525" marR="9525" marT="9525" marB="0" anchor="b">
                    <a:solidFill>
                      <a:schemeClr val="accent1">
                        <a:lumMod val="75000"/>
                      </a:schemeClr>
                    </a:solidFill>
                  </a:tcPr>
                </a:tc>
                <a:extLst>
                  <a:ext uri="{0D108BD9-81ED-4DB2-BD59-A6C34878D82A}">
                    <a16:rowId xmlns:a16="http://schemas.microsoft.com/office/drawing/2014/main" val="1753693642"/>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12</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Sumitomo Mitsui Financial Group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89</a:t>
                      </a:r>
                    </a:p>
                  </a:txBody>
                  <a:tcPr marL="9525" marR="9525" marT="9525" marB="0" anchor="b">
                    <a:solidFill>
                      <a:schemeClr val="accent1">
                        <a:lumMod val="90000"/>
                      </a:schemeClr>
                    </a:solidFill>
                  </a:tcPr>
                </a:tc>
                <a:extLst>
                  <a:ext uri="{0D108BD9-81ED-4DB2-BD59-A6C34878D82A}">
                    <a16:rowId xmlns:a16="http://schemas.microsoft.com/office/drawing/2014/main" val="1885992576"/>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13</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Credit Agricole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88</a:t>
                      </a:r>
                    </a:p>
                  </a:txBody>
                  <a:tcPr marL="9525" marR="9525" marT="9525" marB="0" anchor="b">
                    <a:solidFill>
                      <a:schemeClr val="accent1">
                        <a:lumMod val="75000"/>
                      </a:schemeClr>
                    </a:solidFill>
                  </a:tcPr>
                </a:tc>
                <a:extLst>
                  <a:ext uri="{0D108BD9-81ED-4DB2-BD59-A6C34878D82A}">
                    <a16:rowId xmlns:a16="http://schemas.microsoft.com/office/drawing/2014/main" val="101889909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14</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BNP Paribas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86</a:t>
                      </a:r>
                    </a:p>
                  </a:txBody>
                  <a:tcPr marL="9525" marR="9525" marT="9525" marB="0" anchor="b">
                    <a:solidFill>
                      <a:schemeClr val="accent1">
                        <a:lumMod val="90000"/>
                      </a:schemeClr>
                    </a:solidFill>
                  </a:tcPr>
                </a:tc>
                <a:extLst>
                  <a:ext uri="{0D108BD9-81ED-4DB2-BD59-A6C34878D82A}">
                    <a16:rowId xmlns:a16="http://schemas.microsoft.com/office/drawing/2014/main" val="1439135009"/>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15</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Goldman Sachs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82</a:t>
                      </a:r>
                    </a:p>
                  </a:txBody>
                  <a:tcPr marL="9525" marR="9525" marT="9525" marB="0" anchor="b">
                    <a:solidFill>
                      <a:schemeClr val="accent1">
                        <a:lumMod val="75000"/>
                      </a:schemeClr>
                    </a:solidFill>
                  </a:tcPr>
                </a:tc>
                <a:extLst>
                  <a:ext uri="{0D108BD9-81ED-4DB2-BD59-A6C34878D82A}">
                    <a16:rowId xmlns:a16="http://schemas.microsoft.com/office/drawing/2014/main" val="14325400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16</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Banco Santander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78</a:t>
                      </a:r>
                    </a:p>
                  </a:txBody>
                  <a:tcPr marL="9525" marR="9525" marT="9525" marB="0" anchor="b">
                    <a:solidFill>
                      <a:schemeClr val="accent1">
                        <a:lumMod val="90000"/>
                      </a:schemeClr>
                    </a:solidFill>
                  </a:tcPr>
                </a:tc>
                <a:extLst>
                  <a:ext uri="{0D108BD9-81ED-4DB2-BD59-A6C34878D82A}">
                    <a16:rowId xmlns:a16="http://schemas.microsoft.com/office/drawing/2014/main" val="1926460843"/>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17</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Mizuho Financial Group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73</a:t>
                      </a:r>
                    </a:p>
                  </a:txBody>
                  <a:tcPr marL="9525" marR="9525" marT="9525" marB="0" anchor="b">
                    <a:solidFill>
                      <a:schemeClr val="accent1">
                        <a:lumMod val="75000"/>
                      </a:schemeClr>
                    </a:solidFill>
                  </a:tcPr>
                </a:tc>
                <a:extLst>
                  <a:ext uri="{0D108BD9-81ED-4DB2-BD59-A6C34878D82A}">
                    <a16:rowId xmlns:a16="http://schemas.microsoft.com/office/drawing/2014/main" val="1806796759"/>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18</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Barclays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70</a:t>
                      </a:r>
                    </a:p>
                  </a:txBody>
                  <a:tcPr marL="9525" marR="9525" marT="9525" marB="0" anchor="b">
                    <a:solidFill>
                      <a:schemeClr val="accent1">
                        <a:lumMod val="90000"/>
                      </a:schemeClr>
                    </a:solidFill>
                  </a:tcPr>
                </a:tc>
                <a:extLst>
                  <a:ext uri="{0D108BD9-81ED-4DB2-BD59-A6C34878D82A}">
                    <a16:rowId xmlns:a16="http://schemas.microsoft.com/office/drawing/2014/main" val="2555609720"/>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19</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Morgan Stanley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68</a:t>
                      </a:r>
                    </a:p>
                  </a:txBody>
                  <a:tcPr marL="9525" marR="9525" marT="9525" marB="0" anchor="b">
                    <a:solidFill>
                      <a:schemeClr val="accent1">
                        <a:lumMod val="75000"/>
                      </a:schemeClr>
                    </a:solidFill>
                  </a:tcPr>
                </a:tc>
                <a:extLst>
                  <a:ext uri="{0D108BD9-81ED-4DB2-BD59-A6C34878D82A}">
                    <a16:rowId xmlns:a16="http://schemas.microsoft.com/office/drawing/2014/main" val="396115759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20</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Groupe BPCE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60</a:t>
                      </a:r>
                    </a:p>
                  </a:txBody>
                  <a:tcPr marL="9525" marR="9525" marT="9525" marB="0" anchor="b">
                    <a:solidFill>
                      <a:schemeClr val="accent1">
                        <a:lumMod val="90000"/>
                      </a:schemeClr>
                    </a:solidFill>
                  </a:tcPr>
                </a:tc>
                <a:extLst>
                  <a:ext uri="{0D108BD9-81ED-4DB2-BD59-A6C34878D82A}">
                    <a16:rowId xmlns:a16="http://schemas.microsoft.com/office/drawing/2014/main" val="3706209844"/>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21</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Deutsche Bank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58</a:t>
                      </a:r>
                    </a:p>
                  </a:txBody>
                  <a:tcPr marL="9525" marR="9525" marT="9525" marB="0" anchor="b">
                    <a:solidFill>
                      <a:schemeClr val="accent1">
                        <a:lumMod val="75000"/>
                      </a:schemeClr>
                    </a:solidFill>
                  </a:tcPr>
                </a:tc>
                <a:extLst>
                  <a:ext uri="{0D108BD9-81ED-4DB2-BD59-A6C34878D82A}">
                    <a16:rowId xmlns:a16="http://schemas.microsoft.com/office/drawing/2014/main" val="2256601151"/>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22</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Norinchukin Bank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58</a:t>
                      </a:r>
                    </a:p>
                  </a:txBody>
                  <a:tcPr marL="9525" marR="9525" marT="9525" marB="0" anchor="b">
                    <a:solidFill>
                      <a:schemeClr val="accent1">
                        <a:lumMod val="90000"/>
                      </a:schemeClr>
                    </a:solidFill>
                  </a:tcPr>
                </a:tc>
                <a:extLst>
                  <a:ext uri="{0D108BD9-81ED-4DB2-BD59-A6C34878D82A}">
                    <a16:rowId xmlns:a16="http://schemas.microsoft.com/office/drawing/2014/main" val="461926539"/>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23</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China Merchants Bank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56</a:t>
                      </a:r>
                    </a:p>
                  </a:txBody>
                  <a:tcPr marL="9525" marR="9525" marT="9525" marB="0" anchor="b">
                    <a:solidFill>
                      <a:schemeClr val="accent1">
                        <a:lumMod val="75000"/>
                      </a:schemeClr>
                    </a:solidFill>
                  </a:tcPr>
                </a:tc>
                <a:extLst>
                  <a:ext uri="{0D108BD9-81ED-4DB2-BD59-A6C34878D82A}">
                    <a16:rowId xmlns:a16="http://schemas.microsoft.com/office/drawing/2014/main" val="962695083"/>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24</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Societe Generale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55</a:t>
                      </a:r>
                    </a:p>
                  </a:txBody>
                  <a:tcPr marL="9525" marR="9525" marT="9525" marB="0" anchor="b">
                    <a:solidFill>
                      <a:schemeClr val="accent1">
                        <a:lumMod val="90000"/>
                      </a:schemeClr>
                    </a:solidFill>
                  </a:tcPr>
                </a:tc>
                <a:extLst>
                  <a:ext uri="{0D108BD9-81ED-4DB2-BD59-A6C34878D82A}">
                    <a16:rowId xmlns:a16="http://schemas.microsoft.com/office/drawing/2014/main" val="2685785798"/>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25</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China Citic Bank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55</a:t>
                      </a:r>
                    </a:p>
                  </a:txBody>
                  <a:tcPr marL="9525" marR="9525" marT="9525" marB="0" anchor="b">
                    <a:solidFill>
                      <a:schemeClr val="accent1">
                        <a:lumMod val="75000"/>
                      </a:schemeClr>
                    </a:solidFill>
                  </a:tcPr>
                </a:tc>
                <a:extLst>
                  <a:ext uri="{0D108BD9-81ED-4DB2-BD59-A6C34878D82A}">
                    <a16:rowId xmlns:a16="http://schemas.microsoft.com/office/drawing/2014/main" val="149198248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59201012"/>
              </p:ext>
            </p:extLst>
          </p:nvPr>
        </p:nvGraphicFramePr>
        <p:xfrm>
          <a:off x="5072231" y="1145690"/>
          <a:ext cx="4498489" cy="5082997"/>
        </p:xfrm>
        <a:graphic>
          <a:graphicData uri="http://schemas.openxmlformats.org/drawingml/2006/table">
            <a:tbl>
              <a:tblPr firstCol="1" bandRow="1">
                <a:tableStyleId>{5C22544A-7EE6-4342-B048-85BDC9FD1C3A}</a:tableStyleId>
              </a:tblPr>
              <a:tblGrid>
                <a:gridCol w="535831">
                  <a:extLst>
                    <a:ext uri="{9D8B030D-6E8A-4147-A177-3AD203B41FA5}">
                      <a16:colId xmlns:a16="http://schemas.microsoft.com/office/drawing/2014/main" val="1108626792"/>
                    </a:ext>
                  </a:extLst>
                </a:gridCol>
                <a:gridCol w="2489393">
                  <a:extLst>
                    <a:ext uri="{9D8B030D-6E8A-4147-A177-3AD203B41FA5}">
                      <a16:colId xmlns:a16="http://schemas.microsoft.com/office/drawing/2014/main" val="4078508812"/>
                    </a:ext>
                  </a:extLst>
                </a:gridCol>
                <a:gridCol w="1473265">
                  <a:extLst>
                    <a:ext uri="{9D8B030D-6E8A-4147-A177-3AD203B41FA5}">
                      <a16:colId xmlns:a16="http://schemas.microsoft.com/office/drawing/2014/main" val="2847292536"/>
                    </a:ext>
                  </a:extLst>
                </a:gridCol>
              </a:tblGrid>
              <a:tr h="197322">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TIER 1 CAPITAL</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0" algn="ctr" defTabSz="914400" rtl="0" eaLnBrk="0" fontAlgn="b" latinLnBrk="0" hangingPunct="0"/>
                      <a:r>
                        <a:rPr lang="en-GB" sz="1000" b="1" kern="1200" dirty="0">
                          <a:solidFill>
                            <a:schemeClr val="tx1"/>
                          </a:solidFill>
                          <a:effectLst/>
                          <a:latin typeface="+mn-lt"/>
                          <a:ea typeface="+mn-ea"/>
                          <a:cs typeface="+mn-cs"/>
                        </a:rPr>
                        <a:t>26</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BBVA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53</a:t>
                      </a:r>
                    </a:p>
                  </a:txBody>
                  <a:tcPr marL="9525" marR="9525" marT="9525" marB="0" anchor="b">
                    <a:solidFill>
                      <a:schemeClr val="accent1">
                        <a:lumMod val="75000"/>
                      </a:schemeClr>
                    </a:solidFill>
                  </a:tcPr>
                </a:tc>
                <a:extLst>
                  <a:ext uri="{0D108BD9-81ED-4DB2-BD59-A6C34878D82A}">
                    <a16:rowId xmlns:a16="http://schemas.microsoft.com/office/drawing/2014/main" val="28611578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27</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Shanghai </a:t>
                      </a:r>
                      <a:r>
                        <a:rPr lang="en-GB" sz="1000" b="1" kern="1200" dirty="0" err="1">
                          <a:solidFill>
                            <a:schemeClr val="tx1"/>
                          </a:solidFill>
                          <a:effectLst/>
                          <a:latin typeface="+mn-lt"/>
                          <a:ea typeface="+mn-ea"/>
                          <a:cs typeface="+mn-cs"/>
                        </a:rPr>
                        <a:t>Pudong</a:t>
                      </a:r>
                      <a:r>
                        <a:rPr lang="en-GB" sz="1000" b="1" kern="1200" dirty="0">
                          <a:solidFill>
                            <a:schemeClr val="tx1"/>
                          </a:solidFill>
                          <a:effectLst/>
                          <a:latin typeface="+mn-lt"/>
                          <a:ea typeface="+mn-ea"/>
                          <a:cs typeface="+mn-cs"/>
                        </a:rPr>
                        <a:t> Development Bank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52</a:t>
                      </a:r>
                    </a:p>
                  </a:txBody>
                  <a:tcPr marL="9525" marR="9525" marT="9525" marB="0" anchor="b">
                    <a:solidFill>
                      <a:schemeClr val="accent1">
                        <a:lumMod val="90000"/>
                      </a:schemeClr>
                    </a:solidFill>
                  </a:tcPr>
                </a:tc>
                <a:extLst>
                  <a:ext uri="{0D108BD9-81ED-4DB2-BD59-A6C34878D82A}">
                    <a16:rowId xmlns:a16="http://schemas.microsoft.com/office/drawing/2014/main" val="395102653"/>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28</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Industrial Bank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50</a:t>
                      </a:r>
                    </a:p>
                  </a:txBody>
                  <a:tcPr marL="9525" marR="9525" marT="9525" marB="0" anchor="b">
                    <a:solidFill>
                      <a:schemeClr val="accent1">
                        <a:lumMod val="75000"/>
                      </a:schemeClr>
                    </a:solidFill>
                  </a:tcPr>
                </a:tc>
                <a:extLst>
                  <a:ext uri="{0D108BD9-81ED-4DB2-BD59-A6C34878D82A}">
                    <a16:rowId xmlns:a16="http://schemas.microsoft.com/office/drawing/2014/main" val="53404140"/>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29</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China </a:t>
                      </a:r>
                      <a:r>
                        <a:rPr lang="en-GB" sz="1000" b="1" kern="1200" dirty="0" err="1">
                          <a:solidFill>
                            <a:schemeClr val="tx1"/>
                          </a:solidFill>
                          <a:effectLst/>
                          <a:latin typeface="+mn-lt"/>
                          <a:ea typeface="+mn-ea"/>
                          <a:cs typeface="+mn-cs"/>
                        </a:rPr>
                        <a:t>Minsheng</a:t>
                      </a:r>
                      <a:r>
                        <a:rPr lang="en-GB" sz="1000" b="1" kern="1200" dirty="0">
                          <a:solidFill>
                            <a:schemeClr val="tx1"/>
                          </a:solidFill>
                          <a:effectLst/>
                          <a:latin typeface="+mn-lt"/>
                          <a:ea typeface="+mn-ea"/>
                          <a:cs typeface="+mn-cs"/>
                        </a:rPr>
                        <a:t> Bank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50</a:t>
                      </a:r>
                    </a:p>
                  </a:txBody>
                  <a:tcPr marL="9525" marR="9525" marT="9525" marB="0" anchor="b">
                    <a:solidFill>
                      <a:schemeClr val="accent1">
                        <a:lumMod val="90000"/>
                      </a:schemeClr>
                    </a:solidFill>
                  </a:tcPr>
                </a:tc>
                <a:extLst>
                  <a:ext uri="{0D108BD9-81ED-4DB2-BD59-A6C34878D82A}">
                    <a16:rowId xmlns:a16="http://schemas.microsoft.com/office/drawing/2014/main" val="523938934"/>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30</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RBS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50</a:t>
                      </a:r>
                    </a:p>
                  </a:txBody>
                  <a:tcPr marL="9525" marR="9525" marT="9525" marB="0" anchor="b">
                    <a:solidFill>
                      <a:schemeClr val="accent1">
                        <a:lumMod val="75000"/>
                      </a:schemeClr>
                    </a:solidFill>
                  </a:tcPr>
                </a:tc>
                <a:extLst>
                  <a:ext uri="{0D108BD9-81ED-4DB2-BD59-A6C34878D82A}">
                    <a16:rowId xmlns:a16="http://schemas.microsoft.com/office/drawing/2014/main" val="2302100992"/>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31</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Postal Savings Bank of China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50</a:t>
                      </a:r>
                    </a:p>
                  </a:txBody>
                  <a:tcPr marL="9525" marR="9525" marT="9525" marB="0" anchor="b">
                    <a:solidFill>
                      <a:schemeClr val="accent1">
                        <a:lumMod val="90000"/>
                      </a:schemeClr>
                    </a:solidFill>
                  </a:tcPr>
                </a:tc>
                <a:extLst>
                  <a:ext uri="{0D108BD9-81ED-4DB2-BD59-A6C34878D82A}">
                    <a16:rowId xmlns:a16="http://schemas.microsoft.com/office/drawing/2014/main" val="455027614"/>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32</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Credit Suisse Group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48</a:t>
                      </a:r>
                    </a:p>
                  </a:txBody>
                  <a:tcPr marL="9525" marR="9525" marT="9525" marB="0" anchor="b">
                    <a:solidFill>
                      <a:schemeClr val="accent1">
                        <a:lumMod val="75000"/>
                      </a:schemeClr>
                    </a:solidFill>
                  </a:tcPr>
                </a:tc>
                <a:extLst>
                  <a:ext uri="{0D108BD9-81ED-4DB2-BD59-A6C34878D82A}">
                    <a16:rowId xmlns:a16="http://schemas.microsoft.com/office/drawing/2014/main" val="379144933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33</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ING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47</a:t>
                      </a:r>
                    </a:p>
                  </a:txBody>
                  <a:tcPr marL="9525" marR="9525" marT="9525" marB="0" anchor="b">
                    <a:solidFill>
                      <a:schemeClr val="accent1">
                        <a:lumMod val="90000"/>
                      </a:schemeClr>
                    </a:solidFill>
                  </a:tcPr>
                </a:tc>
                <a:extLst>
                  <a:ext uri="{0D108BD9-81ED-4DB2-BD59-A6C34878D82A}">
                    <a16:rowId xmlns:a16="http://schemas.microsoft.com/office/drawing/2014/main" val="797537127"/>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34</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Credit Mutuel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46</a:t>
                      </a:r>
                    </a:p>
                  </a:txBody>
                  <a:tcPr marL="9525" marR="9525" marT="9525" marB="0" anchor="b">
                    <a:solidFill>
                      <a:schemeClr val="accent1">
                        <a:lumMod val="75000"/>
                      </a:schemeClr>
                    </a:solidFill>
                  </a:tcPr>
                </a:tc>
                <a:extLst>
                  <a:ext uri="{0D108BD9-81ED-4DB2-BD59-A6C34878D82A}">
                    <a16:rowId xmlns:a16="http://schemas.microsoft.com/office/drawing/2014/main" val="1079631807"/>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35</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Lloyds Banking Group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45</a:t>
                      </a:r>
                    </a:p>
                  </a:txBody>
                  <a:tcPr marL="9525" marR="9525" marT="9525" marB="0" anchor="b">
                    <a:solidFill>
                      <a:schemeClr val="accent1">
                        <a:lumMod val="90000"/>
                      </a:schemeClr>
                    </a:solidFill>
                  </a:tcPr>
                </a:tc>
                <a:extLst>
                  <a:ext uri="{0D108BD9-81ED-4DB2-BD59-A6C34878D82A}">
                    <a16:rowId xmlns:a16="http://schemas.microsoft.com/office/drawing/2014/main" val="2282383012"/>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36</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err="1">
                          <a:solidFill>
                            <a:schemeClr val="tx1"/>
                          </a:solidFill>
                          <a:effectLst/>
                          <a:latin typeface="+mn-lt"/>
                          <a:ea typeface="+mn-ea"/>
                          <a:cs typeface="+mn-cs"/>
                        </a:rPr>
                        <a:t>Sberbank</a:t>
                      </a:r>
                      <a:r>
                        <a:rPr lang="en-GB" sz="1000" b="1" kern="1200" dirty="0">
                          <a:solidFill>
                            <a:schemeClr val="tx1"/>
                          </a:solidFill>
                          <a:effectLst/>
                          <a:latin typeface="+mn-lt"/>
                          <a:ea typeface="+mn-ea"/>
                          <a:cs typeface="+mn-cs"/>
                        </a:rPr>
                        <a:t>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45</a:t>
                      </a:r>
                    </a:p>
                  </a:txBody>
                  <a:tcPr marL="9525" marR="9525" marT="9525" marB="0" anchor="b">
                    <a:solidFill>
                      <a:schemeClr val="accent1">
                        <a:lumMod val="75000"/>
                      </a:schemeClr>
                    </a:solidFill>
                  </a:tcPr>
                </a:tc>
                <a:extLst>
                  <a:ext uri="{0D108BD9-81ED-4DB2-BD59-A6C34878D82A}">
                    <a16:rowId xmlns:a16="http://schemas.microsoft.com/office/drawing/2014/main" val="1753693642"/>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37</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UBS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44</a:t>
                      </a:r>
                    </a:p>
                  </a:txBody>
                  <a:tcPr marL="9525" marR="9525" marT="9525" marB="0" anchor="b">
                    <a:solidFill>
                      <a:schemeClr val="accent1">
                        <a:lumMod val="90000"/>
                      </a:schemeClr>
                    </a:solidFill>
                  </a:tcPr>
                </a:tc>
                <a:extLst>
                  <a:ext uri="{0D108BD9-81ED-4DB2-BD59-A6C34878D82A}">
                    <a16:rowId xmlns:a16="http://schemas.microsoft.com/office/drawing/2014/main" val="1885992576"/>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38</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Standard Chartered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42</a:t>
                      </a:r>
                    </a:p>
                  </a:txBody>
                  <a:tcPr marL="9525" marR="9525" marT="9525" marB="0" anchor="b">
                    <a:solidFill>
                      <a:schemeClr val="accent1">
                        <a:lumMod val="75000"/>
                      </a:schemeClr>
                    </a:solidFill>
                  </a:tcPr>
                </a:tc>
                <a:extLst>
                  <a:ext uri="{0D108BD9-81ED-4DB2-BD59-A6C34878D82A}">
                    <a16:rowId xmlns:a16="http://schemas.microsoft.com/office/drawing/2014/main" val="101889909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39</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Intesa Sanpaolo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42</a:t>
                      </a:r>
                    </a:p>
                  </a:txBody>
                  <a:tcPr marL="9525" marR="9525" marT="9525" marB="0" anchor="b">
                    <a:solidFill>
                      <a:schemeClr val="accent1">
                        <a:lumMod val="90000"/>
                      </a:schemeClr>
                    </a:solidFill>
                  </a:tcPr>
                </a:tc>
                <a:extLst>
                  <a:ext uri="{0D108BD9-81ED-4DB2-BD59-A6C34878D82A}">
                    <a16:rowId xmlns:a16="http://schemas.microsoft.com/office/drawing/2014/main" val="1439135009"/>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40</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Royal Bank of Canada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41</a:t>
                      </a:r>
                    </a:p>
                  </a:txBody>
                  <a:tcPr marL="9525" marR="9525" marT="9525" marB="0" anchor="b">
                    <a:solidFill>
                      <a:schemeClr val="accent1">
                        <a:lumMod val="75000"/>
                      </a:schemeClr>
                    </a:solidFill>
                  </a:tcPr>
                </a:tc>
                <a:extLst>
                  <a:ext uri="{0D108BD9-81ED-4DB2-BD59-A6C34878D82A}">
                    <a16:rowId xmlns:a16="http://schemas.microsoft.com/office/drawing/2014/main" val="14325400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41</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US Bancorp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39</a:t>
                      </a:r>
                    </a:p>
                  </a:txBody>
                  <a:tcPr marL="9525" marR="9525" marT="9525" marB="0" anchor="b">
                    <a:solidFill>
                      <a:schemeClr val="accent1">
                        <a:lumMod val="90000"/>
                      </a:schemeClr>
                    </a:solidFill>
                  </a:tcPr>
                </a:tc>
                <a:extLst>
                  <a:ext uri="{0D108BD9-81ED-4DB2-BD59-A6C34878D82A}">
                    <a16:rowId xmlns:a16="http://schemas.microsoft.com/office/drawing/2014/main" val="1926460843"/>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42</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Rabobank Group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39</a:t>
                      </a:r>
                    </a:p>
                  </a:txBody>
                  <a:tcPr marL="9525" marR="9525" marT="9525" marB="0" anchor="b">
                    <a:solidFill>
                      <a:schemeClr val="accent1">
                        <a:lumMod val="75000"/>
                      </a:schemeClr>
                    </a:solidFill>
                  </a:tcPr>
                </a:tc>
                <a:extLst>
                  <a:ext uri="{0D108BD9-81ED-4DB2-BD59-A6C34878D82A}">
                    <a16:rowId xmlns:a16="http://schemas.microsoft.com/office/drawing/2014/main" val="1806796759"/>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43</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Toronto Dominion Bank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37</a:t>
                      </a:r>
                    </a:p>
                  </a:txBody>
                  <a:tcPr marL="9525" marR="9525" marT="9525" marB="0" anchor="b">
                    <a:solidFill>
                      <a:schemeClr val="accent1">
                        <a:lumMod val="90000"/>
                      </a:schemeClr>
                    </a:solidFill>
                  </a:tcPr>
                </a:tc>
                <a:extLst>
                  <a:ext uri="{0D108BD9-81ED-4DB2-BD59-A6C34878D82A}">
                    <a16:rowId xmlns:a16="http://schemas.microsoft.com/office/drawing/2014/main" val="2555609720"/>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44</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ANZ Banking Group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37</a:t>
                      </a:r>
                    </a:p>
                  </a:txBody>
                  <a:tcPr marL="9525" marR="9525" marT="9525" marB="0" anchor="b">
                    <a:solidFill>
                      <a:schemeClr val="accent1">
                        <a:lumMod val="75000"/>
                      </a:schemeClr>
                    </a:solidFill>
                  </a:tcPr>
                </a:tc>
                <a:extLst>
                  <a:ext uri="{0D108BD9-81ED-4DB2-BD59-A6C34878D82A}">
                    <a16:rowId xmlns:a16="http://schemas.microsoft.com/office/drawing/2014/main" val="3961157595"/>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45</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UniCredit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37</a:t>
                      </a:r>
                    </a:p>
                  </a:txBody>
                  <a:tcPr marL="9525" marR="9525" marT="9525" marB="0" anchor="b">
                    <a:solidFill>
                      <a:schemeClr val="accent1">
                        <a:lumMod val="90000"/>
                      </a:schemeClr>
                    </a:solidFill>
                  </a:tcPr>
                </a:tc>
                <a:extLst>
                  <a:ext uri="{0D108BD9-81ED-4DB2-BD59-A6C34878D82A}">
                    <a16:rowId xmlns:a16="http://schemas.microsoft.com/office/drawing/2014/main" val="3706209844"/>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46</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National Australia Bank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36</a:t>
                      </a:r>
                    </a:p>
                  </a:txBody>
                  <a:tcPr marL="9525" marR="9525" marT="9525" marB="0" anchor="b">
                    <a:solidFill>
                      <a:schemeClr val="accent1">
                        <a:lumMod val="75000"/>
                      </a:schemeClr>
                    </a:solidFill>
                  </a:tcPr>
                </a:tc>
                <a:extLst>
                  <a:ext uri="{0D108BD9-81ED-4DB2-BD59-A6C34878D82A}">
                    <a16:rowId xmlns:a16="http://schemas.microsoft.com/office/drawing/2014/main" val="2256601151"/>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47</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PNC Financial Services Group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36</a:t>
                      </a:r>
                    </a:p>
                  </a:txBody>
                  <a:tcPr marL="9525" marR="9525" marT="9525" marB="0" anchor="b">
                    <a:solidFill>
                      <a:schemeClr val="accent1">
                        <a:lumMod val="90000"/>
                      </a:schemeClr>
                    </a:solidFill>
                  </a:tcPr>
                </a:tc>
                <a:extLst>
                  <a:ext uri="{0D108BD9-81ED-4DB2-BD59-A6C34878D82A}">
                    <a16:rowId xmlns:a16="http://schemas.microsoft.com/office/drawing/2014/main" val="461926539"/>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48</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Commonwealth Bank Group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36</a:t>
                      </a:r>
                    </a:p>
                  </a:txBody>
                  <a:tcPr marL="9525" marR="9525" marT="9525" marB="0" anchor="b">
                    <a:solidFill>
                      <a:schemeClr val="accent1">
                        <a:lumMod val="75000"/>
                      </a:schemeClr>
                    </a:solidFill>
                  </a:tcPr>
                </a:tc>
                <a:extLst>
                  <a:ext uri="{0D108BD9-81ED-4DB2-BD59-A6C34878D82A}">
                    <a16:rowId xmlns:a16="http://schemas.microsoft.com/office/drawing/2014/main" val="962695083"/>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49</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China Everbright Bank </a:t>
                      </a:r>
                    </a:p>
                  </a:txBody>
                  <a:tcPr marL="9525" marR="9525" marT="9525" marB="0" anchor="b">
                    <a:solidFill>
                      <a:schemeClr val="accent1">
                        <a:lumMod val="90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36</a:t>
                      </a:r>
                    </a:p>
                  </a:txBody>
                  <a:tcPr marL="9525" marR="9525" marT="9525" marB="0" anchor="b">
                    <a:solidFill>
                      <a:schemeClr val="accent1">
                        <a:lumMod val="90000"/>
                      </a:schemeClr>
                    </a:solidFill>
                  </a:tcPr>
                </a:tc>
                <a:extLst>
                  <a:ext uri="{0D108BD9-81ED-4DB2-BD59-A6C34878D82A}">
                    <a16:rowId xmlns:a16="http://schemas.microsoft.com/office/drawing/2014/main" val="2685785798"/>
                  </a:ext>
                </a:extLst>
              </a:tr>
              <a:tr h="195427">
                <a:tc>
                  <a:txBody>
                    <a:bodyPr/>
                    <a:lstStyle/>
                    <a:p>
                      <a:pPr marL="0" algn="ctr" defTabSz="914400" rtl="0" eaLnBrk="0" fontAlgn="b" latinLnBrk="0" hangingPunct="0"/>
                      <a:r>
                        <a:rPr lang="en-GB" sz="1000" b="1" kern="1200">
                          <a:solidFill>
                            <a:schemeClr val="tx1"/>
                          </a:solidFill>
                          <a:effectLst/>
                          <a:latin typeface="+mn-lt"/>
                          <a:ea typeface="+mn-ea"/>
                          <a:cs typeface="+mn-cs"/>
                        </a:rPr>
                        <a:t>50</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a:solidFill>
                            <a:schemeClr val="tx1"/>
                          </a:solidFill>
                          <a:effectLst/>
                          <a:latin typeface="+mn-lt"/>
                          <a:ea typeface="+mn-ea"/>
                          <a:cs typeface="+mn-cs"/>
                        </a:rPr>
                        <a:t>Itau Unibanco Holding </a:t>
                      </a:r>
                    </a:p>
                  </a:txBody>
                  <a:tcPr marL="9525" marR="9525" marT="9525" marB="0" anchor="b">
                    <a:solidFill>
                      <a:schemeClr val="accent1">
                        <a:lumMod val="75000"/>
                      </a:schemeClr>
                    </a:solidFill>
                  </a:tcPr>
                </a:tc>
                <a:tc>
                  <a:txBody>
                    <a:bodyPr/>
                    <a:lstStyle/>
                    <a:p>
                      <a:pPr marL="0" algn="ctr" defTabSz="914400" rtl="0" eaLnBrk="0" fontAlgn="b" latinLnBrk="0" hangingPunct="0"/>
                      <a:r>
                        <a:rPr lang="en-GB" sz="1000" b="1" kern="1200" dirty="0">
                          <a:solidFill>
                            <a:schemeClr val="tx1"/>
                          </a:solidFill>
                          <a:effectLst/>
                          <a:latin typeface="+mn-lt"/>
                          <a:ea typeface="+mn-ea"/>
                          <a:cs typeface="+mn-cs"/>
                        </a:rPr>
                        <a:t>36</a:t>
                      </a:r>
                    </a:p>
                  </a:txBody>
                  <a:tcPr marL="9525" marR="9525" marT="9525" marB="0" anchor="b">
                    <a:solidFill>
                      <a:schemeClr val="accent1">
                        <a:lumMod val="75000"/>
                      </a:schemeClr>
                    </a:solidFill>
                  </a:tcPr>
                </a:tc>
                <a:extLst>
                  <a:ext uri="{0D108BD9-81ED-4DB2-BD59-A6C34878D82A}">
                    <a16:rowId xmlns:a16="http://schemas.microsoft.com/office/drawing/2014/main" val="1491982480"/>
                  </a:ext>
                </a:extLst>
              </a:tr>
            </a:tbl>
          </a:graphicData>
        </a:graphic>
      </p:graphicFrame>
      <p:sp>
        <p:nvSpPr>
          <p:cNvPr id="7" name="Text Box 10"/>
          <p:cNvSpPr txBox="1">
            <a:spLocks noChangeArrowheads="1"/>
          </p:cNvSpPr>
          <p:nvPr/>
        </p:nvSpPr>
        <p:spPr bwMode="auto">
          <a:xfrm>
            <a:off x="384870" y="6266339"/>
            <a:ext cx="9162538" cy="184666"/>
          </a:xfrm>
          <a:prstGeom prst="rect">
            <a:avLst/>
          </a:prstGeom>
          <a:noFill/>
          <a:ln w="9525">
            <a:noFill/>
            <a:miter lim="800000"/>
            <a:headEnd/>
            <a:tailEnd/>
          </a:ln>
        </p:spPr>
        <p:txBody>
          <a:bodyPr wrap="square" lIns="0" tIns="0" rIns="0" bIns="0">
            <a:spAutoFit/>
          </a:bodyPr>
          <a:lstStyle/>
          <a:p>
            <a:r>
              <a:rPr lang="en-GB" sz="1200" dirty="0">
                <a:solidFill>
                  <a:schemeClr val="accent1">
                    <a:lumMod val="50000"/>
                  </a:schemeClr>
                </a:solidFill>
              </a:rPr>
              <a:t>[</a:t>
            </a:r>
            <a:r>
              <a:rPr lang="en-GB" sz="1200" dirty="0"/>
              <a:t>SOURCE: The Banker Database April 2018</a:t>
            </a:r>
            <a:r>
              <a:rPr lang="en-US" sz="1200" dirty="0"/>
              <a:t>]</a:t>
            </a:r>
            <a:endParaRPr lang="en-GB" sz="1200" dirty="0"/>
          </a:p>
        </p:txBody>
      </p:sp>
      <p:sp>
        <p:nvSpPr>
          <p:cNvPr id="8" name="Rectangle 7">
            <a:extLst>
              <a:ext uri="{FF2B5EF4-FFF2-40B4-BE49-F238E27FC236}">
                <a16:creationId xmlns:a16="http://schemas.microsoft.com/office/drawing/2014/main" id="{73E327B0-2A82-2044-9A4B-1914842EA731}"/>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999020987"/>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41</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Top 50 banks globally, ranked by total assets ($biIlion) …</a:t>
            </a:r>
          </a:p>
        </p:txBody>
      </p:sp>
      <p:graphicFrame>
        <p:nvGraphicFramePr>
          <p:cNvPr id="6" name="Table 5"/>
          <p:cNvGraphicFramePr>
            <a:graphicFrameLocks noGrp="1"/>
          </p:cNvGraphicFramePr>
          <p:nvPr>
            <p:extLst>
              <p:ext uri="{D42A27DB-BD31-4B8C-83A1-F6EECF244321}">
                <p14:modId xmlns:p14="http://schemas.microsoft.com/office/powerpoint/2010/main" val="3079340312"/>
              </p:ext>
            </p:extLst>
          </p:nvPr>
        </p:nvGraphicFramePr>
        <p:xfrm>
          <a:off x="384874" y="1145689"/>
          <a:ext cx="4499098" cy="5082996"/>
        </p:xfrm>
        <a:graphic>
          <a:graphicData uri="http://schemas.openxmlformats.org/drawingml/2006/table">
            <a:tbl>
              <a:tblPr firstCol="1" bandRow="1">
                <a:tableStyleId>{5C22544A-7EE6-4342-B048-85BDC9FD1C3A}</a:tableStyleId>
              </a:tblPr>
              <a:tblGrid>
                <a:gridCol w="535903">
                  <a:extLst>
                    <a:ext uri="{9D8B030D-6E8A-4147-A177-3AD203B41FA5}">
                      <a16:colId xmlns:a16="http://schemas.microsoft.com/office/drawing/2014/main" val="1108626792"/>
                    </a:ext>
                  </a:extLst>
                </a:gridCol>
                <a:gridCol w="2911906">
                  <a:extLst>
                    <a:ext uri="{9D8B030D-6E8A-4147-A177-3AD203B41FA5}">
                      <a16:colId xmlns:a16="http://schemas.microsoft.com/office/drawing/2014/main" val="4078508812"/>
                    </a:ext>
                  </a:extLst>
                </a:gridCol>
                <a:gridCol w="1051289">
                  <a:extLst>
                    <a:ext uri="{9D8B030D-6E8A-4147-A177-3AD203B41FA5}">
                      <a16:colId xmlns:a16="http://schemas.microsoft.com/office/drawing/2014/main" val="2847292536"/>
                    </a:ext>
                  </a:extLst>
                </a:gridCol>
              </a:tblGrid>
              <a:tr h="197321">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 ASSETS</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1</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ICBC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3,473</a:t>
                      </a:r>
                    </a:p>
                  </a:txBody>
                  <a:tcPr marL="9525" marR="9525" marT="9525" marB="0" anchor="b">
                    <a:solidFill>
                      <a:schemeClr val="accent1">
                        <a:lumMod val="75000"/>
                      </a:schemeClr>
                    </a:solidFill>
                  </a:tcPr>
                </a:tc>
                <a:extLst>
                  <a:ext uri="{0D108BD9-81ED-4DB2-BD59-A6C34878D82A}">
                    <a16:rowId xmlns:a16="http://schemas.microsoft.com/office/drawing/2014/main" val="28611578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2</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China Construction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3,016</a:t>
                      </a:r>
                    </a:p>
                  </a:txBody>
                  <a:tcPr marL="9525" marR="9525" marT="9525" marB="0" anchor="b">
                    <a:solidFill>
                      <a:schemeClr val="accent1">
                        <a:lumMod val="90000"/>
                      </a:schemeClr>
                    </a:solidFill>
                  </a:tcPr>
                </a:tc>
                <a:extLst>
                  <a:ext uri="{0D108BD9-81ED-4DB2-BD59-A6C34878D82A}">
                    <a16:rowId xmlns:a16="http://schemas.microsoft.com/office/drawing/2014/main" val="39510265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Agricultural Bank of China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2,816</a:t>
                      </a:r>
                    </a:p>
                  </a:txBody>
                  <a:tcPr marL="9525" marR="9525" marT="9525" marB="0" anchor="b">
                    <a:solidFill>
                      <a:schemeClr val="accent1">
                        <a:lumMod val="75000"/>
                      </a:schemeClr>
                    </a:solidFill>
                  </a:tcPr>
                </a:tc>
                <a:extLst>
                  <a:ext uri="{0D108BD9-81ED-4DB2-BD59-A6C34878D82A}">
                    <a16:rowId xmlns:a16="http://schemas.microsoft.com/office/drawing/2014/main" val="5340414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Mitsubishi UFJ Financial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2,707</a:t>
                      </a:r>
                    </a:p>
                  </a:txBody>
                  <a:tcPr marL="9525" marR="9525" marT="9525" marB="0" anchor="b">
                    <a:solidFill>
                      <a:schemeClr val="accent1">
                        <a:lumMod val="90000"/>
                      </a:schemeClr>
                    </a:solidFill>
                  </a:tcPr>
                </a:tc>
                <a:extLst>
                  <a:ext uri="{0D108BD9-81ED-4DB2-BD59-A6C34878D82A}">
                    <a16:rowId xmlns:a16="http://schemas.microsoft.com/office/drawing/2014/main" val="52393893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5</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Bank of China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2,611</a:t>
                      </a:r>
                    </a:p>
                  </a:txBody>
                  <a:tcPr marL="9525" marR="9525" marT="9525" marB="0" anchor="b">
                    <a:solidFill>
                      <a:schemeClr val="accent1">
                        <a:lumMod val="75000"/>
                      </a:schemeClr>
                    </a:solidFill>
                  </a:tcPr>
                </a:tc>
                <a:extLst>
                  <a:ext uri="{0D108BD9-81ED-4DB2-BD59-A6C34878D82A}">
                    <a16:rowId xmlns:a16="http://schemas.microsoft.com/office/drawing/2014/main" val="230210099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6</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JP Morgan Chase &amp; Co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2,491</a:t>
                      </a:r>
                    </a:p>
                  </a:txBody>
                  <a:tcPr marL="9525" marR="9525" marT="9525" marB="0" anchor="b">
                    <a:solidFill>
                      <a:schemeClr val="accent1">
                        <a:lumMod val="90000"/>
                      </a:schemeClr>
                    </a:solidFill>
                  </a:tcPr>
                </a:tc>
                <a:extLst>
                  <a:ext uri="{0D108BD9-81ED-4DB2-BD59-A6C34878D82A}">
                    <a16:rowId xmlns:a16="http://schemas.microsoft.com/office/drawing/2014/main" val="45502761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7</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HSBC Holdings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2,375</a:t>
                      </a:r>
                    </a:p>
                  </a:txBody>
                  <a:tcPr marL="9525" marR="9525" marT="9525" marB="0" anchor="b">
                    <a:solidFill>
                      <a:schemeClr val="accent1">
                        <a:lumMod val="75000"/>
                      </a:schemeClr>
                    </a:solidFill>
                  </a:tcPr>
                </a:tc>
                <a:extLst>
                  <a:ext uri="{0D108BD9-81ED-4DB2-BD59-A6C34878D82A}">
                    <a16:rowId xmlns:a16="http://schemas.microsoft.com/office/drawing/2014/main" val="379144933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8</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Bank of America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2,189</a:t>
                      </a:r>
                    </a:p>
                  </a:txBody>
                  <a:tcPr marL="9525" marR="9525" marT="9525" marB="0" anchor="b">
                    <a:solidFill>
                      <a:schemeClr val="accent1">
                        <a:lumMod val="90000"/>
                      </a:schemeClr>
                    </a:solidFill>
                  </a:tcPr>
                </a:tc>
                <a:extLst>
                  <a:ext uri="{0D108BD9-81ED-4DB2-BD59-A6C34878D82A}">
                    <a16:rowId xmlns:a16="http://schemas.microsoft.com/office/drawing/2014/main" val="79753712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9</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BNP Paribas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2,186</a:t>
                      </a:r>
                    </a:p>
                  </a:txBody>
                  <a:tcPr marL="9525" marR="9525" marT="9525" marB="0" anchor="b">
                    <a:solidFill>
                      <a:schemeClr val="accent1">
                        <a:lumMod val="75000"/>
                      </a:schemeClr>
                    </a:solidFill>
                  </a:tcPr>
                </a:tc>
                <a:extLst>
                  <a:ext uri="{0D108BD9-81ED-4DB2-BD59-A6C34878D82A}">
                    <a16:rowId xmlns:a16="http://schemas.microsoft.com/office/drawing/2014/main" val="107963180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10</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Wells Fargo &amp; Co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1,930</a:t>
                      </a:r>
                    </a:p>
                  </a:txBody>
                  <a:tcPr marL="9525" marR="9525" marT="9525" marB="0" anchor="b">
                    <a:solidFill>
                      <a:schemeClr val="accent1">
                        <a:lumMod val="90000"/>
                      </a:schemeClr>
                    </a:solidFill>
                  </a:tcPr>
                </a:tc>
                <a:extLst>
                  <a:ext uri="{0D108BD9-81ED-4DB2-BD59-A6C34878D82A}">
                    <a16:rowId xmlns:a16="http://schemas.microsoft.com/office/drawing/2014/main" val="228238301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11</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Credit </a:t>
                      </a:r>
                      <a:r>
                        <a:rPr lang="en-GB" sz="1000" b="1" kern="1200" dirty="0" err="1">
                          <a:solidFill>
                            <a:schemeClr val="tx1"/>
                          </a:solidFill>
                          <a:latin typeface="+mn-lt"/>
                          <a:ea typeface="+mn-ea"/>
                          <a:cs typeface="+mn-cs"/>
                        </a:rPr>
                        <a:t>Agricole</a:t>
                      </a:r>
                      <a:r>
                        <a:rPr lang="en-GB" sz="1000" b="1" kern="1200" dirty="0">
                          <a:solidFill>
                            <a:schemeClr val="tx1"/>
                          </a:solidFill>
                          <a:latin typeface="+mn-lt"/>
                          <a:ea typeface="+mn-ea"/>
                          <a:cs typeface="+mn-cs"/>
                        </a:rPr>
                        <a:t>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1,814</a:t>
                      </a:r>
                    </a:p>
                  </a:txBody>
                  <a:tcPr marL="9525" marR="9525" marT="9525" marB="0" anchor="b">
                    <a:solidFill>
                      <a:schemeClr val="accent1">
                        <a:lumMod val="75000"/>
                      </a:schemeClr>
                    </a:solidFill>
                  </a:tcPr>
                </a:tc>
                <a:extLst>
                  <a:ext uri="{0D108BD9-81ED-4DB2-BD59-A6C34878D82A}">
                    <a16:rowId xmlns:a16="http://schemas.microsoft.com/office/drawing/2014/main" val="175369364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12</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Citigroup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1,792</a:t>
                      </a:r>
                    </a:p>
                  </a:txBody>
                  <a:tcPr marL="9525" marR="9525" marT="9525" marB="0" anchor="b">
                    <a:solidFill>
                      <a:schemeClr val="accent1">
                        <a:lumMod val="90000"/>
                      </a:schemeClr>
                    </a:solidFill>
                  </a:tcPr>
                </a:tc>
                <a:extLst>
                  <a:ext uri="{0D108BD9-81ED-4DB2-BD59-A6C34878D82A}">
                    <a16:rowId xmlns:a16="http://schemas.microsoft.com/office/drawing/2014/main" val="1885992576"/>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13</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Mizuho Financial Group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1,789</a:t>
                      </a:r>
                    </a:p>
                  </a:txBody>
                  <a:tcPr marL="9525" marR="9525" marT="9525" marB="0" anchor="b">
                    <a:solidFill>
                      <a:schemeClr val="accent1">
                        <a:lumMod val="75000"/>
                      </a:schemeClr>
                    </a:solidFill>
                  </a:tcPr>
                </a:tc>
                <a:extLst>
                  <a:ext uri="{0D108BD9-81ED-4DB2-BD59-A6C34878D82A}">
                    <a16:rowId xmlns:a16="http://schemas.microsoft.com/office/drawing/2014/main" val="10188990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14</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Sumitomo Mitsui Financial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1,765</a:t>
                      </a:r>
                    </a:p>
                  </a:txBody>
                  <a:tcPr marL="9525" marR="9525" marT="9525" marB="0" anchor="b">
                    <a:solidFill>
                      <a:schemeClr val="accent1">
                        <a:lumMod val="90000"/>
                      </a:schemeClr>
                    </a:solidFill>
                  </a:tcPr>
                </a:tc>
                <a:extLst>
                  <a:ext uri="{0D108BD9-81ED-4DB2-BD59-A6C34878D82A}">
                    <a16:rowId xmlns:a16="http://schemas.microsoft.com/office/drawing/2014/main" val="143913500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15</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Deutsche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1,674</a:t>
                      </a:r>
                    </a:p>
                  </a:txBody>
                  <a:tcPr marL="9525" marR="9525" marT="9525" marB="0" anchor="b">
                    <a:solidFill>
                      <a:schemeClr val="accent1">
                        <a:lumMod val="75000"/>
                      </a:schemeClr>
                    </a:solidFill>
                  </a:tcPr>
                </a:tc>
                <a:extLst>
                  <a:ext uri="{0D108BD9-81ED-4DB2-BD59-A6C34878D82A}">
                    <a16:rowId xmlns:a16="http://schemas.microsoft.com/office/drawing/2014/main" val="14325400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16</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Barclays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1,498</a:t>
                      </a:r>
                    </a:p>
                  </a:txBody>
                  <a:tcPr marL="9525" marR="9525" marT="9525" marB="0" anchor="b">
                    <a:solidFill>
                      <a:schemeClr val="accent1">
                        <a:lumMod val="90000"/>
                      </a:schemeClr>
                    </a:solidFill>
                  </a:tcPr>
                </a:tc>
                <a:extLst>
                  <a:ext uri="{0D108BD9-81ED-4DB2-BD59-A6C34878D82A}">
                    <a16:rowId xmlns:a16="http://schemas.microsoft.com/office/drawing/2014/main" val="192646084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17</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err="1">
                          <a:solidFill>
                            <a:schemeClr val="tx1"/>
                          </a:solidFill>
                          <a:latin typeface="+mn-lt"/>
                          <a:ea typeface="+mn-ea"/>
                          <a:cs typeface="+mn-cs"/>
                        </a:rPr>
                        <a:t>Societe</a:t>
                      </a:r>
                      <a:r>
                        <a:rPr lang="en-GB" sz="1000" b="1" kern="1200" dirty="0">
                          <a:solidFill>
                            <a:schemeClr val="tx1"/>
                          </a:solidFill>
                          <a:latin typeface="+mn-lt"/>
                          <a:ea typeface="+mn-ea"/>
                          <a:cs typeface="+mn-cs"/>
                        </a:rPr>
                        <a:t> </a:t>
                      </a:r>
                      <a:r>
                        <a:rPr lang="en-GB" sz="1000" b="1" kern="1200" dirty="0" err="1">
                          <a:solidFill>
                            <a:schemeClr val="tx1"/>
                          </a:solidFill>
                          <a:latin typeface="+mn-lt"/>
                          <a:ea typeface="+mn-ea"/>
                          <a:cs typeface="+mn-cs"/>
                        </a:rPr>
                        <a:t>Generale</a:t>
                      </a:r>
                      <a:r>
                        <a:rPr lang="en-GB" sz="1000" b="1" kern="1200" dirty="0">
                          <a:solidFill>
                            <a:schemeClr val="tx1"/>
                          </a:solidFill>
                          <a:latin typeface="+mn-lt"/>
                          <a:ea typeface="+mn-ea"/>
                          <a:cs typeface="+mn-cs"/>
                        </a:rPr>
                        <a:t>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1,455</a:t>
                      </a:r>
                    </a:p>
                  </a:txBody>
                  <a:tcPr marL="9525" marR="9525" marT="9525" marB="0" anchor="b">
                    <a:solidFill>
                      <a:schemeClr val="accent1">
                        <a:lumMod val="75000"/>
                      </a:schemeClr>
                    </a:solidFill>
                  </a:tcPr>
                </a:tc>
                <a:extLst>
                  <a:ext uri="{0D108BD9-81ED-4DB2-BD59-A6C34878D82A}">
                    <a16:rowId xmlns:a16="http://schemas.microsoft.com/office/drawing/2014/main" val="180679675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18</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Banco Santander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1,410</a:t>
                      </a:r>
                    </a:p>
                  </a:txBody>
                  <a:tcPr marL="9525" marR="9525" marT="9525" marB="0" anchor="b">
                    <a:solidFill>
                      <a:schemeClr val="accent1">
                        <a:lumMod val="90000"/>
                      </a:schemeClr>
                    </a:solidFill>
                  </a:tcPr>
                </a:tc>
                <a:extLst>
                  <a:ext uri="{0D108BD9-81ED-4DB2-BD59-A6C34878D82A}">
                    <a16:rowId xmlns:a16="http://schemas.microsoft.com/office/drawing/2014/main" val="255560972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19</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err="1">
                          <a:solidFill>
                            <a:schemeClr val="tx1"/>
                          </a:solidFill>
                          <a:latin typeface="+mn-lt"/>
                          <a:ea typeface="+mn-ea"/>
                          <a:cs typeface="+mn-cs"/>
                        </a:rPr>
                        <a:t>Groupe</a:t>
                      </a:r>
                      <a:r>
                        <a:rPr lang="en-GB" sz="1000" b="1" kern="1200" dirty="0">
                          <a:solidFill>
                            <a:schemeClr val="tx1"/>
                          </a:solidFill>
                          <a:latin typeface="+mn-lt"/>
                          <a:ea typeface="+mn-ea"/>
                          <a:cs typeface="+mn-cs"/>
                        </a:rPr>
                        <a:t> BPCE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1,300</a:t>
                      </a:r>
                    </a:p>
                  </a:txBody>
                  <a:tcPr marL="9525" marR="9525" marT="9525" marB="0" anchor="b">
                    <a:solidFill>
                      <a:schemeClr val="accent1">
                        <a:lumMod val="75000"/>
                      </a:schemeClr>
                    </a:solidFill>
                  </a:tcPr>
                </a:tc>
                <a:extLst>
                  <a:ext uri="{0D108BD9-81ED-4DB2-BD59-A6C34878D82A}">
                    <a16:rowId xmlns:a16="http://schemas.microsoft.com/office/drawing/2014/main" val="39611575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20</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Bank of Communications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1,209</a:t>
                      </a:r>
                    </a:p>
                  </a:txBody>
                  <a:tcPr marL="9525" marR="9525" marT="9525" marB="0" anchor="b">
                    <a:solidFill>
                      <a:schemeClr val="accent1">
                        <a:lumMod val="90000"/>
                      </a:schemeClr>
                    </a:solidFill>
                  </a:tcPr>
                </a:tc>
                <a:extLst>
                  <a:ext uri="{0D108BD9-81ED-4DB2-BD59-A6C34878D82A}">
                    <a16:rowId xmlns:a16="http://schemas.microsoft.com/office/drawing/2014/main" val="370620984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21</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Postal Savings Bank of China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1,189</a:t>
                      </a:r>
                    </a:p>
                  </a:txBody>
                  <a:tcPr marL="9525" marR="9525" marT="9525" marB="0" anchor="b">
                    <a:solidFill>
                      <a:schemeClr val="accent1">
                        <a:lumMod val="75000"/>
                      </a:schemeClr>
                    </a:solidFill>
                  </a:tcPr>
                </a:tc>
                <a:extLst>
                  <a:ext uri="{0D108BD9-81ED-4DB2-BD59-A6C34878D82A}">
                    <a16:rowId xmlns:a16="http://schemas.microsoft.com/office/drawing/2014/main" val="2256601151"/>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22</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Lloyds Banking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1,010</a:t>
                      </a:r>
                    </a:p>
                  </a:txBody>
                  <a:tcPr marL="9525" marR="9525" marT="9525" marB="0" anchor="b">
                    <a:solidFill>
                      <a:schemeClr val="accent1">
                        <a:lumMod val="90000"/>
                      </a:schemeClr>
                    </a:solidFill>
                  </a:tcPr>
                </a:tc>
                <a:extLst>
                  <a:ext uri="{0D108BD9-81ED-4DB2-BD59-A6C34878D82A}">
                    <a16:rowId xmlns:a16="http://schemas.microsoft.com/office/drawing/2014/main" val="46192653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23</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RBS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986</a:t>
                      </a:r>
                    </a:p>
                  </a:txBody>
                  <a:tcPr marL="9525" marR="9525" marT="9525" marB="0" anchor="b">
                    <a:solidFill>
                      <a:schemeClr val="accent1">
                        <a:lumMod val="75000"/>
                      </a:schemeClr>
                    </a:solidFill>
                  </a:tcPr>
                </a:tc>
                <a:extLst>
                  <a:ext uri="{0D108BD9-81ED-4DB2-BD59-A6C34878D82A}">
                    <a16:rowId xmlns:a16="http://schemas.microsoft.com/office/drawing/2014/main" val="96269508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24</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Norinchukin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955</a:t>
                      </a:r>
                    </a:p>
                  </a:txBody>
                  <a:tcPr marL="9525" marR="9525" marT="9525" marB="0" anchor="b">
                    <a:solidFill>
                      <a:schemeClr val="accent1">
                        <a:lumMod val="90000"/>
                      </a:schemeClr>
                    </a:solidFill>
                  </a:tcPr>
                </a:tc>
                <a:extLst>
                  <a:ext uri="{0D108BD9-81ED-4DB2-BD59-A6C34878D82A}">
                    <a16:rowId xmlns:a16="http://schemas.microsoft.com/office/drawing/2014/main" val="2685785798"/>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25</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UBS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917</a:t>
                      </a:r>
                    </a:p>
                  </a:txBody>
                  <a:tcPr marL="9525" marR="9525" marT="9525" marB="0" anchor="b">
                    <a:solidFill>
                      <a:schemeClr val="accent1">
                        <a:lumMod val="75000"/>
                      </a:schemeClr>
                    </a:solidFill>
                  </a:tcPr>
                </a:tc>
                <a:extLst>
                  <a:ext uri="{0D108BD9-81ED-4DB2-BD59-A6C34878D82A}">
                    <a16:rowId xmlns:a16="http://schemas.microsoft.com/office/drawing/2014/main" val="149198248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77961070"/>
              </p:ext>
            </p:extLst>
          </p:nvPr>
        </p:nvGraphicFramePr>
        <p:xfrm>
          <a:off x="5077609" y="1145690"/>
          <a:ext cx="4493111" cy="5082997"/>
        </p:xfrm>
        <a:graphic>
          <a:graphicData uri="http://schemas.openxmlformats.org/drawingml/2006/table">
            <a:tbl>
              <a:tblPr firstCol="1" bandRow="1">
                <a:tableStyleId>{5C22544A-7EE6-4342-B048-85BDC9FD1C3A}</a:tableStyleId>
              </a:tblPr>
              <a:tblGrid>
                <a:gridCol w="535190">
                  <a:extLst>
                    <a:ext uri="{9D8B030D-6E8A-4147-A177-3AD203B41FA5}">
                      <a16:colId xmlns:a16="http://schemas.microsoft.com/office/drawing/2014/main" val="1108626792"/>
                    </a:ext>
                  </a:extLst>
                </a:gridCol>
                <a:gridCol w="2908031">
                  <a:extLst>
                    <a:ext uri="{9D8B030D-6E8A-4147-A177-3AD203B41FA5}">
                      <a16:colId xmlns:a16="http://schemas.microsoft.com/office/drawing/2014/main" val="4078508812"/>
                    </a:ext>
                  </a:extLst>
                </a:gridCol>
                <a:gridCol w="1049890">
                  <a:extLst>
                    <a:ext uri="{9D8B030D-6E8A-4147-A177-3AD203B41FA5}">
                      <a16:colId xmlns:a16="http://schemas.microsoft.com/office/drawing/2014/main" val="2847292536"/>
                    </a:ext>
                  </a:extLst>
                </a:gridCol>
              </a:tblGrid>
              <a:tr h="197322">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 ASSETS</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26</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UniCredit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905</a:t>
                      </a:r>
                    </a:p>
                  </a:txBody>
                  <a:tcPr marL="9525" marR="9525" marT="9525" marB="0" anchor="b">
                    <a:solidFill>
                      <a:schemeClr val="accent1">
                        <a:lumMod val="75000"/>
                      </a:schemeClr>
                    </a:solidFill>
                  </a:tcPr>
                </a:tc>
                <a:extLst>
                  <a:ext uri="{0D108BD9-81ED-4DB2-BD59-A6C34878D82A}">
                    <a16:rowId xmlns:a16="http://schemas.microsoft.com/office/drawing/2014/main" val="28611578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27</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ING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888</a:t>
                      </a:r>
                    </a:p>
                  </a:txBody>
                  <a:tcPr marL="9525" marR="9525" marT="9525" marB="0" anchor="b">
                    <a:solidFill>
                      <a:schemeClr val="accent1">
                        <a:lumMod val="90000"/>
                      </a:schemeClr>
                    </a:solidFill>
                  </a:tcPr>
                </a:tc>
                <a:extLst>
                  <a:ext uri="{0D108BD9-81ED-4DB2-BD59-A6C34878D82A}">
                    <a16:rowId xmlns:a16="http://schemas.microsoft.com/office/drawing/2014/main" val="39510265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28</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Royal Bank of Canada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881</a:t>
                      </a:r>
                    </a:p>
                  </a:txBody>
                  <a:tcPr marL="9525" marR="9525" marT="9525" marB="0" anchor="b">
                    <a:solidFill>
                      <a:schemeClr val="accent1">
                        <a:lumMod val="75000"/>
                      </a:schemeClr>
                    </a:solidFill>
                  </a:tcPr>
                </a:tc>
                <a:extLst>
                  <a:ext uri="{0D108BD9-81ED-4DB2-BD59-A6C34878D82A}">
                    <a16:rowId xmlns:a16="http://schemas.microsoft.com/office/drawing/2014/main" val="5340414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29</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Toronto Dominion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878</a:t>
                      </a:r>
                    </a:p>
                  </a:txBody>
                  <a:tcPr marL="9525" marR="9525" marT="9525" marB="0" anchor="b">
                    <a:solidFill>
                      <a:schemeClr val="accent1">
                        <a:lumMod val="90000"/>
                      </a:schemeClr>
                    </a:solidFill>
                  </a:tcPr>
                </a:tc>
                <a:extLst>
                  <a:ext uri="{0D108BD9-81ED-4DB2-BD59-A6C34878D82A}">
                    <a16:rowId xmlns:a16="http://schemas.microsoft.com/office/drawing/2014/main" val="52393893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30</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Industrial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876</a:t>
                      </a:r>
                    </a:p>
                  </a:txBody>
                  <a:tcPr marL="9525" marR="9525" marT="9525" marB="0" anchor="b">
                    <a:solidFill>
                      <a:schemeClr val="accent1">
                        <a:lumMod val="75000"/>
                      </a:schemeClr>
                    </a:solidFill>
                  </a:tcPr>
                </a:tc>
                <a:extLst>
                  <a:ext uri="{0D108BD9-81ED-4DB2-BD59-A6C34878D82A}">
                    <a16:rowId xmlns:a16="http://schemas.microsoft.com/office/drawing/2014/main" val="230210099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31</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Goldman Sachs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860</a:t>
                      </a:r>
                    </a:p>
                  </a:txBody>
                  <a:tcPr marL="9525" marR="9525" marT="9525" marB="0" anchor="b">
                    <a:solidFill>
                      <a:schemeClr val="accent1">
                        <a:lumMod val="90000"/>
                      </a:schemeClr>
                    </a:solidFill>
                  </a:tcPr>
                </a:tc>
                <a:extLst>
                  <a:ext uri="{0D108BD9-81ED-4DB2-BD59-A6C34878D82A}">
                    <a16:rowId xmlns:a16="http://schemas.microsoft.com/office/drawing/2014/main" val="45502761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32</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China Merchants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855</a:t>
                      </a:r>
                    </a:p>
                  </a:txBody>
                  <a:tcPr marL="9525" marR="9525" marT="9525" marB="0" anchor="b">
                    <a:solidFill>
                      <a:schemeClr val="accent1">
                        <a:lumMod val="75000"/>
                      </a:schemeClr>
                    </a:solidFill>
                  </a:tcPr>
                </a:tc>
                <a:extLst>
                  <a:ext uri="{0D108BD9-81ED-4DB2-BD59-A6C34878D82A}">
                    <a16:rowId xmlns:a16="http://schemas.microsoft.com/office/drawing/2014/main" val="379144933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33</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China </a:t>
                      </a:r>
                      <a:r>
                        <a:rPr lang="en-GB" sz="1000" b="1" kern="1200" dirty="0" err="1">
                          <a:solidFill>
                            <a:schemeClr val="tx1"/>
                          </a:solidFill>
                          <a:latin typeface="+mn-lt"/>
                          <a:ea typeface="+mn-ea"/>
                          <a:cs typeface="+mn-cs"/>
                        </a:rPr>
                        <a:t>Citic</a:t>
                      </a:r>
                      <a:r>
                        <a:rPr lang="en-GB" sz="1000" b="1" kern="1200" dirty="0">
                          <a:solidFill>
                            <a:schemeClr val="tx1"/>
                          </a:solidFill>
                          <a:latin typeface="+mn-lt"/>
                          <a:ea typeface="+mn-ea"/>
                          <a:cs typeface="+mn-cs"/>
                        </a:rPr>
                        <a:t>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853</a:t>
                      </a:r>
                    </a:p>
                  </a:txBody>
                  <a:tcPr marL="9525" marR="9525" marT="9525" marB="0" anchor="b">
                    <a:solidFill>
                      <a:schemeClr val="accent1">
                        <a:lumMod val="90000"/>
                      </a:schemeClr>
                    </a:solidFill>
                  </a:tcPr>
                </a:tc>
                <a:extLst>
                  <a:ext uri="{0D108BD9-81ED-4DB2-BD59-A6C34878D82A}">
                    <a16:rowId xmlns:a16="http://schemas.microsoft.com/office/drawing/2014/main" val="79753712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34</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China </a:t>
                      </a:r>
                      <a:r>
                        <a:rPr lang="en-GB" sz="1000" b="1" kern="1200" dirty="0" err="1">
                          <a:solidFill>
                            <a:schemeClr val="tx1"/>
                          </a:solidFill>
                          <a:latin typeface="+mn-lt"/>
                          <a:ea typeface="+mn-ea"/>
                          <a:cs typeface="+mn-cs"/>
                        </a:rPr>
                        <a:t>Minsheng</a:t>
                      </a:r>
                      <a:r>
                        <a:rPr lang="en-GB" sz="1000" b="1" kern="1200" dirty="0">
                          <a:solidFill>
                            <a:schemeClr val="tx1"/>
                          </a:solidFill>
                          <a:latin typeface="+mn-lt"/>
                          <a:ea typeface="+mn-ea"/>
                          <a:cs typeface="+mn-cs"/>
                        </a:rPr>
                        <a:t>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848</a:t>
                      </a:r>
                    </a:p>
                  </a:txBody>
                  <a:tcPr marL="9525" marR="9525" marT="9525" marB="0" anchor="b">
                    <a:solidFill>
                      <a:schemeClr val="accent1">
                        <a:lumMod val="75000"/>
                      </a:schemeClr>
                    </a:solidFill>
                  </a:tcPr>
                </a:tc>
                <a:extLst>
                  <a:ext uri="{0D108BD9-81ED-4DB2-BD59-A6C34878D82A}">
                    <a16:rowId xmlns:a16="http://schemas.microsoft.com/office/drawing/2014/main" val="107963180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35</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Shanghai </a:t>
                      </a:r>
                      <a:r>
                        <a:rPr lang="en-GB" sz="1000" b="1" kern="1200" dirty="0" err="1">
                          <a:solidFill>
                            <a:schemeClr val="tx1"/>
                          </a:solidFill>
                          <a:latin typeface="+mn-lt"/>
                          <a:ea typeface="+mn-ea"/>
                          <a:cs typeface="+mn-cs"/>
                        </a:rPr>
                        <a:t>Pudong</a:t>
                      </a:r>
                      <a:r>
                        <a:rPr lang="en-GB" sz="1000" b="1" kern="1200" dirty="0">
                          <a:solidFill>
                            <a:schemeClr val="tx1"/>
                          </a:solidFill>
                          <a:latin typeface="+mn-lt"/>
                          <a:ea typeface="+mn-ea"/>
                          <a:cs typeface="+mn-cs"/>
                        </a:rPr>
                        <a:t> Development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843</a:t>
                      </a:r>
                    </a:p>
                  </a:txBody>
                  <a:tcPr marL="9525" marR="9525" marT="9525" marB="0" anchor="b">
                    <a:solidFill>
                      <a:schemeClr val="accent1">
                        <a:lumMod val="90000"/>
                      </a:schemeClr>
                    </a:solidFill>
                  </a:tcPr>
                </a:tc>
                <a:extLst>
                  <a:ext uri="{0D108BD9-81ED-4DB2-BD59-A6C34878D82A}">
                    <a16:rowId xmlns:a16="http://schemas.microsoft.com/office/drawing/2014/main" val="228238301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36</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Credit </a:t>
                      </a:r>
                      <a:r>
                        <a:rPr lang="en-GB" sz="1000" b="1" kern="1200" dirty="0" err="1">
                          <a:solidFill>
                            <a:schemeClr val="tx1"/>
                          </a:solidFill>
                          <a:latin typeface="+mn-lt"/>
                          <a:ea typeface="+mn-ea"/>
                          <a:cs typeface="+mn-cs"/>
                        </a:rPr>
                        <a:t>Mutuel</a:t>
                      </a:r>
                      <a:r>
                        <a:rPr lang="en-GB" sz="1000" b="1" kern="1200" dirty="0">
                          <a:solidFill>
                            <a:schemeClr val="tx1"/>
                          </a:solidFill>
                          <a:latin typeface="+mn-lt"/>
                          <a:ea typeface="+mn-ea"/>
                          <a:cs typeface="+mn-cs"/>
                        </a:rPr>
                        <a:t>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835</a:t>
                      </a:r>
                    </a:p>
                  </a:txBody>
                  <a:tcPr marL="9525" marR="9525" marT="9525" marB="0" anchor="b">
                    <a:solidFill>
                      <a:schemeClr val="accent1">
                        <a:lumMod val="75000"/>
                      </a:schemeClr>
                    </a:solidFill>
                  </a:tcPr>
                </a:tc>
                <a:extLst>
                  <a:ext uri="{0D108BD9-81ED-4DB2-BD59-A6C34878D82A}">
                    <a16:rowId xmlns:a16="http://schemas.microsoft.com/office/drawing/2014/main" val="175369364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37</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Morgan Stanley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815</a:t>
                      </a:r>
                    </a:p>
                  </a:txBody>
                  <a:tcPr marL="9525" marR="9525" marT="9525" marB="0" anchor="b">
                    <a:solidFill>
                      <a:schemeClr val="accent1">
                        <a:lumMod val="90000"/>
                      </a:schemeClr>
                    </a:solidFill>
                  </a:tcPr>
                </a:tc>
                <a:extLst>
                  <a:ext uri="{0D108BD9-81ED-4DB2-BD59-A6C34878D82A}">
                    <a16:rowId xmlns:a16="http://schemas.microsoft.com/office/drawing/2014/main" val="1885992576"/>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38</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Credit Suisse Group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804</a:t>
                      </a:r>
                    </a:p>
                  </a:txBody>
                  <a:tcPr marL="9525" marR="9525" marT="9525" marB="0" anchor="b">
                    <a:solidFill>
                      <a:schemeClr val="accent1">
                        <a:lumMod val="75000"/>
                      </a:schemeClr>
                    </a:solidFill>
                  </a:tcPr>
                </a:tc>
                <a:extLst>
                  <a:ext uri="{0D108BD9-81ED-4DB2-BD59-A6C34878D82A}">
                    <a16:rowId xmlns:a16="http://schemas.microsoft.com/office/drawing/2014/main" val="10188990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39</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BBVA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770</a:t>
                      </a:r>
                    </a:p>
                  </a:txBody>
                  <a:tcPr marL="9525" marR="9525" marT="9525" marB="0" anchor="b">
                    <a:solidFill>
                      <a:schemeClr val="accent1">
                        <a:lumMod val="90000"/>
                      </a:schemeClr>
                    </a:solidFill>
                  </a:tcPr>
                </a:tc>
                <a:extLst>
                  <a:ext uri="{0D108BD9-81ED-4DB2-BD59-A6C34878D82A}">
                    <a16:rowId xmlns:a16="http://schemas.microsoft.com/office/drawing/2014/main" val="143913500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40</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Intesa Sanpaolo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763</a:t>
                      </a:r>
                    </a:p>
                  </a:txBody>
                  <a:tcPr marL="9525" marR="9525" marT="9525" marB="0" anchor="b">
                    <a:solidFill>
                      <a:schemeClr val="accent1">
                        <a:lumMod val="75000"/>
                      </a:schemeClr>
                    </a:solidFill>
                  </a:tcPr>
                </a:tc>
                <a:extLst>
                  <a:ext uri="{0D108BD9-81ED-4DB2-BD59-A6C34878D82A}">
                    <a16:rowId xmlns:a16="http://schemas.microsoft.com/office/drawing/2014/main" val="14325400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41</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ANZ Banking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698</a:t>
                      </a:r>
                    </a:p>
                  </a:txBody>
                  <a:tcPr marL="9525" marR="9525" marT="9525" marB="0" anchor="b">
                    <a:solidFill>
                      <a:schemeClr val="accent1">
                        <a:lumMod val="90000"/>
                      </a:schemeClr>
                    </a:solidFill>
                  </a:tcPr>
                </a:tc>
                <a:extLst>
                  <a:ext uri="{0D108BD9-81ED-4DB2-BD59-A6C34878D82A}">
                    <a16:rowId xmlns:a16="http://schemas.microsoft.com/office/drawing/2014/main" val="192646084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42</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Rabobank Group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697</a:t>
                      </a:r>
                    </a:p>
                  </a:txBody>
                  <a:tcPr marL="9525" marR="9525" marT="9525" marB="0" anchor="b">
                    <a:solidFill>
                      <a:schemeClr val="accent1">
                        <a:lumMod val="75000"/>
                      </a:schemeClr>
                    </a:solidFill>
                  </a:tcPr>
                </a:tc>
                <a:extLst>
                  <a:ext uri="{0D108BD9-81ED-4DB2-BD59-A6C34878D82A}">
                    <a16:rowId xmlns:a16="http://schemas.microsoft.com/office/drawing/2014/main" val="180679675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43</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Commonwealth Bank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691</a:t>
                      </a:r>
                    </a:p>
                  </a:txBody>
                  <a:tcPr marL="9525" marR="9525" marT="9525" marB="0" anchor="b">
                    <a:solidFill>
                      <a:schemeClr val="accent1">
                        <a:lumMod val="90000"/>
                      </a:schemeClr>
                    </a:solidFill>
                  </a:tcPr>
                </a:tc>
                <a:extLst>
                  <a:ext uri="{0D108BD9-81ED-4DB2-BD59-A6C34878D82A}">
                    <a16:rowId xmlns:a16="http://schemas.microsoft.com/office/drawing/2014/main" val="255560972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44</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Scotiabank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669</a:t>
                      </a:r>
                    </a:p>
                  </a:txBody>
                  <a:tcPr marL="9525" marR="9525" marT="9525" marB="0" anchor="b">
                    <a:solidFill>
                      <a:schemeClr val="accent1">
                        <a:lumMod val="75000"/>
                      </a:schemeClr>
                    </a:solidFill>
                  </a:tcPr>
                </a:tc>
                <a:extLst>
                  <a:ext uri="{0D108BD9-81ED-4DB2-BD59-A6C34878D82A}">
                    <a16:rowId xmlns:a16="http://schemas.microsoft.com/office/drawing/2014/main" val="39611575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45</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Nordea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648</a:t>
                      </a:r>
                    </a:p>
                  </a:txBody>
                  <a:tcPr marL="9525" marR="9525" marT="9525" marB="0" anchor="b">
                    <a:solidFill>
                      <a:schemeClr val="accent1">
                        <a:lumMod val="90000"/>
                      </a:schemeClr>
                    </a:solidFill>
                  </a:tcPr>
                </a:tc>
                <a:extLst>
                  <a:ext uri="{0D108BD9-81ED-4DB2-BD59-A6C34878D82A}">
                    <a16:rowId xmlns:a16="http://schemas.microsoft.com/office/drawing/2014/main" val="370620984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46</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Standard Chartered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647</a:t>
                      </a:r>
                    </a:p>
                  </a:txBody>
                  <a:tcPr marL="9525" marR="9525" marT="9525" marB="0" anchor="b">
                    <a:solidFill>
                      <a:schemeClr val="accent1">
                        <a:lumMod val="75000"/>
                      </a:schemeClr>
                    </a:solidFill>
                  </a:tcPr>
                </a:tc>
                <a:extLst>
                  <a:ext uri="{0D108BD9-81ED-4DB2-BD59-A6C34878D82A}">
                    <a16:rowId xmlns:a16="http://schemas.microsoft.com/office/drawing/2014/main" val="2256601151"/>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47</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Westpac Banking Corporation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641</a:t>
                      </a:r>
                    </a:p>
                  </a:txBody>
                  <a:tcPr marL="9525" marR="9525" marT="9525" marB="0" anchor="b">
                    <a:solidFill>
                      <a:schemeClr val="accent1">
                        <a:lumMod val="90000"/>
                      </a:schemeClr>
                    </a:solidFill>
                  </a:tcPr>
                </a:tc>
                <a:extLst>
                  <a:ext uri="{0D108BD9-81ED-4DB2-BD59-A6C34878D82A}">
                    <a16:rowId xmlns:a16="http://schemas.microsoft.com/office/drawing/2014/main" val="46192653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48</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National Australia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594</a:t>
                      </a:r>
                    </a:p>
                  </a:txBody>
                  <a:tcPr marL="9525" marR="9525" marT="9525" marB="0" anchor="b">
                    <a:solidFill>
                      <a:schemeClr val="accent1">
                        <a:lumMod val="75000"/>
                      </a:schemeClr>
                    </a:solidFill>
                  </a:tcPr>
                </a:tc>
                <a:extLst>
                  <a:ext uri="{0D108BD9-81ED-4DB2-BD59-A6C34878D82A}">
                    <a16:rowId xmlns:a16="http://schemas.microsoft.com/office/drawing/2014/main" val="96269508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49</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Sumitomo Mitsui Trust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584</a:t>
                      </a:r>
                    </a:p>
                  </a:txBody>
                  <a:tcPr marL="9525" marR="9525" marT="9525" marB="0" anchor="b">
                    <a:solidFill>
                      <a:schemeClr val="accent1">
                        <a:lumMod val="90000"/>
                      </a:schemeClr>
                    </a:solidFill>
                  </a:tcPr>
                </a:tc>
                <a:extLst>
                  <a:ext uri="{0D108BD9-81ED-4DB2-BD59-A6C34878D82A}">
                    <a16:rowId xmlns:a16="http://schemas.microsoft.com/office/drawing/2014/main" val="2685785798"/>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50</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China Everbright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578</a:t>
                      </a:r>
                    </a:p>
                  </a:txBody>
                  <a:tcPr marL="9525" marR="9525" marT="9525" marB="0" anchor="b">
                    <a:solidFill>
                      <a:schemeClr val="accent1">
                        <a:lumMod val="75000"/>
                      </a:schemeClr>
                    </a:solidFill>
                  </a:tcPr>
                </a:tc>
                <a:extLst>
                  <a:ext uri="{0D108BD9-81ED-4DB2-BD59-A6C34878D82A}">
                    <a16:rowId xmlns:a16="http://schemas.microsoft.com/office/drawing/2014/main" val="1491982480"/>
                  </a:ext>
                </a:extLst>
              </a:tr>
            </a:tbl>
          </a:graphicData>
        </a:graphic>
      </p:graphicFrame>
      <p:sp>
        <p:nvSpPr>
          <p:cNvPr id="7" name="Text Box 10"/>
          <p:cNvSpPr txBox="1">
            <a:spLocks noChangeArrowheads="1"/>
          </p:cNvSpPr>
          <p:nvPr/>
        </p:nvSpPr>
        <p:spPr bwMode="auto">
          <a:xfrm>
            <a:off x="384870" y="6266339"/>
            <a:ext cx="9162538" cy="184666"/>
          </a:xfrm>
          <a:prstGeom prst="rect">
            <a:avLst/>
          </a:prstGeom>
          <a:noFill/>
          <a:ln w="9525">
            <a:noFill/>
            <a:miter lim="800000"/>
            <a:headEnd/>
            <a:tailEnd/>
          </a:ln>
        </p:spPr>
        <p:txBody>
          <a:bodyPr wrap="square" lIns="0" tIns="0" rIns="0" bIns="0">
            <a:spAutoFit/>
          </a:bodyPr>
          <a:lstStyle/>
          <a:p>
            <a:r>
              <a:rPr lang="en-GB" sz="1200" dirty="0">
                <a:solidFill>
                  <a:schemeClr val="accent1">
                    <a:lumMod val="50000"/>
                  </a:schemeClr>
                </a:solidFill>
              </a:rPr>
              <a:t>[</a:t>
            </a:r>
            <a:r>
              <a:rPr lang="en-GB" sz="1200" dirty="0"/>
              <a:t>SOURCE: The Banker Database April 2018</a:t>
            </a:r>
            <a:r>
              <a:rPr lang="en-US" sz="1200" dirty="0"/>
              <a:t>]</a:t>
            </a:r>
            <a:endParaRPr lang="en-GB" sz="1200" dirty="0"/>
          </a:p>
        </p:txBody>
      </p:sp>
      <p:sp>
        <p:nvSpPr>
          <p:cNvPr id="8" name="Rectangle 7">
            <a:extLst>
              <a:ext uri="{FF2B5EF4-FFF2-40B4-BE49-F238E27FC236}">
                <a16:creationId xmlns:a16="http://schemas.microsoft.com/office/drawing/2014/main" id="{618C5DAC-098C-984C-8ABD-3959A4FD72AD}"/>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99958831"/>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42</a:t>
            </a:fld>
            <a:endParaRPr lang="en-US"/>
          </a:p>
        </p:txBody>
      </p:sp>
      <p:sp>
        <p:nvSpPr>
          <p:cNvPr id="4" name="TextBox 2"/>
          <p:cNvSpPr txBox="1">
            <a:spLocks noChangeArrowheads="1"/>
          </p:cNvSpPr>
          <p:nvPr/>
        </p:nvSpPr>
        <p:spPr bwMode="auto">
          <a:xfrm>
            <a:off x="384874" y="462407"/>
            <a:ext cx="679143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Top 50 banks globally, ranked by total deposits ($biIlion) …</a:t>
            </a:r>
          </a:p>
        </p:txBody>
      </p:sp>
      <p:graphicFrame>
        <p:nvGraphicFramePr>
          <p:cNvPr id="6" name="Table 5"/>
          <p:cNvGraphicFramePr>
            <a:graphicFrameLocks noGrp="1"/>
          </p:cNvGraphicFramePr>
          <p:nvPr>
            <p:extLst>
              <p:ext uri="{D42A27DB-BD31-4B8C-83A1-F6EECF244321}">
                <p14:modId xmlns:p14="http://schemas.microsoft.com/office/powerpoint/2010/main" val="2304550862"/>
              </p:ext>
            </p:extLst>
          </p:nvPr>
        </p:nvGraphicFramePr>
        <p:xfrm>
          <a:off x="384874" y="1145689"/>
          <a:ext cx="4499098" cy="5082996"/>
        </p:xfrm>
        <a:graphic>
          <a:graphicData uri="http://schemas.openxmlformats.org/drawingml/2006/table">
            <a:tbl>
              <a:tblPr firstCol="1" bandRow="1">
                <a:tableStyleId>{5C22544A-7EE6-4342-B048-85BDC9FD1C3A}</a:tableStyleId>
              </a:tblPr>
              <a:tblGrid>
                <a:gridCol w="535903">
                  <a:extLst>
                    <a:ext uri="{9D8B030D-6E8A-4147-A177-3AD203B41FA5}">
                      <a16:colId xmlns:a16="http://schemas.microsoft.com/office/drawing/2014/main" val="1108626792"/>
                    </a:ext>
                  </a:extLst>
                </a:gridCol>
                <a:gridCol w="2911906">
                  <a:extLst>
                    <a:ext uri="{9D8B030D-6E8A-4147-A177-3AD203B41FA5}">
                      <a16:colId xmlns:a16="http://schemas.microsoft.com/office/drawing/2014/main" val="4078508812"/>
                    </a:ext>
                  </a:extLst>
                </a:gridCol>
                <a:gridCol w="1051289">
                  <a:extLst>
                    <a:ext uri="{9D8B030D-6E8A-4147-A177-3AD203B41FA5}">
                      <a16:colId xmlns:a16="http://schemas.microsoft.com/office/drawing/2014/main" val="2847292536"/>
                    </a:ext>
                  </a:extLst>
                </a:gridCol>
              </a:tblGrid>
              <a:tr h="197321">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DEPOSITS</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1</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ICBC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2,821</a:t>
                      </a:r>
                    </a:p>
                  </a:txBody>
                  <a:tcPr marL="9525" marR="9525" marT="9525" marB="0" anchor="b">
                    <a:solidFill>
                      <a:schemeClr val="accent1">
                        <a:lumMod val="75000"/>
                      </a:schemeClr>
                    </a:solidFill>
                  </a:tcPr>
                </a:tc>
                <a:extLst>
                  <a:ext uri="{0D108BD9-81ED-4DB2-BD59-A6C34878D82A}">
                    <a16:rowId xmlns:a16="http://schemas.microsoft.com/office/drawing/2014/main" val="28611578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2</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China Construction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2,448</a:t>
                      </a:r>
                    </a:p>
                  </a:txBody>
                  <a:tcPr marL="9525" marR="9525" marT="9525" marB="0" anchor="b">
                    <a:solidFill>
                      <a:schemeClr val="accent1">
                        <a:lumMod val="90000"/>
                      </a:schemeClr>
                    </a:solidFill>
                  </a:tcPr>
                </a:tc>
                <a:extLst>
                  <a:ext uri="{0D108BD9-81ED-4DB2-BD59-A6C34878D82A}">
                    <a16:rowId xmlns:a16="http://schemas.microsoft.com/office/drawing/2014/main" val="39510265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Agricultural Bank of China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2,330</a:t>
                      </a:r>
                    </a:p>
                  </a:txBody>
                  <a:tcPr marL="9525" marR="9525" marT="9525" marB="0" anchor="b">
                    <a:solidFill>
                      <a:schemeClr val="accent1">
                        <a:lumMod val="75000"/>
                      </a:schemeClr>
                    </a:solidFill>
                  </a:tcPr>
                </a:tc>
                <a:extLst>
                  <a:ext uri="{0D108BD9-81ED-4DB2-BD59-A6C34878D82A}">
                    <a16:rowId xmlns:a16="http://schemas.microsoft.com/office/drawing/2014/main" val="5340414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Bank of China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2,066</a:t>
                      </a:r>
                    </a:p>
                  </a:txBody>
                  <a:tcPr marL="9525" marR="9525" marT="9525" marB="0" anchor="b">
                    <a:solidFill>
                      <a:schemeClr val="accent1">
                        <a:lumMod val="90000"/>
                      </a:schemeClr>
                    </a:solidFill>
                  </a:tcPr>
                </a:tc>
                <a:extLst>
                  <a:ext uri="{0D108BD9-81ED-4DB2-BD59-A6C34878D82A}">
                    <a16:rowId xmlns:a16="http://schemas.microsoft.com/office/drawing/2014/main" val="52393893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5</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Mitsubishi UFJ Financial Group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1,524</a:t>
                      </a:r>
                    </a:p>
                  </a:txBody>
                  <a:tcPr marL="9525" marR="9525" marT="9525" marB="0" anchor="b">
                    <a:solidFill>
                      <a:schemeClr val="accent1">
                        <a:lumMod val="75000"/>
                      </a:schemeClr>
                    </a:solidFill>
                  </a:tcPr>
                </a:tc>
                <a:extLst>
                  <a:ext uri="{0D108BD9-81ED-4DB2-BD59-A6C34878D82A}">
                    <a16:rowId xmlns:a16="http://schemas.microsoft.com/office/drawing/2014/main" val="230210099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6</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JP Morgan Chase &amp; Co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1,375</a:t>
                      </a:r>
                    </a:p>
                  </a:txBody>
                  <a:tcPr marL="9525" marR="9525" marT="9525" marB="0" anchor="b">
                    <a:solidFill>
                      <a:schemeClr val="accent1">
                        <a:lumMod val="90000"/>
                      </a:schemeClr>
                    </a:solidFill>
                  </a:tcPr>
                </a:tc>
                <a:extLst>
                  <a:ext uri="{0D108BD9-81ED-4DB2-BD59-A6C34878D82A}">
                    <a16:rowId xmlns:a16="http://schemas.microsoft.com/office/drawing/2014/main" val="45502761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7</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HSBC Holdings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1,332</a:t>
                      </a:r>
                    </a:p>
                  </a:txBody>
                  <a:tcPr marL="9525" marR="9525" marT="9525" marB="0" anchor="b">
                    <a:solidFill>
                      <a:schemeClr val="accent1">
                        <a:lumMod val="75000"/>
                      </a:schemeClr>
                    </a:solidFill>
                  </a:tcPr>
                </a:tc>
                <a:extLst>
                  <a:ext uri="{0D108BD9-81ED-4DB2-BD59-A6C34878D82A}">
                    <a16:rowId xmlns:a16="http://schemas.microsoft.com/office/drawing/2014/main" val="379144933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8</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Wells Fargo &amp; Co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1,306</a:t>
                      </a:r>
                    </a:p>
                  </a:txBody>
                  <a:tcPr marL="9525" marR="9525" marT="9525" marB="0" anchor="b">
                    <a:solidFill>
                      <a:schemeClr val="accent1">
                        <a:lumMod val="90000"/>
                      </a:schemeClr>
                    </a:solidFill>
                  </a:tcPr>
                </a:tc>
                <a:extLst>
                  <a:ext uri="{0D108BD9-81ED-4DB2-BD59-A6C34878D82A}">
                    <a16:rowId xmlns:a16="http://schemas.microsoft.com/office/drawing/2014/main" val="79753712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9</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Bank of America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1,262</a:t>
                      </a:r>
                    </a:p>
                  </a:txBody>
                  <a:tcPr marL="9525" marR="9525" marT="9525" marB="0" anchor="b">
                    <a:solidFill>
                      <a:schemeClr val="accent1">
                        <a:lumMod val="75000"/>
                      </a:schemeClr>
                    </a:solidFill>
                  </a:tcPr>
                </a:tc>
                <a:extLst>
                  <a:ext uri="{0D108BD9-81ED-4DB2-BD59-A6C34878D82A}">
                    <a16:rowId xmlns:a16="http://schemas.microsoft.com/office/drawing/2014/main" val="107963180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10</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Postal Savings Bank of China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1,089</a:t>
                      </a:r>
                    </a:p>
                  </a:txBody>
                  <a:tcPr marL="9525" marR="9525" marT="9525" marB="0" anchor="b">
                    <a:solidFill>
                      <a:schemeClr val="accent1">
                        <a:lumMod val="90000"/>
                      </a:schemeClr>
                    </a:solidFill>
                  </a:tcPr>
                </a:tc>
                <a:extLst>
                  <a:ext uri="{0D108BD9-81ED-4DB2-BD59-A6C34878D82A}">
                    <a16:rowId xmlns:a16="http://schemas.microsoft.com/office/drawing/2014/main" val="228238301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11</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Mizuho Financial Group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1,071</a:t>
                      </a:r>
                    </a:p>
                  </a:txBody>
                  <a:tcPr marL="9525" marR="9525" marT="9525" marB="0" anchor="b">
                    <a:solidFill>
                      <a:schemeClr val="accent1">
                        <a:lumMod val="75000"/>
                      </a:schemeClr>
                    </a:solidFill>
                  </a:tcPr>
                </a:tc>
                <a:extLst>
                  <a:ext uri="{0D108BD9-81ED-4DB2-BD59-A6C34878D82A}">
                    <a16:rowId xmlns:a16="http://schemas.microsoft.com/office/drawing/2014/main" val="175369364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12</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Sumitomo Mitsui Financial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1,052</a:t>
                      </a:r>
                    </a:p>
                  </a:txBody>
                  <a:tcPr marL="9525" marR="9525" marT="9525" marB="0" anchor="b">
                    <a:solidFill>
                      <a:schemeClr val="accent1">
                        <a:lumMod val="90000"/>
                      </a:schemeClr>
                    </a:solidFill>
                  </a:tcPr>
                </a:tc>
                <a:extLst>
                  <a:ext uri="{0D108BD9-81ED-4DB2-BD59-A6C34878D82A}">
                    <a16:rowId xmlns:a16="http://schemas.microsoft.com/office/drawing/2014/main" val="1885992576"/>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13</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Citigroup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932</a:t>
                      </a:r>
                    </a:p>
                  </a:txBody>
                  <a:tcPr marL="9525" marR="9525" marT="9525" marB="0" anchor="b">
                    <a:solidFill>
                      <a:schemeClr val="accent1">
                        <a:lumMod val="75000"/>
                      </a:schemeClr>
                    </a:solidFill>
                  </a:tcPr>
                </a:tc>
                <a:extLst>
                  <a:ext uri="{0D108BD9-81ED-4DB2-BD59-A6C34878D82A}">
                    <a16:rowId xmlns:a16="http://schemas.microsoft.com/office/drawing/2014/main" val="10188990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14</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BNP Paribas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878</a:t>
                      </a:r>
                    </a:p>
                  </a:txBody>
                  <a:tcPr marL="9525" marR="9525" marT="9525" marB="0" anchor="b">
                    <a:solidFill>
                      <a:schemeClr val="accent1">
                        <a:lumMod val="90000"/>
                      </a:schemeClr>
                    </a:solidFill>
                  </a:tcPr>
                </a:tc>
                <a:extLst>
                  <a:ext uri="{0D108BD9-81ED-4DB2-BD59-A6C34878D82A}">
                    <a16:rowId xmlns:a16="http://schemas.microsoft.com/office/drawing/2014/main" val="143913500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15</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Bank of Communications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861</a:t>
                      </a:r>
                    </a:p>
                  </a:txBody>
                  <a:tcPr marL="9525" marR="9525" marT="9525" marB="0" anchor="b">
                    <a:solidFill>
                      <a:schemeClr val="accent1">
                        <a:lumMod val="75000"/>
                      </a:schemeClr>
                    </a:solidFill>
                  </a:tcPr>
                </a:tc>
                <a:extLst>
                  <a:ext uri="{0D108BD9-81ED-4DB2-BD59-A6C34878D82A}">
                    <a16:rowId xmlns:a16="http://schemas.microsoft.com/office/drawing/2014/main" val="14325400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16</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Banco Santander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782</a:t>
                      </a:r>
                    </a:p>
                  </a:txBody>
                  <a:tcPr marL="9525" marR="9525" marT="9525" marB="0" anchor="b">
                    <a:solidFill>
                      <a:schemeClr val="accent1">
                        <a:lumMod val="90000"/>
                      </a:schemeClr>
                    </a:solidFill>
                  </a:tcPr>
                </a:tc>
                <a:extLst>
                  <a:ext uri="{0D108BD9-81ED-4DB2-BD59-A6C34878D82A}">
                    <a16:rowId xmlns:a16="http://schemas.microsoft.com/office/drawing/2014/main" val="192646084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17</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Credit </a:t>
                      </a:r>
                      <a:r>
                        <a:rPr lang="en-GB" sz="1000" b="1" kern="1200" dirty="0" err="1">
                          <a:solidFill>
                            <a:schemeClr val="tx1"/>
                          </a:solidFill>
                          <a:latin typeface="+mn-lt"/>
                          <a:ea typeface="+mn-ea"/>
                          <a:cs typeface="+mn-cs"/>
                        </a:rPr>
                        <a:t>Agricole</a:t>
                      </a:r>
                      <a:r>
                        <a:rPr lang="en-GB" sz="1000" b="1" kern="1200" dirty="0">
                          <a:solidFill>
                            <a:schemeClr val="tx1"/>
                          </a:solidFill>
                          <a:latin typeface="+mn-lt"/>
                          <a:ea typeface="+mn-ea"/>
                          <a:cs typeface="+mn-cs"/>
                        </a:rPr>
                        <a:t>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782</a:t>
                      </a:r>
                    </a:p>
                  </a:txBody>
                  <a:tcPr marL="9525" marR="9525" marT="9525" marB="0" anchor="b">
                    <a:solidFill>
                      <a:schemeClr val="accent1">
                        <a:lumMod val="75000"/>
                      </a:schemeClr>
                    </a:solidFill>
                  </a:tcPr>
                </a:tc>
                <a:extLst>
                  <a:ext uri="{0D108BD9-81ED-4DB2-BD59-A6C34878D82A}">
                    <a16:rowId xmlns:a16="http://schemas.microsoft.com/office/drawing/2014/main" val="180679675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18</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Industrial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692</a:t>
                      </a:r>
                    </a:p>
                  </a:txBody>
                  <a:tcPr marL="9525" marR="9525" marT="9525" marB="0" anchor="b">
                    <a:solidFill>
                      <a:schemeClr val="accent1">
                        <a:lumMod val="90000"/>
                      </a:schemeClr>
                    </a:solidFill>
                  </a:tcPr>
                </a:tc>
                <a:extLst>
                  <a:ext uri="{0D108BD9-81ED-4DB2-BD59-A6C34878D82A}">
                    <a16:rowId xmlns:a16="http://schemas.microsoft.com/office/drawing/2014/main" val="255560972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19</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China </a:t>
                      </a:r>
                      <a:r>
                        <a:rPr lang="en-GB" sz="1000" b="1" kern="1200" dirty="0" err="1">
                          <a:solidFill>
                            <a:schemeClr val="tx1"/>
                          </a:solidFill>
                          <a:latin typeface="+mn-lt"/>
                          <a:ea typeface="+mn-ea"/>
                          <a:cs typeface="+mn-cs"/>
                        </a:rPr>
                        <a:t>Citic</a:t>
                      </a:r>
                      <a:r>
                        <a:rPr lang="en-GB" sz="1000" b="1" kern="1200" dirty="0">
                          <a:solidFill>
                            <a:schemeClr val="tx1"/>
                          </a:solidFill>
                          <a:latin typeface="+mn-lt"/>
                          <a:ea typeface="+mn-ea"/>
                          <a:cs typeface="+mn-cs"/>
                        </a:rPr>
                        <a:t>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665</a:t>
                      </a:r>
                    </a:p>
                  </a:txBody>
                  <a:tcPr marL="9525" marR="9525" marT="9525" marB="0" anchor="b">
                    <a:solidFill>
                      <a:schemeClr val="accent1">
                        <a:lumMod val="75000"/>
                      </a:schemeClr>
                    </a:solidFill>
                  </a:tcPr>
                </a:tc>
                <a:extLst>
                  <a:ext uri="{0D108BD9-81ED-4DB2-BD59-A6C34878D82A}">
                    <a16:rowId xmlns:a16="http://schemas.microsoft.com/office/drawing/2014/main" val="39611575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20</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China </a:t>
                      </a:r>
                      <a:r>
                        <a:rPr lang="en-GB" sz="1000" b="1" kern="1200" dirty="0" err="1">
                          <a:solidFill>
                            <a:schemeClr val="tx1"/>
                          </a:solidFill>
                          <a:latin typeface="+mn-lt"/>
                          <a:ea typeface="+mn-ea"/>
                          <a:cs typeface="+mn-cs"/>
                        </a:rPr>
                        <a:t>Minsheng</a:t>
                      </a:r>
                      <a:r>
                        <a:rPr lang="en-GB" sz="1000" b="1" kern="1200" dirty="0">
                          <a:solidFill>
                            <a:schemeClr val="tx1"/>
                          </a:solidFill>
                          <a:latin typeface="+mn-lt"/>
                          <a:ea typeface="+mn-ea"/>
                          <a:cs typeface="+mn-cs"/>
                        </a:rPr>
                        <a:t>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632</a:t>
                      </a:r>
                    </a:p>
                  </a:txBody>
                  <a:tcPr marL="9525" marR="9525" marT="9525" marB="0" anchor="b">
                    <a:solidFill>
                      <a:schemeClr val="accent1">
                        <a:lumMod val="90000"/>
                      </a:schemeClr>
                    </a:solidFill>
                  </a:tcPr>
                </a:tc>
                <a:extLst>
                  <a:ext uri="{0D108BD9-81ED-4DB2-BD59-A6C34878D82A}">
                    <a16:rowId xmlns:a16="http://schemas.microsoft.com/office/drawing/2014/main" val="370620984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21</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China Merchants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627</a:t>
                      </a:r>
                    </a:p>
                  </a:txBody>
                  <a:tcPr marL="9525" marR="9525" marT="9525" marB="0" anchor="b">
                    <a:solidFill>
                      <a:schemeClr val="accent1">
                        <a:lumMod val="75000"/>
                      </a:schemeClr>
                    </a:solidFill>
                  </a:tcPr>
                </a:tc>
                <a:extLst>
                  <a:ext uri="{0D108BD9-81ED-4DB2-BD59-A6C34878D82A}">
                    <a16:rowId xmlns:a16="http://schemas.microsoft.com/office/drawing/2014/main" val="2256601151"/>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22</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Shanghai Pudong Development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625</a:t>
                      </a:r>
                    </a:p>
                  </a:txBody>
                  <a:tcPr marL="9525" marR="9525" marT="9525" marB="0" anchor="b">
                    <a:solidFill>
                      <a:schemeClr val="accent1">
                        <a:lumMod val="90000"/>
                      </a:schemeClr>
                    </a:solidFill>
                  </a:tcPr>
                </a:tc>
                <a:extLst>
                  <a:ext uri="{0D108BD9-81ED-4DB2-BD59-A6C34878D82A}">
                    <a16:rowId xmlns:a16="http://schemas.microsoft.com/office/drawing/2014/main" val="46192653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23</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ING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593</a:t>
                      </a:r>
                    </a:p>
                  </a:txBody>
                  <a:tcPr marL="9525" marR="9525" marT="9525" marB="0" anchor="b">
                    <a:solidFill>
                      <a:schemeClr val="accent1">
                        <a:lumMod val="75000"/>
                      </a:schemeClr>
                    </a:solidFill>
                  </a:tcPr>
                </a:tc>
                <a:extLst>
                  <a:ext uri="{0D108BD9-81ED-4DB2-BD59-A6C34878D82A}">
                    <a16:rowId xmlns:a16="http://schemas.microsoft.com/office/drawing/2014/main" val="96269508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24</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Groupe BPCE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586</a:t>
                      </a:r>
                    </a:p>
                  </a:txBody>
                  <a:tcPr marL="9525" marR="9525" marT="9525" marB="0" anchor="b">
                    <a:solidFill>
                      <a:schemeClr val="accent1">
                        <a:lumMod val="90000"/>
                      </a:schemeClr>
                    </a:solidFill>
                  </a:tcPr>
                </a:tc>
                <a:extLst>
                  <a:ext uri="{0D108BD9-81ED-4DB2-BD59-A6C34878D82A}">
                    <a16:rowId xmlns:a16="http://schemas.microsoft.com/office/drawing/2014/main" val="2685785798"/>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25</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Barclays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582</a:t>
                      </a:r>
                    </a:p>
                  </a:txBody>
                  <a:tcPr marL="9525" marR="9525" marT="9525" marB="0" anchor="b">
                    <a:solidFill>
                      <a:schemeClr val="accent1">
                        <a:lumMod val="75000"/>
                      </a:schemeClr>
                    </a:solidFill>
                  </a:tcPr>
                </a:tc>
                <a:extLst>
                  <a:ext uri="{0D108BD9-81ED-4DB2-BD59-A6C34878D82A}">
                    <a16:rowId xmlns:a16="http://schemas.microsoft.com/office/drawing/2014/main" val="149198248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05690870"/>
              </p:ext>
            </p:extLst>
          </p:nvPr>
        </p:nvGraphicFramePr>
        <p:xfrm>
          <a:off x="5077609" y="1145690"/>
          <a:ext cx="4493111" cy="5082997"/>
        </p:xfrm>
        <a:graphic>
          <a:graphicData uri="http://schemas.openxmlformats.org/drawingml/2006/table">
            <a:tbl>
              <a:tblPr firstCol="1" bandRow="1">
                <a:tableStyleId>{5C22544A-7EE6-4342-B048-85BDC9FD1C3A}</a:tableStyleId>
              </a:tblPr>
              <a:tblGrid>
                <a:gridCol w="535190">
                  <a:extLst>
                    <a:ext uri="{9D8B030D-6E8A-4147-A177-3AD203B41FA5}">
                      <a16:colId xmlns:a16="http://schemas.microsoft.com/office/drawing/2014/main" val="1108626792"/>
                    </a:ext>
                  </a:extLst>
                </a:gridCol>
                <a:gridCol w="2908031">
                  <a:extLst>
                    <a:ext uri="{9D8B030D-6E8A-4147-A177-3AD203B41FA5}">
                      <a16:colId xmlns:a16="http://schemas.microsoft.com/office/drawing/2014/main" val="4078508812"/>
                    </a:ext>
                  </a:extLst>
                </a:gridCol>
                <a:gridCol w="1049890">
                  <a:extLst>
                    <a:ext uri="{9D8B030D-6E8A-4147-A177-3AD203B41FA5}">
                      <a16:colId xmlns:a16="http://schemas.microsoft.com/office/drawing/2014/main" val="2847292536"/>
                    </a:ext>
                  </a:extLst>
                </a:gridCol>
              </a:tblGrid>
              <a:tr h="197322">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DEPOSITS</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26</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Deutsche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579</a:t>
                      </a:r>
                    </a:p>
                  </a:txBody>
                  <a:tcPr marL="9525" marR="9525" marT="9525" marB="0" anchor="b">
                    <a:solidFill>
                      <a:schemeClr val="accent1">
                        <a:lumMod val="75000"/>
                      </a:schemeClr>
                    </a:solidFill>
                  </a:tcPr>
                </a:tc>
                <a:extLst>
                  <a:ext uri="{0D108BD9-81ED-4DB2-BD59-A6C34878D82A}">
                    <a16:rowId xmlns:a16="http://schemas.microsoft.com/office/drawing/2014/main" val="286115785"/>
                  </a:ext>
                </a:extLst>
              </a:tr>
              <a:tr h="195427">
                <a:tc>
                  <a:txBody>
                    <a:bodyPr/>
                    <a:lstStyle/>
                    <a:p>
                      <a:pPr marL="0" algn="ctr" defTabSz="914400" rtl="0" eaLnBrk="1" fontAlgn="b" latinLnBrk="0" hangingPunct="1"/>
                      <a:r>
                        <a:rPr lang="en-GB" sz="1000" b="1" kern="1200" dirty="0">
                          <a:solidFill>
                            <a:schemeClr val="tx1"/>
                          </a:solidFill>
                          <a:latin typeface="+mn-lt"/>
                          <a:ea typeface="+mn-ea"/>
                          <a:cs typeface="+mn-cs"/>
                        </a:rPr>
                        <a:t>27</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Toronto Dominion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577</a:t>
                      </a:r>
                    </a:p>
                  </a:txBody>
                  <a:tcPr marL="9525" marR="9525" marT="9525" marB="0" anchor="b">
                    <a:solidFill>
                      <a:schemeClr val="accent1">
                        <a:lumMod val="90000"/>
                      </a:schemeClr>
                    </a:solidFill>
                  </a:tcPr>
                </a:tc>
                <a:extLst>
                  <a:ext uri="{0D108BD9-81ED-4DB2-BD59-A6C34878D82A}">
                    <a16:rowId xmlns:a16="http://schemas.microsoft.com/office/drawing/2014/main" val="39510265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28</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Royal Bank of Canada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565</a:t>
                      </a:r>
                    </a:p>
                  </a:txBody>
                  <a:tcPr marL="9525" marR="9525" marT="9525" marB="0" anchor="b">
                    <a:solidFill>
                      <a:schemeClr val="accent1">
                        <a:lumMod val="75000"/>
                      </a:schemeClr>
                    </a:solidFill>
                  </a:tcPr>
                </a:tc>
                <a:extLst>
                  <a:ext uri="{0D108BD9-81ED-4DB2-BD59-A6C34878D82A}">
                    <a16:rowId xmlns:a16="http://schemas.microsoft.com/office/drawing/2014/main" val="5340414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29</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err="1">
                          <a:solidFill>
                            <a:schemeClr val="tx1"/>
                          </a:solidFill>
                          <a:latin typeface="+mn-lt"/>
                          <a:ea typeface="+mn-ea"/>
                          <a:cs typeface="+mn-cs"/>
                        </a:rPr>
                        <a:t>Norinchukin</a:t>
                      </a:r>
                      <a:r>
                        <a:rPr lang="en-GB" sz="1000" b="1" kern="1200" dirty="0">
                          <a:solidFill>
                            <a:schemeClr val="tx1"/>
                          </a:solidFill>
                          <a:latin typeface="+mn-lt"/>
                          <a:ea typeface="+mn-ea"/>
                          <a:cs typeface="+mn-cs"/>
                        </a:rPr>
                        <a:t>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552</a:t>
                      </a:r>
                    </a:p>
                  </a:txBody>
                  <a:tcPr marL="9525" marR="9525" marT="9525" marB="0" anchor="b">
                    <a:solidFill>
                      <a:schemeClr val="accent1">
                        <a:lumMod val="90000"/>
                      </a:schemeClr>
                    </a:solidFill>
                  </a:tcPr>
                </a:tc>
                <a:extLst>
                  <a:ext uri="{0D108BD9-81ED-4DB2-BD59-A6C34878D82A}">
                    <a16:rowId xmlns:a16="http://schemas.microsoft.com/office/drawing/2014/main" val="52393893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30</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err="1">
                          <a:solidFill>
                            <a:schemeClr val="tx1"/>
                          </a:solidFill>
                          <a:latin typeface="+mn-lt"/>
                          <a:ea typeface="+mn-ea"/>
                          <a:cs typeface="+mn-cs"/>
                        </a:rPr>
                        <a:t>UniCredit</a:t>
                      </a:r>
                      <a:r>
                        <a:rPr lang="en-GB" sz="1000" b="1" kern="1200" dirty="0">
                          <a:solidFill>
                            <a:schemeClr val="tx1"/>
                          </a:solidFill>
                          <a:latin typeface="+mn-lt"/>
                          <a:ea typeface="+mn-ea"/>
                          <a:cs typeface="+mn-cs"/>
                        </a:rPr>
                        <a:t>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547</a:t>
                      </a:r>
                    </a:p>
                  </a:txBody>
                  <a:tcPr marL="9525" marR="9525" marT="9525" marB="0" anchor="b">
                    <a:solidFill>
                      <a:schemeClr val="accent1">
                        <a:lumMod val="75000"/>
                      </a:schemeClr>
                    </a:solidFill>
                  </a:tcPr>
                </a:tc>
                <a:extLst>
                  <a:ext uri="{0D108BD9-81ED-4DB2-BD59-A6C34878D82A}">
                    <a16:rowId xmlns:a16="http://schemas.microsoft.com/office/drawing/2014/main" val="230210099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31</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Lloyds Banking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524</a:t>
                      </a:r>
                    </a:p>
                  </a:txBody>
                  <a:tcPr marL="9525" marR="9525" marT="9525" marB="0" anchor="b">
                    <a:solidFill>
                      <a:schemeClr val="accent1">
                        <a:lumMod val="90000"/>
                      </a:schemeClr>
                    </a:solidFill>
                  </a:tcPr>
                </a:tc>
                <a:extLst>
                  <a:ext uri="{0D108BD9-81ED-4DB2-BD59-A6C34878D82A}">
                    <a16:rowId xmlns:a16="http://schemas.microsoft.com/office/drawing/2014/main" val="45502761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32</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Societe Generale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500</a:t>
                      </a:r>
                    </a:p>
                  </a:txBody>
                  <a:tcPr marL="9525" marR="9525" marT="9525" marB="0" anchor="b">
                    <a:solidFill>
                      <a:schemeClr val="accent1">
                        <a:lumMod val="75000"/>
                      </a:schemeClr>
                    </a:solidFill>
                  </a:tcPr>
                </a:tc>
                <a:extLst>
                  <a:ext uri="{0D108BD9-81ED-4DB2-BD59-A6C34878D82A}">
                    <a16:rowId xmlns:a16="http://schemas.microsoft.com/office/drawing/2014/main" val="379144933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33</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RBS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478</a:t>
                      </a:r>
                    </a:p>
                  </a:txBody>
                  <a:tcPr marL="9525" marR="9525" marT="9525" marB="0" anchor="b">
                    <a:solidFill>
                      <a:schemeClr val="accent1">
                        <a:lumMod val="90000"/>
                      </a:schemeClr>
                    </a:solidFill>
                  </a:tcPr>
                </a:tc>
                <a:extLst>
                  <a:ext uri="{0D108BD9-81ED-4DB2-BD59-A6C34878D82A}">
                    <a16:rowId xmlns:a16="http://schemas.microsoft.com/office/drawing/2014/main" val="79753712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34</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Scotiabank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457</a:t>
                      </a:r>
                    </a:p>
                  </a:txBody>
                  <a:tcPr marL="9525" marR="9525" marT="9525" marB="0" anchor="b">
                    <a:solidFill>
                      <a:schemeClr val="accent1">
                        <a:lumMod val="75000"/>
                      </a:schemeClr>
                    </a:solidFill>
                  </a:tcPr>
                </a:tc>
                <a:extLst>
                  <a:ext uri="{0D108BD9-81ED-4DB2-BD59-A6C34878D82A}">
                    <a16:rowId xmlns:a16="http://schemas.microsoft.com/office/drawing/2014/main" val="1079631807"/>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35</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ANZ Banking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447</a:t>
                      </a:r>
                    </a:p>
                  </a:txBody>
                  <a:tcPr marL="9525" marR="9525" marT="9525" marB="0" anchor="b">
                    <a:solidFill>
                      <a:schemeClr val="accent1">
                        <a:lumMod val="90000"/>
                      </a:schemeClr>
                    </a:solidFill>
                  </a:tcPr>
                </a:tc>
                <a:extLst>
                  <a:ext uri="{0D108BD9-81ED-4DB2-BD59-A6C34878D82A}">
                    <a16:rowId xmlns:a16="http://schemas.microsoft.com/office/drawing/2014/main" val="228238301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36</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BBVA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445</a:t>
                      </a:r>
                    </a:p>
                  </a:txBody>
                  <a:tcPr marL="9525" marR="9525" marT="9525" marB="0" anchor="b">
                    <a:solidFill>
                      <a:schemeClr val="accent1">
                        <a:lumMod val="75000"/>
                      </a:schemeClr>
                    </a:solidFill>
                  </a:tcPr>
                </a:tc>
                <a:extLst>
                  <a:ext uri="{0D108BD9-81ED-4DB2-BD59-A6C34878D82A}">
                    <a16:rowId xmlns:a16="http://schemas.microsoft.com/office/drawing/2014/main" val="1753693642"/>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37</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Commonwealth Bank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444</a:t>
                      </a:r>
                    </a:p>
                  </a:txBody>
                  <a:tcPr marL="9525" marR="9525" marT="9525" marB="0" anchor="b">
                    <a:solidFill>
                      <a:schemeClr val="accent1">
                        <a:lumMod val="90000"/>
                      </a:schemeClr>
                    </a:solidFill>
                  </a:tcPr>
                </a:tc>
                <a:extLst>
                  <a:ext uri="{0D108BD9-81ED-4DB2-BD59-A6C34878D82A}">
                    <a16:rowId xmlns:a16="http://schemas.microsoft.com/office/drawing/2014/main" val="1885992576"/>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38</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Credit </a:t>
                      </a:r>
                      <a:r>
                        <a:rPr lang="en-GB" sz="1000" b="1" kern="1200" dirty="0" err="1">
                          <a:solidFill>
                            <a:schemeClr val="tx1"/>
                          </a:solidFill>
                          <a:latin typeface="+mn-lt"/>
                          <a:ea typeface="+mn-ea"/>
                          <a:cs typeface="+mn-cs"/>
                        </a:rPr>
                        <a:t>Mutuel</a:t>
                      </a:r>
                      <a:r>
                        <a:rPr lang="en-GB" sz="1000" b="1" kern="1200" dirty="0">
                          <a:solidFill>
                            <a:schemeClr val="tx1"/>
                          </a:solidFill>
                          <a:latin typeface="+mn-lt"/>
                          <a:ea typeface="+mn-ea"/>
                          <a:cs typeface="+mn-cs"/>
                        </a:rPr>
                        <a:t>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436</a:t>
                      </a:r>
                    </a:p>
                  </a:txBody>
                  <a:tcPr marL="9525" marR="9525" marT="9525" marB="0" anchor="b">
                    <a:solidFill>
                      <a:schemeClr val="accent1">
                        <a:lumMod val="75000"/>
                      </a:schemeClr>
                    </a:solidFill>
                  </a:tcPr>
                </a:tc>
                <a:extLst>
                  <a:ext uri="{0D108BD9-81ED-4DB2-BD59-A6C34878D82A}">
                    <a16:rowId xmlns:a16="http://schemas.microsoft.com/office/drawing/2014/main" val="10188990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39</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UBS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426</a:t>
                      </a:r>
                    </a:p>
                  </a:txBody>
                  <a:tcPr marL="9525" marR="9525" marT="9525" marB="0" anchor="b">
                    <a:solidFill>
                      <a:schemeClr val="accent1">
                        <a:lumMod val="90000"/>
                      </a:schemeClr>
                    </a:solidFill>
                  </a:tcPr>
                </a:tc>
                <a:extLst>
                  <a:ext uri="{0D108BD9-81ED-4DB2-BD59-A6C34878D82A}">
                    <a16:rowId xmlns:a16="http://schemas.microsoft.com/office/drawing/2014/main" val="143913500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40</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China Everbright Bank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425</a:t>
                      </a:r>
                    </a:p>
                  </a:txBody>
                  <a:tcPr marL="9525" marR="9525" marT="9525" marB="0" anchor="b">
                    <a:solidFill>
                      <a:schemeClr val="accent1">
                        <a:lumMod val="75000"/>
                      </a:schemeClr>
                    </a:solidFill>
                  </a:tcPr>
                </a:tc>
                <a:extLst>
                  <a:ext uri="{0D108BD9-81ED-4DB2-BD59-A6C34878D82A}">
                    <a16:rowId xmlns:a16="http://schemas.microsoft.com/office/drawing/2014/main" val="14325400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41</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Standard Chartered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408</a:t>
                      </a:r>
                    </a:p>
                  </a:txBody>
                  <a:tcPr marL="9525" marR="9525" marT="9525" marB="0" anchor="b">
                    <a:solidFill>
                      <a:schemeClr val="accent1">
                        <a:lumMod val="90000"/>
                      </a:schemeClr>
                    </a:solidFill>
                  </a:tcPr>
                </a:tc>
                <a:extLst>
                  <a:ext uri="{0D108BD9-81ED-4DB2-BD59-A6C34878D82A}">
                    <a16:rowId xmlns:a16="http://schemas.microsoft.com/office/drawing/2014/main" val="192646084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42</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State Bank of India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401</a:t>
                      </a:r>
                    </a:p>
                  </a:txBody>
                  <a:tcPr marL="9525" marR="9525" marT="9525" marB="0" anchor="b">
                    <a:solidFill>
                      <a:schemeClr val="accent1">
                        <a:lumMod val="75000"/>
                      </a:schemeClr>
                    </a:solidFill>
                  </a:tcPr>
                </a:tc>
                <a:extLst>
                  <a:ext uri="{0D108BD9-81ED-4DB2-BD59-A6C34878D82A}">
                    <a16:rowId xmlns:a16="http://schemas.microsoft.com/office/drawing/2014/main" val="180679675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43</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Westpac Banking Corporation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392</a:t>
                      </a:r>
                    </a:p>
                  </a:txBody>
                  <a:tcPr marL="9525" marR="9525" marT="9525" marB="0" anchor="b">
                    <a:solidFill>
                      <a:schemeClr val="accent1">
                        <a:lumMod val="90000"/>
                      </a:schemeClr>
                    </a:solidFill>
                  </a:tcPr>
                </a:tc>
                <a:extLst>
                  <a:ext uri="{0D108BD9-81ED-4DB2-BD59-A6C34878D82A}">
                    <a16:rowId xmlns:a16="http://schemas.microsoft.com/office/drawing/2014/main" val="2555609720"/>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44</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Rabobank Group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389</a:t>
                      </a:r>
                    </a:p>
                  </a:txBody>
                  <a:tcPr marL="9525" marR="9525" marT="9525" marB="0" anchor="b">
                    <a:solidFill>
                      <a:schemeClr val="accent1">
                        <a:lumMod val="75000"/>
                      </a:schemeClr>
                    </a:solidFill>
                  </a:tcPr>
                </a:tc>
                <a:extLst>
                  <a:ext uri="{0D108BD9-81ED-4DB2-BD59-A6C34878D82A}">
                    <a16:rowId xmlns:a16="http://schemas.microsoft.com/office/drawing/2014/main" val="3961157595"/>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45</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Credit Suisse Group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371</a:t>
                      </a:r>
                    </a:p>
                  </a:txBody>
                  <a:tcPr marL="9525" marR="9525" marT="9525" marB="0" anchor="b">
                    <a:solidFill>
                      <a:schemeClr val="accent1">
                        <a:lumMod val="90000"/>
                      </a:schemeClr>
                    </a:solidFill>
                  </a:tcPr>
                </a:tc>
                <a:extLst>
                  <a:ext uri="{0D108BD9-81ED-4DB2-BD59-A6C34878D82A}">
                    <a16:rowId xmlns:a16="http://schemas.microsoft.com/office/drawing/2014/main" val="3706209844"/>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46</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Resona Holdings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363</a:t>
                      </a:r>
                    </a:p>
                  </a:txBody>
                  <a:tcPr marL="9525" marR="9525" marT="9525" marB="0" anchor="b">
                    <a:solidFill>
                      <a:schemeClr val="accent1">
                        <a:lumMod val="75000"/>
                      </a:schemeClr>
                    </a:solidFill>
                  </a:tcPr>
                </a:tc>
                <a:extLst>
                  <a:ext uri="{0D108BD9-81ED-4DB2-BD59-A6C34878D82A}">
                    <a16:rowId xmlns:a16="http://schemas.microsoft.com/office/drawing/2014/main" val="2256601151"/>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47</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National Australia Bank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361</a:t>
                      </a:r>
                    </a:p>
                  </a:txBody>
                  <a:tcPr marL="9525" marR="9525" marT="9525" marB="0" anchor="b">
                    <a:solidFill>
                      <a:schemeClr val="accent1">
                        <a:lumMod val="90000"/>
                      </a:schemeClr>
                    </a:solidFill>
                  </a:tcPr>
                </a:tc>
                <a:extLst>
                  <a:ext uri="{0D108BD9-81ED-4DB2-BD59-A6C34878D82A}">
                    <a16:rowId xmlns:a16="http://schemas.microsoft.com/office/drawing/2014/main" val="461926539"/>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48</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Bank of Montreal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353</a:t>
                      </a:r>
                    </a:p>
                  </a:txBody>
                  <a:tcPr marL="9525" marR="9525" marT="9525" marB="0" anchor="b">
                    <a:solidFill>
                      <a:schemeClr val="accent1">
                        <a:lumMod val="75000"/>
                      </a:schemeClr>
                    </a:solidFill>
                  </a:tcPr>
                </a:tc>
                <a:extLst>
                  <a:ext uri="{0D108BD9-81ED-4DB2-BD59-A6C34878D82A}">
                    <a16:rowId xmlns:a16="http://schemas.microsoft.com/office/drawing/2014/main" val="962695083"/>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49</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US Bancorp </a:t>
                      </a:r>
                    </a:p>
                  </a:txBody>
                  <a:tcPr marL="9525" marR="9525" marT="9525" marB="0" anchor="b">
                    <a:solidFill>
                      <a:schemeClr val="accent1">
                        <a:lumMod val="90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335</a:t>
                      </a:r>
                    </a:p>
                  </a:txBody>
                  <a:tcPr marL="9525" marR="9525" marT="9525" marB="0" anchor="b">
                    <a:solidFill>
                      <a:schemeClr val="accent1">
                        <a:lumMod val="90000"/>
                      </a:schemeClr>
                    </a:solidFill>
                  </a:tcPr>
                </a:tc>
                <a:extLst>
                  <a:ext uri="{0D108BD9-81ED-4DB2-BD59-A6C34878D82A}">
                    <a16:rowId xmlns:a16="http://schemas.microsoft.com/office/drawing/2014/main" val="2685785798"/>
                  </a:ext>
                </a:extLst>
              </a:tr>
              <a:tr h="195427">
                <a:tc>
                  <a:txBody>
                    <a:bodyPr/>
                    <a:lstStyle/>
                    <a:p>
                      <a:pPr marL="0" algn="ctr" defTabSz="914400" rtl="0" eaLnBrk="1" fontAlgn="b" latinLnBrk="0" hangingPunct="1"/>
                      <a:r>
                        <a:rPr lang="en-GB" sz="1000" b="1" kern="1200">
                          <a:solidFill>
                            <a:schemeClr val="tx1"/>
                          </a:solidFill>
                          <a:latin typeface="+mn-lt"/>
                          <a:ea typeface="+mn-ea"/>
                          <a:cs typeface="+mn-cs"/>
                        </a:rPr>
                        <a:t>50</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a:solidFill>
                            <a:schemeClr val="tx1"/>
                          </a:solidFill>
                          <a:latin typeface="+mn-lt"/>
                          <a:ea typeface="+mn-ea"/>
                          <a:cs typeface="+mn-cs"/>
                        </a:rPr>
                        <a:t>Intesa Sanpaolo </a:t>
                      </a:r>
                    </a:p>
                  </a:txBody>
                  <a:tcPr marL="9525" marR="9525" marT="9525" marB="0" anchor="b">
                    <a:solidFill>
                      <a:schemeClr val="accent1">
                        <a:lumMod val="75000"/>
                      </a:schemeClr>
                    </a:solidFill>
                  </a:tcPr>
                </a:tc>
                <a:tc>
                  <a:txBody>
                    <a:bodyPr/>
                    <a:lstStyle/>
                    <a:p>
                      <a:pPr marL="0" algn="ctr" defTabSz="914400" rtl="0" eaLnBrk="1" fontAlgn="b" latinLnBrk="0" hangingPunct="1"/>
                      <a:r>
                        <a:rPr lang="en-GB" sz="1000" b="1" kern="1200" dirty="0">
                          <a:solidFill>
                            <a:schemeClr val="tx1"/>
                          </a:solidFill>
                          <a:latin typeface="+mn-lt"/>
                          <a:ea typeface="+mn-ea"/>
                          <a:cs typeface="+mn-cs"/>
                        </a:rPr>
                        <a:t>333</a:t>
                      </a:r>
                    </a:p>
                  </a:txBody>
                  <a:tcPr marL="9525" marR="9525" marT="9525" marB="0" anchor="b">
                    <a:solidFill>
                      <a:schemeClr val="accent1">
                        <a:lumMod val="75000"/>
                      </a:schemeClr>
                    </a:solidFill>
                  </a:tcPr>
                </a:tc>
                <a:extLst>
                  <a:ext uri="{0D108BD9-81ED-4DB2-BD59-A6C34878D82A}">
                    <a16:rowId xmlns:a16="http://schemas.microsoft.com/office/drawing/2014/main" val="1491982480"/>
                  </a:ext>
                </a:extLst>
              </a:tr>
            </a:tbl>
          </a:graphicData>
        </a:graphic>
      </p:graphicFrame>
      <p:sp>
        <p:nvSpPr>
          <p:cNvPr id="8" name="Rectangle 7">
            <a:extLst>
              <a:ext uri="{FF2B5EF4-FFF2-40B4-BE49-F238E27FC236}">
                <a16:creationId xmlns:a16="http://schemas.microsoft.com/office/drawing/2014/main" id="{618C5DAC-098C-984C-8ABD-3959A4FD72AD}"/>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
        <p:nvSpPr>
          <p:cNvPr id="7" name="Text Box 10">
            <a:extLst>
              <a:ext uri="{FF2B5EF4-FFF2-40B4-BE49-F238E27FC236}">
                <a16:creationId xmlns:a16="http://schemas.microsoft.com/office/drawing/2014/main" id="{DA559B79-0D7D-4221-A55D-AE5E18B03988}"/>
              </a:ext>
            </a:extLst>
          </p:cNvPr>
          <p:cNvSpPr txBox="1">
            <a:spLocks noChangeArrowheads="1"/>
          </p:cNvSpPr>
          <p:nvPr/>
        </p:nvSpPr>
        <p:spPr bwMode="auto">
          <a:xfrm>
            <a:off x="384870" y="6266339"/>
            <a:ext cx="9162538" cy="184666"/>
          </a:xfrm>
          <a:prstGeom prst="rect">
            <a:avLst/>
          </a:prstGeom>
          <a:noFill/>
          <a:ln w="9525">
            <a:noFill/>
            <a:miter lim="800000"/>
            <a:headEnd/>
            <a:tailEnd/>
          </a:ln>
        </p:spPr>
        <p:txBody>
          <a:bodyPr wrap="square" lIns="0" tIns="0" rIns="0" bIns="0">
            <a:spAutoFit/>
          </a:bodyPr>
          <a:lstStyle/>
          <a:p>
            <a:r>
              <a:rPr lang="en-GB" sz="1200" dirty="0">
                <a:solidFill>
                  <a:schemeClr val="accent1">
                    <a:lumMod val="50000"/>
                  </a:schemeClr>
                </a:solidFill>
              </a:rPr>
              <a:t>[</a:t>
            </a:r>
            <a:r>
              <a:rPr lang="en-GB" sz="1200" dirty="0"/>
              <a:t>SOURCE: The Banker Database April 2018</a:t>
            </a:r>
            <a:r>
              <a:rPr lang="en-US" sz="1200" dirty="0"/>
              <a:t>]</a:t>
            </a:r>
            <a:endParaRPr lang="en-GB" sz="1200" dirty="0"/>
          </a:p>
        </p:txBody>
      </p:sp>
    </p:spTree>
    <p:extLst>
      <p:ext uri="{BB962C8B-B14F-4D97-AF65-F5344CB8AC3E}">
        <p14:creationId xmlns:p14="http://schemas.microsoft.com/office/powerpoint/2010/main" val="1978628300"/>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43</a:t>
            </a:fld>
            <a:endParaRPr lang="en-US"/>
          </a:p>
        </p:txBody>
      </p:sp>
      <p:sp>
        <p:nvSpPr>
          <p:cNvPr id="4" name="TextBox 2"/>
          <p:cNvSpPr txBox="1">
            <a:spLocks noChangeArrowheads="1"/>
          </p:cNvSpPr>
          <p:nvPr/>
        </p:nvSpPr>
        <p:spPr bwMode="auto">
          <a:xfrm>
            <a:off x="384874" y="462407"/>
            <a:ext cx="7559500"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Top 50 banks globally, ranked by market capitalisation ($biIlion) …</a:t>
            </a:r>
          </a:p>
        </p:txBody>
      </p:sp>
      <p:graphicFrame>
        <p:nvGraphicFramePr>
          <p:cNvPr id="6" name="Table 5"/>
          <p:cNvGraphicFramePr>
            <a:graphicFrameLocks noGrp="1"/>
          </p:cNvGraphicFramePr>
          <p:nvPr>
            <p:extLst>
              <p:ext uri="{D42A27DB-BD31-4B8C-83A1-F6EECF244321}">
                <p14:modId xmlns:p14="http://schemas.microsoft.com/office/powerpoint/2010/main" val="3684138911"/>
              </p:ext>
            </p:extLst>
          </p:nvPr>
        </p:nvGraphicFramePr>
        <p:xfrm>
          <a:off x="384874" y="1145689"/>
          <a:ext cx="4499098" cy="5082996"/>
        </p:xfrm>
        <a:graphic>
          <a:graphicData uri="http://schemas.openxmlformats.org/drawingml/2006/table">
            <a:tbl>
              <a:tblPr firstCol="1" bandRow="1">
                <a:tableStyleId>{5C22544A-7EE6-4342-B048-85BDC9FD1C3A}</a:tableStyleId>
              </a:tblPr>
              <a:tblGrid>
                <a:gridCol w="535903">
                  <a:extLst>
                    <a:ext uri="{9D8B030D-6E8A-4147-A177-3AD203B41FA5}">
                      <a16:colId xmlns:a16="http://schemas.microsoft.com/office/drawing/2014/main" val="1108626792"/>
                    </a:ext>
                  </a:extLst>
                </a:gridCol>
                <a:gridCol w="2911906">
                  <a:extLst>
                    <a:ext uri="{9D8B030D-6E8A-4147-A177-3AD203B41FA5}">
                      <a16:colId xmlns:a16="http://schemas.microsoft.com/office/drawing/2014/main" val="4078508812"/>
                    </a:ext>
                  </a:extLst>
                </a:gridCol>
                <a:gridCol w="1051289">
                  <a:extLst>
                    <a:ext uri="{9D8B030D-6E8A-4147-A177-3AD203B41FA5}">
                      <a16:colId xmlns:a16="http://schemas.microsoft.com/office/drawing/2014/main" val="2847292536"/>
                    </a:ext>
                  </a:extLst>
                </a:gridCol>
              </a:tblGrid>
              <a:tr h="197321">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MKT CAP</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1</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JP Morgan Chase &amp; Co</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391</a:t>
                      </a:r>
                    </a:p>
                  </a:txBody>
                  <a:tcPr marL="0" marR="0" marT="0" marB="0" anchor="ctr">
                    <a:solidFill>
                      <a:schemeClr val="accent1">
                        <a:lumMod val="75000"/>
                      </a:schemeClr>
                    </a:solidFill>
                  </a:tcPr>
                </a:tc>
                <a:extLst>
                  <a:ext uri="{0D108BD9-81ED-4DB2-BD59-A6C34878D82A}">
                    <a16:rowId xmlns:a16="http://schemas.microsoft.com/office/drawing/2014/main" val="286115785"/>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2</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ICBC</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345</a:t>
                      </a:r>
                    </a:p>
                  </a:txBody>
                  <a:tcPr marL="0" marR="0" marT="0" marB="0" anchor="ctr">
                    <a:solidFill>
                      <a:schemeClr val="accent1">
                        <a:lumMod val="90000"/>
                      </a:schemeClr>
                    </a:solidFill>
                  </a:tcPr>
                </a:tc>
                <a:extLst>
                  <a:ext uri="{0D108BD9-81ED-4DB2-BD59-A6C34878D82A}">
                    <a16:rowId xmlns:a16="http://schemas.microsoft.com/office/drawing/2014/main" val="395102653"/>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Bank of America</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325</a:t>
                      </a:r>
                    </a:p>
                  </a:txBody>
                  <a:tcPr marL="0" marR="0" marT="0" marB="0" anchor="ctr">
                    <a:solidFill>
                      <a:schemeClr val="accent1">
                        <a:lumMod val="75000"/>
                      </a:schemeClr>
                    </a:solidFill>
                  </a:tcPr>
                </a:tc>
                <a:extLst>
                  <a:ext uri="{0D108BD9-81ED-4DB2-BD59-A6C34878D82A}">
                    <a16:rowId xmlns:a16="http://schemas.microsoft.com/office/drawing/2014/main" val="53404140"/>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4</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Wells Fargo</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308</a:t>
                      </a:r>
                    </a:p>
                  </a:txBody>
                  <a:tcPr marL="0" marR="0" marT="0" marB="0" anchor="ctr">
                    <a:solidFill>
                      <a:schemeClr val="accent1">
                        <a:lumMod val="90000"/>
                      </a:schemeClr>
                    </a:solidFill>
                  </a:tcPr>
                </a:tc>
                <a:extLst>
                  <a:ext uri="{0D108BD9-81ED-4DB2-BD59-A6C34878D82A}">
                    <a16:rowId xmlns:a16="http://schemas.microsoft.com/office/drawing/2014/main" val="523938934"/>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5</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China Construction Bank</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257</a:t>
                      </a:r>
                    </a:p>
                  </a:txBody>
                  <a:tcPr marL="0" marR="0" marT="0" marB="0" anchor="ctr">
                    <a:solidFill>
                      <a:schemeClr val="accent1">
                        <a:lumMod val="75000"/>
                      </a:schemeClr>
                    </a:solidFill>
                  </a:tcPr>
                </a:tc>
                <a:extLst>
                  <a:ext uri="{0D108BD9-81ED-4DB2-BD59-A6C34878D82A}">
                    <a16:rowId xmlns:a16="http://schemas.microsoft.com/office/drawing/2014/main" val="2302100992"/>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6</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HSBC</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219</a:t>
                      </a:r>
                    </a:p>
                  </a:txBody>
                  <a:tcPr marL="0" marR="0" marT="0" marB="0" anchor="ctr">
                    <a:solidFill>
                      <a:schemeClr val="accent1">
                        <a:lumMod val="90000"/>
                      </a:schemeClr>
                    </a:solidFill>
                  </a:tcPr>
                </a:tc>
                <a:extLst>
                  <a:ext uri="{0D108BD9-81ED-4DB2-BD59-A6C34878D82A}">
                    <a16:rowId xmlns:a16="http://schemas.microsoft.com/office/drawing/2014/main" val="455027614"/>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7</a:t>
                      </a:r>
                    </a:p>
                  </a:txBody>
                  <a:tcPr marL="0" marR="0" marT="0" marB="0" anchor="ctr">
                    <a:solidFill>
                      <a:schemeClr val="accent1">
                        <a:lumMod val="75000"/>
                      </a:schemeClr>
                    </a:solidFill>
                  </a:tcPr>
                </a:tc>
                <a:tc>
                  <a:txBody>
                    <a:bodyPr/>
                    <a:lstStyle/>
                    <a:p>
                      <a:pPr marL="0" marR="0" indent="0" algn="ctr" defTabSz="914400" rtl="0" eaLnBrk="0" fontAlgn="auto" latinLnBrk="0" hangingPunct="0">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Agricultural</a:t>
                      </a:r>
                      <a:r>
                        <a:rPr lang="en-GB" sz="1000" b="1" kern="1200" baseline="0" dirty="0">
                          <a:solidFill>
                            <a:schemeClr val="tx1"/>
                          </a:solidFill>
                          <a:effectLst/>
                          <a:latin typeface="+mn-lt"/>
                          <a:ea typeface="+mn-ea"/>
                          <a:cs typeface="+mn-cs"/>
                        </a:rPr>
                        <a:t> </a:t>
                      </a:r>
                      <a:r>
                        <a:rPr lang="en-GB" sz="1000" b="1" kern="1200" dirty="0">
                          <a:solidFill>
                            <a:schemeClr val="tx1"/>
                          </a:solidFill>
                          <a:effectLst/>
                          <a:latin typeface="+mn-lt"/>
                          <a:ea typeface="+mn-ea"/>
                          <a:cs typeface="+mn-cs"/>
                        </a:rPr>
                        <a:t>Bank of China</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203</a:t>
                      </a:r>
                    </a:p>
                  </a:txBody>
                  <a:tcPr marL="0" marR="0" marT="0" marB="0" anchor="ctr">
                    <a:solidFill>
                      <a:schemeClr val="accent1">
                        <a:lumMod val="75000"/>
                      </a:schemeClr>
                    </a:solidFill>
                  </a:tcPr>
                </a:tc>
                <a:extLst>
                  <a:ext uri="{0D108BD9-81ED-4DB2-BD59-A6C34878D82A}">
                    <a16:rowId xmlns:a16="http://schemas.microsoft.com/office/drawing/2014/main" val="3791449335"/>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8</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Citigroup</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203</a:t>
                      </a:r>
                    </a:p>
                  </a:txBody>
                  <a:tcPr marL="0" marR="0" marT="0" marB="0" anchor="ctr">
                    <a:solidFill>
                      <a:schemeClr val="accent1">
                        <a:lumMod val="90000"/>
                      </a:schemeClr>
                    </a:solidFill>
                  </a:tcPr>
                </a:tc>
                <a:extLst>
                  <a:ext uri="{0D108BD9-81ED-4DB2-BD59-A6C34878D82A}">
                    <a16:rowId xmlns:a16="http://schemas.microsoft.com/office/drawing/2014/main" val="797537127"/>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9</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Bank of China</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181</a:t>
                      </a:r>
                    </a:p>
                  </a:txBody>
                  <a:tcPr marL="0" marR="0" marT="0" marB="0" anchor="ctr">
                    <a:solidFill>
                      <a:schemeClr val="accent1">
                        <a:lumMod val="75000"/>
                      </a:schemeClr>
                    </a:solidFill>
                  </a:tcPr>
                </a:tc>
                <a:extLst>
                  <a:ext uri="{0D108BD9-81ED-4DB2-BD59-A6C34878D82A}">
                    <a16:rowId xmlns:a16="http://schemas.microsoft.com/office/drawing/2014/main" val="1079631807"/>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10</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China Merchants Bank</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123</a:t>
                      </a:r>
                    </a:p>
                  </a:txBody>
                  <a:tcPr marL="0" marR="0" marT="0" marB="0" anchor="ctr">
                    <a:solidFill>
                      <a:schemeClr val="accent1">
                        <a:lumMod val="90000"/>
                      </a:schemeClr>
                    </a:solidFill>
                  </a:tcPr>
                </a:tc>
                <a:extLst>
                  <a:ext uri="{0D108BD9-81ED-4DB2-BD59-A6C34878D82A}">
                    <a16:rowId xmlns:a16="http://schemas.microsoft.com/office/drawing/2014/main" val="2282383012"/>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11</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Royal</a:t>
                      </a:r>
                      <a:r>
                        <a:rPr lang="en-GB" sz="1000" b="1" kern="1200" baseline="0" dirty="0">
                          <a:solidFill>
                            <a:schemeClr val="tx1"/>
                          </a:solidFill>
                          <a:effectLst/>
                          <a:latin typeface="+mn-lt"/>
                          <a:ea typeface="+mn-ea"/>
                          <a:cs typeface="+mn-cs"/>
                        </a:rPr>
                        <a:t> Bank of Canada</a:t>
                      </a:r>
                      <a:endParaRPr lang="en-GB" sz="1000" b="1" kern="1200" dirty="0">
                        <a:solidFill>
                          <a:schemeClr val="tx1"/>
                        </a:solidFill>
                        <a:effectLst/>
                        <a:latin typeface="+mn-lt"/>
                        <a:ea typeface="+mn-ea"/>
                        <a:cs typeface="+mn-cs"/>
                      </a:endParaRP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123</a:t>
                      </a:r>
                    </a:p>
                  </a:txBody>
                  <a:tcPr marL="0" marR="0" marT="0" marB="0" anchor="ctr">
                    <a:solidFill>
                      <a:schemeClr val="accent1">
                        <a:lumMod val="75000"/>
                      </a:schemeClr>
                    </a:solidFill>
                  </a:tcPr>
                </a:tc>
                <a:extLst>
                  <a:ext uri="{0D108BD9-81ED-4DB2-BD59-A6C34878D82A}">
                    <a16:rowId xmlns:a16="http://schemas.microsoft.com/office/drawing/2014/main" val="1753693642"/>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12</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Banco Santander</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116</a:t>
                      </a:r>
                    </a:p>
                  </a:txBody>
                  <a:tcPr marL="0" marR="0" marT="0" marB="0" anchor="ctr">
                    <a:solidFill>
                      <a:schemeClr val="accent1">
                        <a:lumMod val="90000"/>
                      </a:schemeClr>
                    </a:solidFill>
                  </a:tcPr>
                </a:tc>
                <a:extLst>
                  <a:ext uri="{0D108BD9-81ED-4DB2-BD59-A6C34878D82A}">
                    <a16:rowId xmlns:a16="http://schemas.microsoft.com/office/drawing/2014/main" val="1885992576"/>
                  </a:ext>
                </a:extLst>
              </a:tr>
              <a:tr h="195427">
                <a:tc>
                  <a:txBody>
                    <a:bodyPr/>
                    <a:lstStyle/>
                    <a:p>
                      <a:pPr algn="ctr"/>
                      <a:r>
                        <a:rPr lang="en-GB" sz="1000" dirty="0">
                          <a:solidFill>
                            <a:schemeClr val="tx1"/>
                          </a:solidFill>
                        </a:rPr>
                        <a:t>13</a:t>
                      </a:r>
                    </a:p>
                  </a:txBody>
                  <a:tcPr marL="0" marR="0" marT="0" marB="0" anchor="ctr">
                    <a:solidFill>
                      <a:schemeClr val="accent1">
                        <a:lumMod val="75000"/>
                      </a:schemeClr>
                    </a:solidFill>
                  </a:tcPr>
                </a:tc>
                <a:tc>
                  <a:txBody>
                    <a:bodyPr/>
                    <a:lstStyle/>
                    <a:p>
                      <a:pPr algn="ctr"/>
                      <a:r>
                        <a:rPr lang="en-GB" sz="1000" b="1" dirty="0">
                          <a:solidFill>
                            <a:schemeClr val="tx1"/>
                          </a:solidFill>
                        </a:rPr>
                        <a:t>Commonwealth Bank of Australia</a:t>
                      </a:r>
                    </a:p>
                  </a:txBody>
                  <a:tcPr marL="0" marR="0" marT="0" marB="0" anchor="ctr">
                    <a:solidFill>
                      <a:schemeClr val="accent1">
                        <a:lumMod val="75000"/>
                      </a:schemeClr>
                    </a:solidFill>
                  </a:tcPr>
                </a:tc>
                <a:tc>
                  <a:txBody>
                    <a:bodyPr/>
                    <a:lstStyle/>
                    <a:p>
                      <a:pPr algn="ctr"/>
                      <a:r>
                        <a:rPr lang="en-GB" sz="1000" b="1" dirty="0">
                          <a:solidFill>
                            <a:schemeClr val="tx1"/>
                          </a:solidFill>
                        </a:rPr>
                        <a:t>112</a:t>
                      </a:r>
                    </a:p>
                  </a:txBody>
                  <a:tcPr marL="0" marR="0" marT="0" marB="0" anchor="ctr">
                    <a:solidFill>
                      <a:schemeClr val="accent1">
                        <a:lumMod val="75000"/>
                      </a:schemeClr>
                    </a:solidFill>
                  </a:tcPr>
                </a:tc>
                <a:extLst>
                  <a:ext uri="{0D108BD9-81ED-4DB2-BD59-A6C34878D82A}">
                    <a16:rowId xmlns:a16="http://schemas.microsoft.com/office/drawing/2014/main" val="1018899095"/>
                  </a:ext>
                </a:extLst>
              </a:tr>
              <a:tr h="195427">
                <a:tc>
                  <a:txBody>
                    <a:bodyPr/>
                    <a:lstStyle/>
                    <a:p>
                      <a:pPr algn="ctr"/>
                      <a:r>
                        <a:rPr lang="en-GB" sz="1000" dirty="0">
                          <a:solidFill>
                            <a:schemeClr val="tx1"/>
                          </a:solidFill>
                        </a:rPr>
                        <a:t>14</a:t>
                      </a:r>
                    </a:p>
                  </a:txBody>
                  <a:tcPr marL="0" marR="0" marT="0" marB="0" anchor="ctr">
                    <a:solidFill>
                      <a:schemeClr val="accent1">
                        <a:lumMod val="90000"/>
                      </a:schemeClr>
                    </a:solidFill>
                  </a:tcPr>
                </a:tc>
                <a:tc>
                  <a:txBody>
                    <a:bodyPr/>
                    <a:lstStyle/>
                    <a:p>
                      <a:pPr algn="ctr"/>
                      <a:r>
                        <a:rPr lang="en-GB" sz="1000" b="1" dirty="0">
                          <a:solidFill>
                            <a:schemeClr val="tx1"/>
                          </a:solidFill>
                        </a:rPr>
                        <a:t>Mitsubishi UFJ Financial Group</a:t>
                      </a:r>
                    </a:p>
                  </a:txBody>
                  <a:tcPr marL="0" marR="0" marT="0" marB="0" anchor="ctr">
                    <a:solidFill>
                      <a:schemeClr val="accent1">
                        <a:lumMod val="90000"/>
                      </a:schemeClr>
                    </a:solidFill>
                  </a:tcPr>
                </a:tc>
                <a:tc>
                  <a:txBody>
                    <a:bodyPr/>
                    <a:lstStyle/>
                    <a:p>
                      <a:pPr algn="ctr"/>
                      <a:r>
                        <a:rPr lang="en-GB" sz="1000" b="1" dirty="0">
                          <a:solidFill>
                            <a:schemeClr val="tx1"/>
                          </a:solidFill>
                        </a:rPr>
                        <a:t>112</a:t>
                      </a:r>
                    </a:p>
                  </a:txBody>
                  <a:tcPr marL="0" marR="0" marT="0" marB="0" anchor="ctr">
                    <a:solidFill>
                      <a:schemeClr val="accent1">
                        <a:lumMod val="90000"/>
                      </a:schemeClr>
                    </a:solidFill>
                  </a:tcPr>
                </a:tc>
                <a:extLst>
                  <a:ext uri="{0D108BD9-81ED-4DB2-BD59-A6C34878D82A}">
                    <a16:rowId xmlns:a16="http://schemas.microsoft.com/office/drawing/2014/main" val="1439135009"/>
                  </a:ext>
                </a:extLst>
              </a:tr>
              <a:tr h="195427">
                <a:tc>
                  <a:txBody>
                    <a:bodyPr/>
                    <a:lstStyle/>
                    <a:p>
                      <a:pPr algn="ctr"/>
                      <a:r>
                        <a:rPr lang="en-GB" sz="1000" dirty="0">
                          <a:solidFill>
                            <a:schemeClr val="tx1"/>
                          </a:solidFill>
                        </a:rPr>
                        <a:t>15</a:t>
                      </a:r>
                    </a:p>
                  </a:txBody>
                  <a:tcPr marL="0" marR="0" marT="0" marB="0" anchor="ctr">
                    <a:solidFill>
                      <a:schemeClr val="accent1">
                        <a:lumMod val="75000"/>
                      </a:schemeClr>
                    </a:solidFill>
                  </a:tcPr>
                </a:tc>
                <a:tc>
                  <a:txBody>
                    <a:bodyPr/>
                    <a:lstStyle/>
                    <a:p>
                      <a:pPr algn="ctr"/>
                      <a:r>
                        <a:rPr lang="en-GB" sz="1000" b="1" dirty="0">
                          <a:solidFill>
                            <a:schemeClr val="tx1"/>
                          </a:solidFill>
                        </a:rPr>
                        <a:t>Toronto-Dominion</a:t>
                      </a:r>
                      <a:r>
                        <a:rPr lang="en-GB" sz="1000" b="1" baseline="0" dirty="0">
                          <a:solidFill>
                            <a:schemeClr val="tx1"/>
                          </a:solidFill>
                        </a:rPr>
                        <a:t> Bank</a:t>
                      </a:r>
                      <a:endParaRPr lang="en-GB" sz="1000" b="1" dirty="0">
                        <a:solidFill>
                          <a:schemeClr val="tx1"/>
                        </a:solidFill>
                      </a:endParaRPr>
                    </a:p>
                  </a:txBody>
                  <a:tcPr marL="0" marR="0" marT="0" marB="0" anchor="ctr">
                    <a:solidFill>
                      <a:schemeClr val="accent1">
                        <a:lumMod val="75000"/>
                      </a:schemeClr>
                    </a:solidFill>
                  </a:tcPr>
                </a:tc>
                <a:tc>
                  <a:txBody>
                    <a:bodyPr/>
                    <a:lstStyle/>
                    <a:p>
                      <a:pPr algn="ctr"/>
                      <a:r>
                        <a:rPr lang="en-GB" sz="1000" b="1" dirty="0">
                          <a:solidFill>
                            <a:schemeClr val="tx1"/>
                          </a:solidFill>
                        </a:rPr>
                        <a:t>108</a:t>
                      </a:r>
                    </a:p>
                  </a:txBody>
                  <a:tcPr marL="0" marR="0" marT="0" marB="0" anchor="ctr">
                    <a:solidFill>
                      <a:schemeClr val="accent1">
                        <a:lumMod val="75000"/>
                      </a:schemeClr>
                    </a:solidFill>
                  </a:tcPr>
                </a:tc>
                <a:extLst>
                  <a:ext uri="{0D108BD9-81ED-4DB2-BD59-A6C34878D82A}">
                    <a16:rowId xmlns:a16="http://schemas.microsoft.com/office/drawing/2014/main" val="143254005"/>
                  </a:ext>
                </a:extLst>
              </a:tr>
              <a:tr h="195427">
                <a:tc>
                  <a:txBody>
                    <a:bodyPr/>
                    <a:lstStyle/>
                    <a:p>
                      <a:pPr algn="ctr"/>
                      <a:r>
                        <a:rPr lang="en-GB" sz="1000" dirty="0">
                          <a:solidFill>
                            <a:schemeClr val="tx1"/>
                          </a:solidFill>
                        </a:rPr>
                        <a:t>16</a:t>
                      </a:r>
                    </a:p>
                  </a:txBody>
                  <a:tcPr marL="0" marR="0" marT="0" marB="0" anchor="ctr">
                    <a:solidFill>
                      <a:schemeClr val="accent1">
                        <a:lumMod val="90000"/>
                      </a:schemeClr>
                    </a:solidFill>
                  </a:tcPr>
                </a:tc>
                <a:tc>
                  <a:txBody>
                    <a:bodyPr/>
                    <a:lstStyle/>
                    <a:p>
                      <a:pPr algn="ctr"/>
                      <a:r>
                        <a:rPr lang="en-GB" sz="1000" b="1" dirty="0">
                          <a:solidFill>
                            <a:schemeClr val="tx1"/>
                          </a:solidFill>
                        </a:rPr>
                        <a:t>BNP Paribas</a:t>
                      </a:r>
                    </a:p>
                  </a:txBody>
                  <a:tcPr marL="0" marR="0" marT="0" marB="0" anchor="ctr">
                    <a:solidFill>
                      <a:schemeClr val="accent1">
                        <a:lumMod val="90000"/>
                      </a:schemeClr>
                    </a:solidFill>
                  </a:tcPr>
                </a:tc>
                <a:tc>
                  <a:txBody>
                    <a:bodyPr/>
                    <a:lstStyle/>
                    <a:p>
                      <a:pPr algn="ctr"/>
                      <a:r>
                        <a:rPr lang="en-GB" sz="1000" b="1" dirty="0">
                          <a:solidFill>
                            <a:schemeClr val="tx1"/>
                          </a:solidFill>
                        </a:rPr>
                        <a:t>103</a:t>
                      </a:r>
                    </a:p>
                  </a:txBody>
                  <a:tcPr marL="0" marR="0" marT="0" marB="0" anchor="ctr">
                    <a:solidFill>
                      <a:schemeClr val="accent1">
                        <a:lumMod val="90000"/>
                      </a:schemeClr>
                    </a:solidFill>
                  </a:tcPr>
                </a:tc>
                <a:extLst>
                  <a:ext uri="{0D108BD9-81ED-4DB2-BD59-A6C34878D82A}">
                    <a16:rowId xmlns:a16="http://schemas.microsoft.com/office/drawing/2014/main" val="1926460843"/>
                  </a:ext>
                </a:extLst>
              </a:tr>
              <a:tr h="195427">
                <a:tc>
                  <a:txBody>
                    <a:bodyPr/>
                    <a:lstStyle/>
                    <a:p>
                      <a:pPr algn="ctr"/>
                      <a:r>
                        <a:rPr lang="en-GB" sz="1000" dirty="0">
                          <a:solidFill>
                            <a:schemeClr val="tx1"/>
                          </a:solidFill>
                        </a:rPr>
                        <a:t>17</a:t>
                      </a:r>
                    </a:p>
                  </a:txBody>
                  <a:tcPr marL="0" marR="0" marT="0" marB="0" anchor="ctr">
                    <a:solidFill>
                      <a:schemeClr val="accent1">
                        <a:lumMod val="75000"/>
                      </a:schemeClr>
                    </a:solidFill>
                  </a:tcPr>
                </a:tc>
                <a:tc>
                  <a:txBody>
                    <a:bodyPr/>
                    <a:lstStyle/>
                    <a:p>
                      <a:pPr algn="ctr"/>
                      <a:r>
                        <a:rPr lang="en-GB" sz="1000" b="1" dirty="0">
                          <a:solidFill>
                            <a:schemeClr val="tx1"/>
                          </a:solidFill>
                        </a:rPr>
                        <a:t>Goldman Sachs Group</a:t>
                      </a:r>
                    </a:p>
                  </a:txBody>
                  <a:tcPr marL="0" marR="0" marT="0" marB="0" anchor="ctr">
                    <a:solidFill>
                      <a:schemeClr val="accent1">
                        <a:lumMod val="75000"/>
                      </a:schemeClr>
                    </a:solidFill>
                  </a:tcPr>
                </a:tc>
                <a:tc>
                  <a:txBody>
                    <a:bodyPr/>
                    <a:lstStyle/>
                    <a:p>
                      <a:pPr algn="ctr"/>
                      <a:r>
                        <a:rPr lang="en-GB" sz="1000" b="1" dirty="0">
                          <a:solidFill>
                            <a:schemeClr val="tx1"/>
                          </a:solidFill>
                        </a:rPr>
                        <a:t>101</a:t>
                      </a:r>
                    </a:p>
                  </a:txBody>
                  <a:tcPr marL="0" marR="0" marT="0" marB="0" anchor="ctr">
                    <a:solidFill>
                      <a:schemeClr val="accent1">
                        <a:lumMod val="75000"/>
                      </a:schemeClr>
                    </a:solidFill>
                  </a:tcPr>
                </a:tc>
                <a:extLst>
                  <a:ext uri="{0D108BD9-81ED-4DB2-BD59-A6C34878D82A}">
                    <a16:rowId xmlns:a16="http://schemas.microsoft.com/office/drawing/2014/main" val="1806796759"/>
                  </a:ext>
                </a:extLst>
              </a:tr>
              <a:tr h="195427">
                <a:tc>
                  <a:txBody>
                    <a:bodyPr/>
                    <a:lstStyle/>
                    <a:p>
                      <a:pPr algn="ctr"/>
                      <a:r>
                        <a:rPr lang="en-GB" sz="1000" dirty="0">
                          <a:solidFill>
                            <a:schemeClr val="tx1"/>
                          </a:solidFill>
                        </a:rPr>
                        <a:t>18</a:t>
                      </a:r>
                    </a:p>
                  </a:txBody>
                  <a:tcPr marL="0" marR="0" marT="0" marB="0" anchor="ctr">
                    <a:solidFill>
                      <a:schemeClr val="accent1">
                        <a:lumMod val="90000"/>
                      </a:schemeClr>
                    </a:solidFill>
                  </a:tcPr>
                </a:tc>
                <a:tc>
                  <a:txBody>
                    <a:bodyPr/>
                    <a:lstStyle/>
                    <a:p>
                      <a:pPr algn="ctr"/>
                      <a:r>
                        <a:rPr lang="en-GB" sz="1000" b="1" dirty="0" err="1">
                          <a:solidFill>
                            <a:schemeClr val="tx1"/>
                          </a:solidFill>
                        </a:rPr>
                        <a:t>Sberbank</a:t>
                      </a:r>
                      <a:r>
                        <a:rPr lang="en-GB" sz="1000" b="1" baseline="0" dirty="0">
                          <a:solidFill>
                            <a:schemeClr val="tx1"/>
                          </a:solidFill>
                        </a:rPr>
                        <a:t> of Russia</a:t>
                      </a:r>
                      <a:endParaRPr lang="en-GB" sz="1000" b="1" dirty="0">
                        <a:solidFill>
                          <a:schemeClr val="tx1"/>
                        </a:solidFill>
                      </a:endParaRPr>
                    </a:p>
                  </a:txBody>
                  <a:tcPr marL="0" marR="0" marT="0" marB="0" anchor="ctr">
                    <a:solidFill>
                      <a:schemeClr val="accent1">
                        <a:lumMod val="90000"/>
                      </a:schemeClr>
                    </a:solidFill>
                  </a:tcPr>
                </a:tc>
                <a:tc>
                  <a:txBody>
                    <a:bodyPr/>
                    <a:lstStyle/>
                    <a:p>
                      <a:pPr algn="ctr"/>
                      <a:r>
                        <a:rPr lang="en-GB" sz="1000" b="1" dirty="0">
                          <a:solidFill>
                            <a:schemeClr val="tx1"/>
                          </a:solidFill>
                        </a:rPr>
                        <a:t>100</a:t>
                      </a:r>
                    </a:p>
                  </a:txBody>
                  <a:tcPr marL="0" marR="0" marT="0" marB="0" anchor="ctr">
                    <a:solidFill>
                      <a:schemeClr val="accent1">
                        <a:lumMod val="90000"/>
                      </a:schemeClr>
                    </a:solidFill>
                  </a:tcPr>
                </a:tc>
                <a:extLst>
                  <a:ext uri="{0D108BD9-81ED-4DB2-BD59-A6C34878D82A}">
                    <a16:rowId xmlns:a16="http://schemas.microsoft.com/office/drawing/2014/main" val="2555609720"/>
                  </a:ext>
                </a:extLst>
              </a:tr>
              <a:tr h="195427">
                <a:tc>
                  <a:txBody>
                    <a:bodyPr/>
                    <a:lstStyle/>
                    <a:p>
                      <a:pPr algn="ctr"/>
                      <a:r>
                        <a:rPr lang="en-GB" sz="1000" dirty="0">
                          <a:solidFill>
                            <a:schemeClr val="tx1"/>
                          </a:solidFill>
                        </a:rPr>
                        <a:t>19</a:t>
                      </a:r>
                    </a:p>
                  </a:txBody>
                  <a:tcPr marL="0" marR="0" marT="0" marB="0" anchor="ctr">
                    <a:solidFill>
                      <a:schemeClr val="accent1">
                        <a:lumMod val="75000"/>
                      </a:schemeClr>
                    </a:solidFill>
                  </a:tcPr>
                </a:tc>
                <a:tc>
                  <a:txBody>
                    <a:bodyPr/>
                    <a:lstStyle/>
                    <a:p>
                      <a:pPr algn="ctr"/>
                      <a:r>
                        <a:rPr lang="en-GB" sz="1000" b="1" dirty="0">
                          <a:solidFill>
                            <a:schemeClr val="tx1"/>
                          </a:solidFill>
                        </a:rPr>
                        <a:t>Morgan Stanley</a:t>
                      </a:r>
                    </a:p>
                  </a:txBody>
                  <a:tcPr marL="0" marR="0" marT="0" marB="0" anchor="ctr">
                    <a:solidFill>
                      <a:schemeClr val="accent1">
                        <a:lumMod val="75000"/>
                      </a:schemeClr>
                    </a:solidFill>
                  </a:tcPr>
                </a:tc>
                <a:tc>
                  <a:txBody>
                    <a:bodyPr/>
                    <a:lstStyle/>
                    <a:p>
                      <a:pPr algn="ctr"/>
                      <a:r>
                        <a:rPr lang="en-GB" sz="1000" b="1" dirty="0">
                          <a:solidFill>
                            <a:schemeClr val="tx1"/>
                          </a:solidFill>
                        </a:rPr>
                        <a:t>100</a:t>
                      </a:r>
                    </a:p>
                  </a:txBody>
                  <a:tcPr marL="0" marR="0" marT="0" marB="0" anchor="ctr">
                    <a:solidFill>
                      <a:schemeClr val="accent1">
                        <a:lumMod val="75000"/>
                      </a:schemeClr>
                    </a:solidFill>
                  </a:tcPr>
                </a:tc>
                <a:extLst>
                  <a:ext uri="{0D108BD9-81ED-4DB2-BD59-A6C34878D82A}">
                    <a16:rowId xmlns:a16="http://schemas.microsoft.com/office/drawing/2014/main" val="3961157595"/>
                  </a:ext>
                </a:extLst>
              </a:tr>
              <a:tr h="195427">
                <a:tc>
                  <a:txBody>
                    <a:bodyPr/>
                    <a:lstStyle/>
                    <a:p>
                      <a:pPr algn="ctr"/>
                      <a:r>
                        <a:rPr lang="en-GB" sz="1000" dirty="0">
                          <a:solidFill>
                            <a:schemeClr val="tx1"/>
                          </a:solidFill>
                        </a:rPr>
                        <a:t>20</a:t>
                      </a:r>
                    </a:p>
                  </a:txBody>
                  <a:tcPr marL="0" marR="0" marT="0" marB="0" anchor="ctr">
                    <a:solidFill>
                      <a:schemeClr val="accent1">
                        <a:lumMod val="90000"/>
                      </a:schemeClr>
                    </a:solidFill>
                  </a:tcPr>
                </a:tc>
                <a:tc>
                  <a:txBody>
                    <a:bodyPr/>
                    <a:lstStyle/>
                    <a:p>
                      <a:pPr algn="ctr"/>
                      <a:r>
                        <a:rPr lang="en-GB" sz="1000" b="1" dirty="0">
                          <a:solidFill>
                            <a:schemeClr val="tx1"/>
                          </a:solidFill>
                        </a:rPr>
                        <a:t>US Bancorp</a:t>
                      </a:r>
                    </a:p>
                  </a:txBody>
                  <a:tcPr marL="0" marR="0" marT="0" marB="0" anchor="ctr">
                    <a:solidFill>
                      <a:schemeClr val="accent1">
                        <a:lumMod val="90000"/>
                      </a:schemeClr>
                    </a:solidFill>
                  </a:tcPr>
                </a:tc>
                <a:tc>
                  <a:txBody>
                    <a:bodyPr/>
                    <a:lstStyle/>
                    <a:p>
                      <a:pPr algn="ctr"/>
                      <a:r>
                        <a:rPr lang="en-GB" sz="1000" b="1" dirty="0">
                          <a:solidFill>
                            <a:schemeClr val="tx1"/>
                          </a:solidFill>
                        </a:rPr>
                        <a:t>95</a:t>
                      </a:r>
                    </a:p>
                  </a:txBody>
                  <a:tcPr marL="0" marR="0" marT="0" marB="0" anchor="ctr">
                    <a:solidFill>
                      <a:schemeClr val="accent1">
                        <a:lumMod val="90000"/>
                      </a:schemeClr>
                    </a:solidFill>
                  </a:tcPr>
                </a:tc>
                <a:extLst>
                  <a:ext uri="{0D108BD9-81ED-4DB2-BD59-A6C34878D82A}">
                    <a16:rowId xmlns:a16="http://schemas.microsoft.com/office/drawing/2014/main" val="3706209844"/>
                  </a:ext>
                </a:extLst>
              </a:tr>
              <a:tr h="195427">
                <a:tc>
                  <a:txBody>
                    <a:bodyPr/>
                    <a:lstStyle/>
                    <a:p>
                      <a:pPr algn="ctr"/>
                      <a:r>
                        <a:rPr lang="en-GB" sz="1000" dirty="0">
                          <a:solidFill>
                            <a:schemeClr val="tx1"/>
                          </a:solidFill>
                        </a:rPr>
                        <a:t>21</a:t>
                      </a:r>
                    </a:p>
                  </a:txBody>
                  <a:tcPr marL="0" marR="0" marT="0" marB="0" anchor="ctr">
                    <a:solidFill>
                      <a:schemeClr val="accent1">
                        <a:lumMod val="75000"/>
                      </a:schemeClr>
                    </a:solidFill>
                  </a:tcPr>
                </a:tc>
                <a:tc>
                  <a:txBody>
                    <a:bodyPr/>
                    <a:lstStyle/>
                    <a:p>
                      <a:pPr algn="ctr"/>
                      <a:r>
                        <a:rPr lang="en-GB" sz="1000" b="1" dirty="0">
                          <a:solidFill>
                            <a:schemeClr val="tx1"/>
                          </a:solidFill>
                        </a:rPr>
                        <a:t>HDFC Bank </a:t>
                      </a:r>
                    </a:p>
                  </a:txBody>
                  <a:tcPr marL="0" marR="0" marT="0" marB="0" anchor="ctr">
                    <a:solidFill>
                      <a:schemeClr val="accent1">
                        <a:lumMod val="75000"/>
                      </a:schemeClr>
                    </a:solidFill>
                  </a:tcPr>
                </a:tc>
                <a:tc>
                  <a:txBody>
                    <a:bodyPr/>
                    <a:lstStyle/>
                    <a:p>
                      <a:pPr algn="ctr"/>
                      <a:r>
                        <a:rPr lang="en-GB" sz="1000" b="1" dirty="0">
                          <a:solidFill>
                            <a:schemeClr val="tx1"/>
                          </a:solidFill>
                        </a:rPr>
                        <a:t>88</a:t>
                      </a:r>
                    </a:p>
                  </a:txBody>
                  <a:tcPr marL="0" marR="0" marT="0" marB="0" anchor="ctr">
                    <a:solidFill>
                      <a:schemeClr val="accent1">
                        <a:lumMod val="75000"/>
                      </a:schemeClr>
                    </a:solidFill>
                  </a:tcPr>
                </a:tc>
                <a:extLst>
                  <a:ext uri="{0D108BD9-81ED-4DB2-BD59-A6C34878D82A}">
                    <a16:rowId xmlns:a16="http://schemas.microsoft.com/office/drawing/2014/main" val="2256601151"/>
                  </a:ext>
                </a:extLst>
              </a:tr>
              <a:tr h="195427">
                <a:tc>
                  <a:txBody>
                    <a:bodyPr/>
                    <a:lstStyle/>
                    <a:p>
                      <a:pPr algn="ctr"/>
                      <a:r>
                        <a:rPr lang="en-GB" sz="1000" dirty="0">
                          <a:solidFill>
                            <a:schemeClr val="tx1"/>
                          </a:solidFill>
                        </a:rPr>
                        <a:t>22</a:t>
                      </a:r>
                    </a:p>
                  </a:txBody>
                  <a:tcPr marL="0" marR="0" marT="0" marB="0" anchor="ctr">
                    <a:solidFill>
                      <a:schemeClr val="accent1">
                        <a:lumMod val="90000"/>
                      </a:schemeClr>
                    </a:solidFill>
                  </a:tcPr>
                </a:tc>
                <a:tc>
                  <a:txBody>
                    <a:bodyPr/>
                    <a:lstStyle/>
                    <a:p>
                      <a:pPr algn="ctr"/>
                      <a:r>
                        <a:rPr lang="en-GB" sz="1000" b="1" dirty="0" err="1">
                          <a:solidFill>
                            <a:schemeClr val="tx1"/>
                          </a:solidFill>
                        </a:rPr>
                        <a:t>Itau</a:t>
                      </a:r>
                      <a:r>
                        <a:rPr lang="en-GB" sz="1000" b="1" dirty="0">
                          <a:solidFill>
                            <a:schemeClr val="tx1"/>
                          </a:solidFill>
                        </a:rPr>
                        <a:t> </a:t>
                      </a:r>
                      <a:r>
                        <a:rPr lang="en-GB" sz="1000" b="1" dirty="0" err="1">
                          <a:solidFill>
                            <a:schemeClr val="tx1"/>
                          </a:solidFill>
                        </a:rPr>
                        <a:t>Unibanco</a:t>
                      </a:r>
                      <a:endParaRPr lang="en-GB" sz="1000" b="1" dirty="0">
                        <a:solidFill>
                          <a:schemeClr val="tx1"/>
                        </a:solidFill>
                      </a:endParaRPr>
                    </a:p>
                  </a:txBody>
                  <a:tcPr marL="0" marR="0" marT="0" marB="0" anchor="ctr">
                    <a:solidFill>
                      <a:schemeClr val="accent1">
                        <a:lumMod val="90000"/>
                      </a:schemeClr>
                    </a:solidFill>
                  </a:tcPr>
                </a:tc>
                <a:tc>
                  <a:txBody>
                    <a:bodyPr/>
                    <a:lstStyle/>
                    <a:p>
                      <a:pPr algn="ctr"/>
                      <a:r>
                        <a:rPr lang="en-GB" sz="1000" b="1" dirty="0">
                          <a:solidFill>
                            <a:schemeClr val="tx1"/>
                          </a:solidFill>
                        </a:rPr>
                        <a:t>86</a:t>
                      </a:r>
                    </a:p>
                  </a:txBody>
                  <a:tcPr marL="0" marR="0" marT="0" marB="0" anchor="ctr">
                    <a:solidFill>
                      <a:schemeClr val="accent1">
                        <a:lumMod val="90000"/>
                      </a:schemeClr>
                    </a:solidFill>
                  </a:tcPr>
                </a:tc>
                <a:extLst>
                  <a:ext uri="{0D108BD9-81ED-4DB2-BD59-A6C34878D82A}">
                    <a16:rowId xmlns:a16="http://schemas.microsoft.com/office/drawing/2014/main" val="461926539"/>
                  </a:ext>
                </a:extLst>
              </a:tr>
              <a:tr h="195427">
                <a:tc>
                  <a:txBody>
                    <a:bodyPr/>
                    <a:lstStyle/>
                    <a:p>
                      <a:pPr algn="ctr"/>
                      <a:r>
                        <a:rPr lang="en-GB" sz="1000" dirty="0">
                          <a:solidFill>
                            <a:schemeClr val="tx1"/>
                          </a:solidFill>
                        </a:rPr>
                        <a:t>23</a:t>
                      </a:r>
                    </a:p>
                  </a:txBody>
                  <a:tcPr marL="0" marR="0" marT="0" marB="0" anchor="ctr">
                    <a:solidFill>
                      <a:schemeClr val="accent1">
                        <a:lumMod val="75000"/>
                      </a:schemeClr>
                    </a:solidFill>
                  </a:tcPr>
                </a:tc>
                <a:tc>
                  <a:txBody>
                    <a:bodyPr/>
                    <a:lstStyle/>
                    <a:p>
                      <a:pPr algn="ctr"/>
                      <a:r>
                        <a:rPr lang="en-GB" sz="1000" b="1" dirty="0">
                          <a:solidFill>
                            <a:schemeClr val="tx1"/>
                          </a:solidFill>
                        </a:rPr>
                        <a:t>Westpac Banking Corporation</a:t>
                      </a:r>
                    </a:p>
                  </a:txBody>
                  <a:tcPr marL="0" marR="0" marT="0" marB="0" anchor="ctr">
                    <a:solidFill>
                      <a:schemeClr val="accent1">
                        <a:lumMod val="75000"/>
                      </a:schemeClr>
                    </a:solidFill>
                  </a:tcPr>
                </a:tc>
                <a:tc>
                  <a:txBody>
                    <a:bodyPr/>
                    <a:lstStyle/>
                    <a:p>
                      <a:pPr algn="ctr"/>
                      <a:r>
                        <a:rPr lang="en-GB" sz="1000" b="1" dirty="0">
                          <a:solidFill>
                            <a:schemeClr val="tx1"/>
                          </a:solidFill>
                        </a:rPr>
                        <a:t>85</a:t>
                      </a:r>
                    </a:p>
                  </a:txBody>
                  <a:tcPr marL="0" marR="0" marT="0" marB="0" anchor="ctr">
                    <a:solidFill>
                      <a:schemeClr val="accent1">
                        <a:lumMod val="75000"/>
                      </a:schemeClr>
                    </a:solidFill>
                  </a:tcPr>
                </a:tc>
                <a:extLst>
                  <a:ext uri="{0D108BD9-81ED-4DB2-BD59-A6C34878D82A}">
                    <a16:rowId xmlns:a16="http://schemas.microsoft.com/office/drawing/2014/main" val="962695083"/>
                  </a:ext>
                </a:extLst>
              </a:tr>
              <a:tr h="195427">
                <a:tc>
                  <a:txBody>
                    <a:bodyPr/>
                    <a:lstStyle/>
                    <a:p>
                      <a:pPr algn="ctr"/>
                      <a:r>
                        <a:rPr lang="en-GB" sz="1000" dirty="0">
                          <a:solidFill>
                            <a:schemeClr val="tx1"/>
                          </a:solidFill>
                        </a:rPr>
                        <a:t>24</a:t>
                      </a:r>
                    </a:p>
                  </a:txBody>
                  <a:tcPr marL="0" marR="0" marT="0" marB="0" anchor="ctr">
                    <a:solidFill>
                      <a:schemeClr val="accent1">
                        <a:lumMod val="90000"/>
                      </a:schemeClr>
                    </a:solidFill>
                  </a:tcPr>
                </a:tc>
                <a:tc>
                  <a:txBody>
                    <a:bodyPr/>
                    <a:lstStyle/>
                    <a:p>
                      <a:pPr algn="ctr"/>
                      <a:r>
                        <a:rPr lang="en-GB" sz="1000" b="1" dirty="0">
                          <a:solidFill>
                            <a:schemeClr val="tx1"/>
                          </a:solidFill>
                        </a:rPr>
                        <a:t>Bank of Nova Scotia</a:t>
                      </a:r>
                    </a:p>
                  </a:txBody>
                  <a:tcPr marL="0" marR="0" marT="0" marB="0" anchor="ctr">
                    <a:solidFill>
                      <a:schemeClr val="accent1">
                        <a:lumMod val="90000"/>
                      </a:schemeClr>
                    </a:solidFill>
                  </a:tcPr>
                </a:tc>
                <a:tc>
                  <a:txBody>
                    <a:bodyPr/>
                    <a:lstStyle/>
                    <a:p>
                      <a:pPr algn="ctr"/>
                      <a:r>
                        <a:rPr lang="en-GB" sz="1000" b="1" dirty="0">
                          <a:solidFill>
                            <a:schemeClr val="tx1"/>
                          </a:solidFill>
                        </a:rPr>
                        <a:t>79</a:t>
                      </a:r>
                    </a:p>
                  </a:txBody>
                  <a:tcPr marL="0" marR="0" marT="0" marB="0" anchor="ctr">
                    <a:solidFill>
                      <a:schemeClr val="accent1">
                        <a:lumMod val="90000"/>
                      </a:schemeClr>
                    </a:solidFill>
                  </a:tcPr>
                </a:tc>
                <a:extLst>
                  <a:ext uri="{0D108BD9-81ED-4DB2-BD59-A6C34878D82A}">
                    <a16:rowId xmlns:a16="http://schemas.microsoft.com/office/drawing/2014/main" val="2685785798"/>
                  </a:ext>
                </a:extLst>
              </a:tr>
              <a:tr h="195427">
                <a:tc>
                  <a:txBody>
                    <a:bodyPr/>
                    <a:lstStyle/>
                    <a:p>
                      <a:pPr algn="ctr"/>
                      <a:r>
                        <a:rPr lang="en-GB" sz="1000" dirty="0">
                          <a:solidFill>
                            <a:schemeClr val="tx1"/>
                          </a:solidFill>
                        </a:rPr>
                        <a:t>25</a:t>
                      </a:r>
                    </a:p>
                  </a:txBody>
                  <a:tcPr marL="0" marR="0" marT="0" marB="0" anchor="ctr">
                    <a:solidFill>
                      <a:schemeClr val="accent1">
                        <a:lumMod val="75000"/>
                      </a:schemeClr>
                    </a:solidFill>
                  </a:tcPr>
                </a:tc>
                <a:tc>
                  <a:txBody>
                    <a:bodyPr/>
                    <a:lstStyle/>
                    <a:p>
                      <a:pPr algn="ctr"/>
                      <a:r>
                        <a:rPr lang="en-GB" sz="1000" b="1" dirty="0">
                          <a:solidFill>
                            <a:schemeClr val="tx1"/>
                          </a:solidFill>
                        </a:rPr>
                        <a:t>ING Group</a:t>
                      </a:r>
                    </a:p>
                  </a:txBody>
                  <a:tcPr marL="0" marR="0" marT="0" marB="0" anchor="ctr">
                    <a:solidFill>
                      <a:schemeClr val="accent1">
                        <a:lumMod val="75000"/>
                      </a:schemeClr>
                    </a:solidFill>
                  </a:tcPr>
                </a:tc>
                <a:tc>
                  <a:txBody>
                    <a:bodyPr/>
                    <a:lstStyle/>
                    <a:p>
                      <a:pPr algn="ctr"/>
                      <a:r>
                        <a:rPr lang="en-GB" sz="1000" b="1" dirty="0">
                          <a:solidFill>
                            <a:schemeClr val="tx1"/>
                          </a:solidFill>
                        </a:rPr>
                        <a:t>79</a:t>
                      </a:r>
                    </a:p>
                  </a:txBody>
                  <a:tcPr marL="0" marR="0" marT="0" marB="0" anchor="ctr">
                    <a:solidFill>
                      <a:schemeClr val="accent1">
                        <a:lumMod val="75000"/>
                      </a:schemeClr>
                    </a:solidFill>
                  </a:tcPr>
                </a:tc>
                <a:extLst>
                  <a:ext uri="{0D108BD9-81ED-4DB2-BD59-A6C34878D82A}">
                    <a16:rowId xmlns:a16="http://schemas.microsoft.com/office/drawing/2014/main" val="149198248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56069576"/>
              </p:ext>
            </p:extLst>
          </p:nvPr>
        </p:nvGraphicFramePr>
        <p:xfrm>
          <a:off x="5061473" y="1145690"/>
          <a:ext cx="4509247" cy="5082997"/>
        </p:xfrm>
        <a:graphic>
          <a:graphicData uri="http://schemas.openxmlformats.org/drawingml/2006/table">
            <a:tbl>
              <a:tblPr firstCol="1" bandRow="1">
                <a:tableStyleId>{5C22544A-7EE6-4342-B048-85BDC9FD1C3A}</a:tableStyleId>
              </a:tblPr>
              <a:tblGrid>
                <a:gridCol w="537112">
                  <a:extLst>
                    <a:ext uri="{9D8B030D-6E8A-4147-A177-3AD203B41FA5}">
                      <a16:colId xmlns:a16="http://schemas.microsoft.com/office/drawing/2014/main" val="1108626792"/>
                    </a:ext>
                  </a:extLst>
                </a:gridCol>
                <a:gridCol w="2918475">
                  <a:extLst>
                    <a:ext uri="{9D8B030D-6E8A-4147-A177-3AD203B41FA5}">
                      <a16:colId xmlns:a16="http://schemas.microsoft.com/office/drawing/2014/main" val="4078508812"/>
                    </a:ext>
                  </a:extLst>
                </a:gridCol>
                <a:gridCol w="1053660">
                  <a:extLst>
                    <a:ext uri="{9D8B030D-6E8A-4147-A177-3AD203B41FA5}">
                      <a16:colId xmlns:a16="http://schemas.microsoft.com/office/drawing/2014/main" val="2847292536"/>
                    </a:ext>
                  </a:extLst>
                </a:gridCol>
              </a:tblGrid>
              <a:tr h="197322">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n-lt"/>
                          <a:ea typeface="+mn-ea"/>
                          <a:cs typeface="+mn-cs"/>
                        </a:rPr>
                        <a:t>RANK</a:t>
                      </a:r>
                    </a:p>
                  </a:txBody>
                  <a:tcPr marL="0" marR="0" marT="0" marB="0" anchor="ctr">
                    <a:solidFill>
                      <a:schemeClr val="tx1"/>
                    </a:solidFill>
                  </a:tcPr>
                </a:tc>
                <a:tc>
                  <a:txBody>
                    <a:bodyPr/>
                    <a:lstStyle/>
                    <a:p>
                      <a:pPr marL="182563" indent="-3175" algn="ctr" eaLnBrk="0" hangingPunct="0">
                        <a:spcBef>
                          <a:spcPct val="35000"/>
                        </a:spcBef>
                        <a:buClr>
                          <a:srgbClr val="355997"/>
                        </a:buClr>
                      </a:pPr>
                      <a:r>
                        <a:rPr lang="en-US" sz="1200" b="1" dirty="0">
                          <a:solidFill>
                            <a:schemeClr val="bg1"/>
                          </a:solidFill>
                        </a:rPr>
                        <a:t>INSTITUTION</a:t>
                      </a:r>
                    </a:p>
                  </a:txBody>
                  <a:tcPr marL="0" marR="0" marT="0" marB="0" anchor="ctr">
                    <a:solidFill>
                      <a:schemeClr val="tx1"/>
                    </a:solidFill>
                  </a:tcPr>
                </a:tc>
                <a:tc>
                  <a:txBody>
                    <a:bodyPr/>
                    <a:lstStyle/>
                    <a:p>
                      <a:pPr marL="182563" indent="-3175" algn="l" eaLnBrk="0" hangingPunct="0">
                        <a:spcBef>
                          <a:spcPct val="35000"/>
                        </a:spcBef>
                        <a:buClr>
                          <a:srgbClr val="355997"/>
                        </a:buClr>
                      </a:pPr>
                      <a:r>
                        <a:rPr lang="en-US" sz="1200" b="1" baseline="0" dirty="0">
                          <a:solidFill>
                            <a:schemeClr val="bg1"/>
                          </a:solidFill>
                        </a:rPr>
                        <a:t>MKT CAP</a:t>
                      </a:r>
                    </a:p>
                  </a:txBody>
                  <a:tcPr marL="0" marR="0" marT="0" marB="0" anchor="ctr">
                    <a:solidFill>
                      <a:schemeClr val="tx1"/>
                    </a:solidFill>
                  </a:tcPr>
                </a:tc>
                <a:extLst>
                  <a:ext uri="{0D108BD9-81ED-4DB2-BD59-A6C34878D82A}">
                    <a16:rowId xmlns:a16="http://schemas.microsoft.com/office/drawing/2014/main" val="827345115"/>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26</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UBS Group AG</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75</a:t>
                      </a:r>
                    </a:p>
                  </a:txBody>
                  <a:tcPr marL="0" marR="0" marT="0" marB="0" anchor="ctr">
                    <a:solidFill>
                      <a:schemeClr val="accent1">
                        <a:lumMod val="75000"/>
                      </a:schemeClr>
                    </a:solidFill>
                  </a:tcPr>
                </a:tc>
                <a:extLst>
                  <a:ext uri="{0D108BD9-81ED-4DB2-BD59-A6C34878D82A}">
                    <a16:rowId xmlns:a16="http://schemas.microsoft.com/office/drawing/2014/main" val="286115785"/>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27</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Charles</a:t>
                      </a:r>
                      <a:r>
                        <a:rPr lang="en-GB" sz="1000" b="1" kern="1200" baseline="0" dirty="0">
                          <a:solidFill>
                            <a:schemeClr val="tx1"/>
                          </a:solidFill>
                          <a:effectLst/>
                          <a:latin typeface="+mn-lt"/>
                          <a:ea typeface="+mn-ea"/>
                          <a:cs typeface="+mn-cs"/>
                        </a:rPr>
                        <a:t> Schwab</a:t>
                      </a:r>
                      <a:endParaRPr lang="en-GB" sz="1000" b="1" kern="1200" dirty="0">
                        <a:solidFill>
                          <a:schemeClr val="tx1"/>
                        </a:solidFill>
                        <a:effectLst/>
                        <a:latin typeface="+mn-lt"/>
                        <a:ea typeface="+mn-ea"/>
                        <a:cs typeface="+mn-cs"/>
                      </a:endParaRP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74</a:t>
                      </a:r>
                    </a:p>
                  </a:txBody>
                  <a:tcPr marL="0" marR="0" marT="0" marB="0" anchor="ctr">
                    <a:solidFill>
                      <a:schemeClr val="accent1">
                        <a:lumMod val="90000"/>
                      </a:schemeClr>
                    </a:solidFill>
                  </a:tcPr>
                </a:tc>
                <a:extLst>
                  <a:ext uri="{0D108BD9-81ED-4DB2-BD59-A6C34878D82A}">
                    <a16:rowId xmlns:a16="http://schemas.microsoft.com/office/drawing/2014/main" val="395102653"/>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28</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PNC Financial Services</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72</a:t>
                      </a:r>
                    </a:p>
                  </a:txBody>
                  <a:tcPr marL="0" marR="0" marT="0" marB="0" anchor="ctr">
                    <a:solidFill>
                      <a:schemeClr val="accent1">
                        <a:lumMod val="75000"/>
                      </a:schemeClr>
                    </a:solidFill>
                  </a:tcPr>
                </a:tc>
                <a:extLst>
                  <a:ext uri="{0D108BD9-81ED-4DB2-BD59-A6C34878D82A}">
                    <a16:rowId xmlns:a16="http://schemas.microsoft.com/office/drawing/2014/main" val="53404140"/>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29</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Lloyds Banking Group</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71</a:t>
                      </a:r>
                    </a:p>
                  </a:txBody>
                  <a:tcPr marL="0" marR="0" marT="0" marB="0" anchor="ctr">
                    <a:solidFill>
                      <a:schemeClr val="accent1">
                        <a:lumMod val="90000"/>
                      </a:schemeClr>
                    </a:solidFill>
                  </a:tcPr>
                </a:tc>
                <a:extLst>
                  <a:ext uri="{0D108BD9-81ED-4DB2-BD59-A6C34878D82A}">
                    <a16:rowId xmlns:a16="http://schemas.microsoft.com/office/drawing/2014/main" val="523938934"/>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30</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Sumitomo Mitsui</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67</a:t>
                      </a:r>
                    </a:p>
                  </a:txBody>
                  <a:tcPr marL="0" marR="0" marT="0" marB="0" anchor="ctr">
                    <a:solidFill>
                      <a:schemeClr val="accent1">
                        <a:lumMod val="75000"/>
                      </a:schemeClr>
                    </a:solidFill>
                  </a:tcPr>
                </a:tc>
                <a:extLst>
                  <a:ext uri="{0D108BD9-81ED-4DB2-BD59-A6C34878D82A}">
                    <a16:rowId xmlns:a16="http://schemas.microsoft.com/office/drawing/2014/main" val="2302100992"/>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31</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Bank of Communications</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67</a:t>
                      </a:r>
                    </a:p>
                  </a:txBody>
                  <a:tcPr marL="0" marR="0" marT="0" marB="0" anchor="ctr">
                    <a:solidFill>
                      <a:schemeClr val="accent1">
                        <a:lumMod val="90000"/>
                      </a:schemeClr>
                    </a:solidFill>
                  </a:tcPr>
                </a:tc>
                <a:extLst>
                  <a:ext uri="{0D108BD9-81ED-4DB2-BD59-A6C34878D82A}">
                    <a16:rowId xmlns:a16="http://schemas.microsoft.com/office/drawing/2014/main" val="455027614"/>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32</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Australia &amp; New Zealand Banking</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66</a:t>
                      </a:r>
                    </a:p>
                  </a:txBody>
                  <a:tcPr marL="0" marR="0" marT="0" marB="0" anchor="ctr">
                    <a:solidFill>
                      <a:schemeClr val="accent1">
                        <a:lumMod val="75000"/>
                      </a:schemeClr>
                    </a:solidFill>
                  </a:tcPr>
                </a:tc>
                <a:extLst>
                  <a:ext uri="{0D108BD9-81ED-4DB2-BD59-A6C34878D82A}">
                    <a16:rowId xmlns:a16="http://schemas.microsoft.com/office/drawing/2014/main" val="3791449335"/>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33</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Banco Bradesco</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65</a:t>
                      </a:r>
                    </a:p>
                  </a:txBody>
                  <a:tcPr marL="0" marR="0" marT="0" marB="0" anchor="ctr">
                    <a:solidFill>
                      <a:schemeClr val="accent1">
                        <a:lumMod val="90000"/>
                      </a:schemeClr>
                    </a:solidFill>
                  </a:tcPr>
                </a:tc>
                <a:extLst>
                  <a:ext uri="{0D108BD9-81ED-4DB2-BD59-A6C34878D82A}">
                    <a16:rowId xmlns:a16="http://schemas.microsoft.com/office/drawing/2014/main" val="797537127"/>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34</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National Australia Bank</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64</a:t>
                      </a:r>
                    </a:p>
                  </a:txBody>
                  <a:tcPr marL="0" marR="0" marT="0" marB="0" anchor="ctr">
                    <a:solidFill>
                      <a:schemeClr val="accent1">
                        <a:lumMod val="75000"/>
                      </a:schemeClr>
                    </a:solidFill>
                  </a:tcPr>
                </a:tc>
                <a:extLst>
                  <a:ext uri="{0D108BD9-81ED-4DB2-BD59-A6C34878D82A}">
                    <a16:rowId xmlns:a16="http://schemas.microsoft.com/office/drawing/2014/main" val="1079631807"/>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35</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Intesa Sanpaolo</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62</a:t>
                      </a:r>
                    </a:p>
                  </a:txBody>
                  <a:tcPr marL="0" marR="0" marT="0" marB="0" anchor="ctr">
                    <a:solidFill>
                      <a:schemeClr val="accent1">
                        <a:lumMod val="90000"/>
                      </a:schemeClr>
                    </a:solidFill>
                  </a:tcPr>
                </a:tc>
                <a:extLst>
                  <a:ext uri="{0D108BD9-81ED-4DB2-BD59-A6C34878D82A}">
                    <a16:rowId xmlns:a16="http://schemas.microsoft.com/office/drawing/2014/main" val="2282383012"/>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36</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BBVA</a:t>
                      </a:r>
                    </a:p>
                  </a:txBody>
                  <a:tcPr marL="0" marR="0" marT="0" marB="0" anchor="ctr">
                    <a:solidFill>
                      <a:schemeClr val="accent1">
                        <a:lumMod val="75000"/>
                      </a:schemeClr>
                    </a:solidFill>
                  </a:tcPr>
                </a:tc>
                <a:tc>
                  <a:txBody>
                    <a:bodyPr/>
                    <a:lstStyle/>
                    <a:p>
                      <a:pPr algn="ctr" eaLnBrk="0" hangingPunct="0"/>
                      <a:r>
                        <a:rPr lang="en-GB" sz="1000" b="1" kern="1200" dirty="0">
                          <a:solidFill>
                            <a:schemeClr val="tx1"/>
                          </a:solidFill>
                          <a:effectLst/>
                          <a:latin typeface="+mn-lt"/>
                          <a:ea typeface="+mn-ea"/>
                          <a:cs typeface="+mn-cs"/>
                        </a:rPr>
                        <a:t>61</a:t>
                      </a:r>
                    </a:p>
                  </a:txBody>
                  <a:tcPr marL="0" marR="0" marT="0" marB="0" anchor="ctr">
                    <a:solidFill>
                      <a:schemeClr val="accent1">
                        <a:lumMod val="75000"/>
                      </a:schemeClr>
                    </a:solidFill>
                  </a:tcPr>
                </a:tc>
                <a:extLst>
                  <a:ext uri="{0D108BD9-81ED-4DB2-BD59-A6C34878D82A}">
                    <a16:rowId xmlns:a16="http://schemas.microsoft.com/office/drawing/2014/main" val="1753693642"/>
                  </a:ext>
                </a:extLst>
              </a:tr>
              <a:tr h="19542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37</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Japan Post Bank</a:t>
                      </a:r>
                    </a:p>
                  </a:txBody>
                  <a:tcPr marL="0" marR="0" marT="0" marB="0" anchor="ctr">
                    <a:solidFill>
                      <a:schemeClr val="accent1">
                        <a:lumMod val="90000"/>
                      </a:schemeClr>
                    </a:solidFill>
                  </a:tcPr>
                </a:tc>
                <a:tc>
                  <a:txBody>
                    <a:bodyPr/>
                    <a:lstStyle/>
                    <a:p>
                      <a:pPr algn="ctr" eaLnBrk="0" hangingPunct="0"/>
                      <a:r>
                        <a:rPr lang="en-GB" sz="1000" b="1" kern="1200" dirty="0">
                          <a:solidFill>
                            <a:schemeClr val="tx1"/>
                          </a:solidFill>
                          <a:effectLst/>
                          <a:latin typeface="+mn-lt"/>
                          <a:ea typeface="+mn-ea"/>
                          <a:cs typeface="+mn-cs"/>
                        </a:rPr>
                        <a:t>61</a:t>
                      </a:r>
                    </a:p>
                  </a:txBody>
                  <a:tcPr marL="0" marR="0" marT="0" marB="0" anchor="ctr">
                    <a:solidFill>
                      <a:schemeClr val="accent1">
                        <a:lumMod val="90000"/>
                      </a:schemeClr>
                    </a:solidFill>
                  </a:tcPr>
                </a:tc>
                <a:extLst>
                  <a:ext uri="{0D108BD9-81ED-4DB2-BD59-A6C34878D82A}">
                    <a16:rowId xmlns:a16="http://schemas.microsoft.com/office/drawing/2014/main" val="1885992576"/>
                  </a:ext>
                </a:extLst>
              </a:tr>
              <a:tr h="195427">
                <a:tc>
                  <a:txBody>
                    <a:bodyPr/>
                    <a:lstStyle/>
                    <a:p>
                      <a:pPr algn="ctr"/>
                      <a:r>
                        <a:rPr lang="en-GB" sz="1000" dirty="0">
                          <a:solidFill>
                            <a:schemeClr val="tx1"/>
                          </a:solidFill>
                        </a:rPr>
                        <a:t>38</a:t>
                      </a:r>
                    </a:p>
                  </a:txBody>
                  <a:tcPr marL="0" marR="0" marT="0" marB="0" anchor="ctr">
                    <a:solidFill>
                      <a:schemeClr val="accent1">
                        <a:lumMod val="75000"/>
                      </a:schemeClr>
                    </a:solidFill>
                  </a:tcPr>
                </a:tc>
                <a:tc>
                  <a:txBody>
                    <a:bodyPr/>
                    <a:lstStyle/>
                    <a:p>
                      <a:pPr algn="ctr"/>
                      <a:r>
                        <a:rPr lang="en-GB" sz="1000" b="1" dirty="0">
                          <a:solidFill>
                            <a:schemeClr val="tx1"/>
                          </a:solidFill>
                        </a:rPr>
                        <a:t>Bank of New York Mellon</a:t>
                      </a:r>
                    </a:p>
                  </a:txBody>
                  <a:tcPr marL="0" marR="0" marT="0" marB="0" anchor="ctr">
                    <a:solidFill>
                      <a:schemeClr val="accent1">
                        <a:lumMod val="75000"/>
                      </a:schemeClr>
                    </a:solidFill>
                  </a:tcPr>
                </a:tc>
                <a:tc>
                  <a:txBody>
                    <a:bodyPr/>
                    <a:lstStyle/>
                    <a:p>
                      <a:pPr algn="ctr"/>
                      <a:r>
                        <a:rPr lang="en-GB" sz="1000" b="1" dirty="0">
                          <a:solidFill>
                            <a:schemeClr val="tx1"/>
                          </a:solidFill>
                        </a:rPr>
                        <a:t>60</a:t>
                      </a:r>
                    </a:p>
                  </a:txBody>
                  <a:tcPr marL="0" marR="0" marT="0" marB="0" anchor="ctr">
                    <a:solidFill>
                      <a:schemeClr val="accent1">
                        <a:lumMod val="75000"/>
                      </a:schemeClr>
                    </a:solidFill>
                  </a:tcPr>
                </a:tc>
                <a:extLst>
                  <a:ext uri="{0D108BD9-81ED-4DB2-BD59-A6C34878D82A}">
                    <a16:rowId xmlns:a16="http://schemas.microsoft.com/office/drawing/2014/main" val="1018899095"/>
                  </a:ext>
                </a:extLst>
              </a:tr>
              <a:tr h="195427">
                <a:tc>
                  <a:txBody>
                    <a:bodyPr/>
                    <a:lstStyle/>
                    <a:p>
                      <a:pPr algn="ctr"/>
                      <a:r>
                        <a:rPr lang="en-GB" sz="1000" dirty="0">
                          <a:solidFill>
                            <a:schemeClr val="tx1"/>
                          </a:solidFill>
                        </a:rPr>
                        <a:t>39</a:t>
                      </a:r>
                    </a:p>
                  </a:txBody>
                  <a:tcPr marL="0" marR="0" marT="0" marB="0" anchor="ctr">
                    <a:solidFill>
                      <a:schemeClr val="accent1">
                        <a:lumMod val="90000"/>
                      </a:schemeClr>
                    </a:solidFill>
                  </a:tcPr>
                </a:tc>
                <a:tc>
                  <a:txBody>
                    <a:bodyPr/>
                    <a:lstStyle/>
                    <a:p>
                      <a:pPr algn="ctr"/>
                      <a:r>
                        <a:rPr lang="en-GB" sz="1000" b="1" dirty="0">
                          <a:solidFill>
                            <a:schemeClr val="tx1"/>
                          </a:solidFill>
                        </a:rPr>
                        <a:t>Shanghai </a:t>
                      </a:r>
                      <a:r>
                        <a:rPr lang="en-GB" sz="1000" b="1" dirty="0" err="1">
                          <a:solidFill>
                            <a:schemeClr val="tx1"/>
                          </a:solidFill>
                        </a:rPr>
                        <a:t>Pudong</a:t>
                      </a:r>
                      <a:r>
                        <a:rPr lang="en-GB" sz="1000" b="1" dirty="0">
                          <a:solidFill>
                            <a:schemeClr val="tx1"/>
                          </a:solidFill>
                        </a:rPr>
                        <a:t> Development Bank</a:t>
                      </a:r>
                    </a:p>
                  </a:txBody>
                  <a:tcPr marL="0" marR="0" marT="0" marB="0" anchor="ctr">
                    <a:solidFill>
                      <a:schemeClr val="accent1">
                        <a:lumMod val="90000"/>
                      </a:schemeClr>
                    </a:solidFill>
                  </a:tcPr>
                </a:tc>
                <a:tc>
                  <a:txBody>
                    <a:bodyPr/>
                    <a:lstStyle/>
                    <a:p>
                      <a:pPr algn="ctr"/>
                      <a:r>
                        <a:rPr lang="en-GB" sz="1000" b="1" dirty="0">
                          <a:solidFill>
                            <a:schemeClr val="tx1"/>
                          </a:solidFill>
                        </a:rPr>
                        <a:t>59</a:t>
                      </a:r>
                    </a:p>
                  </a:txBody>
                  <a:tcPr marL="0" marR="0" marT="0" marB="0" anchor="ctr">
                    <a:solidFill>
                      <a:schemeClr val="accent1">
                        <a:lumMod val="90000"/>
                      </a:schemeClr>
                    </a:solidFill>
                  </a:tcPr>
                </a:tc>
                <a:extLst>
                  <a:ext uri="{0D108BD9-81ED-4DB2-BD59-A6C34878D82A}">
                    <a16:rowId xmlns:a16="http://schemas.microsoft.com/office/drawing/2014/main" val="1439135009"/>
                  </a:ext>
                </a:extLst>
              </a:tr>
              <a:tr h="195427">
                <a:tc>
                  <a:txBody>
                    <a:bodyPr/>
                    <a:lstStyle/>
                    <a:p>
                      <a:pPr algn="ctr"/>
                      <a:r>
                        <a:rPr lang="en-GB" sz="1000" dirty="0">
                          <a:solidFill>
                            <a:schemeClr val="tx1"/>
                          </a:solidFill>
                        </a:rPr>
                        <a:t>40</a:t>
                      </a:r>
                    </a:p>
                  </a:txBody>
                  <a:tcPr marL="0" marR="0" marT="0" marB="0" anchor="ctr">
                    <a:solidFill>
                      <a:schemeClr val="accent1">
                        <a:lumMod val="75000"/>
                      </a:schemeClr>
                    </a:solidFill>
                  </a:tcPr>
                </a:tc>
                <a:tc>
                  <a:txBody>
                    <a:bodyPr/>
                    <a:lstStyle/>
                    <a:p>
                      <a:pPr algn="ctr"/>
                      <a:r>
                        <a:rPr lang="en-GB" sz="1000" b="1" dirty="0">
                          <a:solidFill>
                            <a:schemeClr val="tx1"/>
                          </a:solidFill>
                        </a:rPr>
                        <a:t>Industrial Bank Co</a:t>
                      </a:r>
                    </a:p>
                  </a:txBody>
                  <a:tcPr marL="0" marR="0" marT="0" marB="0" anchor="ctr">
                    <a:solidFill>
                      <a:schemeClr val="accent1">
                        <a:lumMod val="75000"/>
                      </a:schemeClr>
                    </a:solidFill>
                  </a:tcPr>
                </a:tc>
                <a:tc>
                  <a:txBody>
                    <a:bodyPr/>
                    <a:lstStyle/>
                    <a:p>
                      <a:pPr algn="ctr"/>
                      <a:r>
                        <a:rPr lang="en-GB" sz="1000" b="1" dirty="0">
                          <a:solidFill>
                            <a:schemeClr val="tx1"/>
                          </a:solidFill>
                        </a:rPr>
                        <a:t>57</a:t>
                      </a:r>
                    </a:p>
                  </a:txBody>
                  <a:tcPr marL="0" marR="0" marT="0" marB="0" anchor="ctr">
                    <a:solidFill>
                      <a:schemeClr val="accent1">
                        <a:lumMod val="75000"/>
                      </a:schemeClr>
                    </a:solidFill>
                  </a:tcPr>
                </a:tc>
                <a:extLst>
                  <a:ext uri="{0D108BD9-81ED-4DB2-BD59-A6C34878D82A}">
                    <a16:rowId xmlns:a16="http://schemas.microsoft.com/office/drawing/2014/main" val="143254005"/>
                  </a:ext>
                </a:extLst>
              </a:tr>
              <a:tr h="195427">
                <a:tc>
                  <a:txBody>
                    <a:bodyPr/>
                    <a:lstStyle/>
                    <a:p>
                      <a:pPr algn="ctr"/>
                      <a:r>
                        <a:rPr lang="en-GB" sz="1000" dirty="0">
                          <a:solidFill>
                            <a:schemeClr val="tx1"/>
                          </a:solidFill>
                        </a:rPr>
                        <a:t>41</a:t>
                      </a:r>
                    </a:p>
                  </a:txBody>
                  <a:tcPr marL="0" marR="0" marT="0" marB="0" anchor="ctr">
                    <a:solidFill>
                      <a:schemeClr val="accent1">
                        <a:lumMod val="90000"/>
                      </a:schemeClr>
                    </a:solidFill>
                  </a:tcPr>
                </a:tc>
                <a:tc>
                  <a:txBody>
                    <a:bodyPr/>
                    <a:lstStyle/>
                    <a:p>
                      <a:pPr algn="ctr"/>
                      <a:r>
                        <a:rPr lang="en-GB" sz="1000" b="1" dirty="0">
                          <a:solidFill>
                            <a:schemeClr val="tx1"/>
                          </a:solidFill>
                        </a:rPr>
                        <a:t>BOC Hong Kong</a:t>
                      </a:r>
                    </a:p>
                  </a:txBody>
                  <a:tcPr marL="0" marR="0" marT="0" marB="0" anchor="ctr">
                    <a:solidFill>
                      <a:schemeClr val="accent1">
                        <a:lumMod val="90000"/>
                      </a:schemeClr>
                    </a:solidFill>
                  </a:tcPr>
                </a:tc>
                <a:tc>
                  <a:txBody>
                    <a:bodyPr/>
                    <a:lstStyle/>
                    <a:p>
                      <a:pPr algn="ctr"/>
                      <a:r>
                        <a:rPr lang="en-GB" sz="1000" b="1" dirty="0">
                          <a:solidFill>
                            <a:schemeClr val="tx1"/>
                          </a:solidFill>
                        </a:rPr>
                        <a:t>55</a:t>
                      </a:r>
                    </a:p>
                  </a:txBody>
                  <a:tcPr marL="0" marR="0" marT="0" marB="0" anchor="ctr">
                    <a:solidFill>
                      <a:schemeClr val="accent1">
                        <a:lumMod val="90000"/>
                      </a:schemeClr>
                    </a:solidFill>
                  </a:tcPr>
                </a:tc>
                <a:extLst>
                  <a:ext uri="{0D108BD9-81ED-4DB2-BD59-A6C34878D82A}">
                    <a16:rowId xmlns:a16="http://schemas.microsoft.com/office/drawing/2014/main" val="1926460843"/>
                  </a:ext>
                </a:extLst>
              </a:tr>
              <a:tr h="195427">
                <a:tc>
                  <a:txBody>
                    <a:bodyPr/>
                    <a:lstStyle/>
                    <a:p>
                      <a:pPr algn="ctr"/>
                      <a:r>
                        <a:rPr lang="en-GB" sz="1000" dirty="0">
                          <a:solidFill>
                            <a:schemeClr val="tx1"/>
                          </a:solidFill>
                        </a:rPr>
                        <a:t>42</a:t>
                      </a:r>
                    </a:p>
                  </a:txBody>
                  <a:tcPr marL="0" marR="0" marT="0" marB="0" anchor="ctr">
                    <a:solidFill>
                      <a:schemeClr val="accent1">
                        <a:lumMod val="75000"/>
                      </a:schemeClr>
                    </a:solidFill>
                  </a:tcPr>
                </a:tc>
                <a:tc>
                  <a:txBody>
                    <a:bodyPr/>
                    <a:lstStyle/>
                    <a:p>
                      <a:pPr algn="ctr"/>
                      <a:r>
                        <a:rPr lang="en-GB" sz="1000" b="1" dirty="0">
                          <a:solidFill>
                            <a:schemeClr val="tx1"/>
                          </a:solidFill>
                        </a:rPr>
                        <a:t>Bank of Montreal</a:t>
                      </a:r>
                    </a:p>
                  </a:txBody>
                  <a:tcPr marL="0" marR="0" marT="0" marB="0" anchor="ctr">
                    <a:solidFill>
                      <a:schemeClr val="accent1">
                        <a:lumMod val="75000"/>
                      </a:schemeClr>
                    </a:solidFill>
                  </a:tcPr>
                </a:tc>
                <a:tc>
                  <a:txBody>
                    <a:bodyPr/>
                    <a:lstStyle/>
                    <a:p>
                      <a:pPr algn="ctr"/>
                      <a:r>
                        <a:rPr lang="en-GB" sz="1000" b="1" dirty="0">
                          <a:solidFill>
                            <a:schemeClr val="tx1"/>
                          </a:solidFill>
                        </a:rPr>
                        <a:t>53</a:t>
                      </a:r>
                    </a:p>
                  </a:txBody>
                  <a:tcPr marL="0" marR="0" marT="0" marB="0" anchor="ctr">
                    <a:solidFill>
                      <a:schemeClr val="accent1">
                        <a:lumMod val="75000"/>
                      </a:schemeClr>
                    </a:solidFill>
                  </a:tcPr>
                </a:tc>
                <a:extLst>
                  <a:ext uri="{0D108BD9-81ED-4DB2-BD59-A6C34878D82A}">
                    <a16:rowId xmlns:a16="http://schemas.microsoft.com/office/drawing/2014/main" val="1806796759"/>
                  </a:ext>
                </a:extLst>
              </a:tr>
              <a:tr h="195427">
                <a:tc>
                  <a:txBody>
                    <a:bodyPr/>
                    <a:lstStyle/>
                    <a:p>
                      <a:pPr algn="ctr"/>
                      <a:r>
                        <a:rPr lang="en-GB" sz="1000" dirty="0">
                          <a:solidFill>
                            <a:schemeClr val="tx1"/>
                          </a:solidFill>
                        </a:rPr>
                        <a:t>43</a:t>
                      </a:r>
                    </a:p>
                  </a:txBody>
                  <a:tcPr marL="0" marR="0" marT="0" marB="0" anchor="ctr">
                    <a:solidFill>
                      <a:schemeClr val="accent1">
                        <a:lumMod val="90000"/>
                      </a:schemeClr>
                    </a:solidFill>
                  </a:tcPr>
                </a:tc>
                <a:tc>
                  <a:txBody>
                    <a:bodyPr/>
                    <a:lstStyle/>
                    <a:p>
                      <a:pPr algn="ctr"/>
                      <a:r>
                        <a:rPr lang="en-GB" sz="1000" b="1" dirty="0">
                          <a:solidFill>
                            <a:schemeClr val="tx1"/>
                          </a:solidFill>
                        </a:rPr>
                        <a:t>Credit </a:t>
                      </a:r>
                      <a:r>
                        <a:rPr lang="en-GB" sz="1000" b="1" dirty="0" err="1">
                          <a:solidFill>
                            <a:schemeClr val="tx1"/>
                          </a:solidFill>
                        </a:rPr>
                        <a:t>Agricole</a:t>
                      </a:r>
                      <a:endParaRPr lang="en-GB" sz="1000" b="1" dirty="0">
                        <a:solidFill>
                          <a:schemeClr val="tx1"/>
                        </a:solidFill>
                      </a:endParaRPr>
                    </a:p>
                  </a:txBody>
                  <a:tcPr marL="0" marR="0" marT="0" marB="0" anchor="ctr">
                    <a:solidFill>
                      <a:schemeClr val="accent1">
                        <a:lumMod val="90000"/>
                      </a:schemeClr>
                    </a:solidFill>
                  </a:tcPr>
                </a:tc>
                <a:tc>
                  <a:txBody>
                    <a:bodyPr/>
                    <a:lstStyle/>
                    <a:p>
                      <a:pPr algn="ctr"/>
                      <a:r>
                        <a:rPr lang="en-GB" sz="1000" b="1" dirty="0">
                          <a:solidFill>
                            <a:schemeClr val="tx1"/>
                          </a:solidFill>
                        </a:rPr>
                        <a:t>52</a:t>
                      </a:r>
                    </a:p>
                  </a:txBody>
                  <a:tcPr marL="0" marR="0" marT="0" marB="0" anchor="ctr">
                    <a:solidFill>
                      <a:schemeClr val="accent1">
                        <a:lumMod val="90000"/>
                      </a:schemeClr>
                    </a:solidFill>
                  </a:tcPr>
                </a:tc>
                <a:extLst>
                  <a:ext uri="{0D108BD9-81ED-4DB2-BD59-A6C34878D82A}">
                    <a16:rowId xmlns:a16="http://schemas.microsoft.com/office/drawing/2014/main" val="2555609720"/>
                  </a:ext>
                </a:extLst>
              </a:tr>
              <a:tr h="195427">
                <a:tc>
                  <a:txBody>
                    <a:bodyPr/>
                    <a:lstStyle/>
                    <a:p>
                      <a:pPr algn="ctr"/>
                      <a:r>
                        <a:rPr lang="en-GB" sz="1000" dirty="0">
                          <a:solidFill>
                            <a:schemeClr val="tx1"/>
                          </a:solidFill>
                        </a:rPr>
                        <a:t>44</a:t>
                      </a:r>
                    </a:p>
                  </a:txBody>
                  <a:tcPr marL="0" marR="0" marT="0" marB="0" anchor="ctr">
                    <a:solidFill>
                      <a:schemeClr val="accent1">
                        <a:lumMod val="75000"/>
                      </a:schemeClr>
                    </a:solidFill>
                  </a:tcPr>
                </a:tc>
                <a:tc>
                  <a:txBody>
                    <a:bodyPr/>
                    <a:lstStyle/>
                    <a:p>
                      <a:pPr algn="ctr"/>
                      <a:r>
                        <a:rPr lang="en-GB" sz="1000" b="1" dirty="0">
                          <a:solidFill>
                            <a:schemeClr val="tx1"/>
                          </a:solidFill>
                        </a:rPr>
                        <a:t>DBS Group Holdings</a:t>
                      </a:r>
                    </a:p>
                  </a:txBody>
                  <a:tcPr marL="0" marR="0" marT="0" marB="0" anchor="ctr">
                    <a:solidFill>
                      <a:schemeClr val="accent1">
                        <a:lumMod val="75000"/>
                      </a:schemeClr>
                    </a:solidFill>
                  </a:tcPr>
                </a:tc>
                <a:tc>
                  <a:txBody>
                    <a:bodyPr/>
                    <a:lstStyle/>
                    <a:p>
                      <a:pPr algn="ctr"/>
                      <a:r>
                        <a:rPr lang="en-GB" sz="1000" b="1" dirty="0">
                          <a:solidFill>
                            <a:schemeClr val="tx1"/>
                          </a:solidFill>
                        </a:rPr>
                        <a:t>51</a:t>
                      </a:r>
                    </a:p>
                  </a:txBody>
                  <a:tcPr marL="0" marR="0" marT="0" marB="0" anchor="ctr">
                    <a:solidFill>
                      <a:schemeClr val="accent1">
                        <a:lumMod val="75000"/>
                      </a:schemeClr>
                    </a:solidFill>
                  </a:tcPr>
                </a:tc>
                <a:extLst>
                  <a:ext uri="{0D108BD9-81ED-4DB2-BD59-A6C34878D82A}">
                    <a16:rowId xmlns:a16="http://schemas.microsoft.com/office/drawing/2014/main" val="3961157595"/>
                  </a:ext>
                </a:extLst>
              </a:tr>
              <a:tr h="195427">
                <a:tc>
                  <a:txBody>
                    <a:bodyPr/>
                    <a:lstStyle/>
                    <a:p>
                      <a:pPr algn="ctr"/>
                      <a:r>
                        <a:rPr lang="en-GB" sz="1000" dirty="0">
                          <a:solidFill>
                            <a:schemeClr val="tx1"/>
                          </a:solidFill>
                        </a:rPr>
                        <a:t>45</a:t>
                      </a:r>
                    </a:p>
                  </a:txBody>
                  <a:tcPr marL="0" marR="0" marT="0" marB="0" anchor="ctr">
                    <a:solidFill>
                      <a:schemeClr val="accent1">
                        <a:lumMod val="90000"/>
                      </a:schemeClr>
                    </a:solidFill>
                  </a:tcPr>
                </a:tc>
                <a:tc>
                  <a:txBody>
                    <a:bodyPr/>
                    <a:lstStyle/>
                    <a:p>
                      <a:pPr algn="ctr"/>
                      <a:r>
                        <a:rPr lang="en-GB" sz="1000" b="1" dirty="0">
                          <a:solidFill>
                            <a:schemeClr val="tx1"/>
                          </a:solidFill>
                        </a:rPr>
                        <a:t>Nordea Bank</a:t>
                      </a:r>
                    </a:p>
                  </a:txBody>
                  <a:tcPr marL="0" marR="0" marT="0" marB="0" anchor="ctr">
                    <a:solidFill>
                      <a:schemeClr val="accent1">
                        <a:lumMod val="90000"/>
                      </a:schemeClr>
                    </a:solidFill>
                  </a:tcPr>
                </a:tc>
                <a:tc>
                  <a:txBody>
                    <a:bodyPr/>
                    <a:lstStyle/>
                    <a:p>
                      <a:pPr algn="ctr"/>
                      <a:r>
                        <a:rPr lang="en-GB" sz="1000" b="1" dirty="0">
                          <a:solidFill>
                            <a:schemeClr val="tx1"/>
                          </a:solidFill>
                        </a:rPr>
                        <a:t>51</a:t>
                      </a:r>
                    </a:p>
                  </a:txBody>
                  <a:tcPr marL="0" marR="0" marT="0" marB="0" anchor="ctr">
                    <a:solidFill>
                      <a:schemeClr val="accent1">
                        <a:lumMod val="90000"/>
                      </a:schemeClr>
                    </a:solidFill>
                  </a:tcPr>
                </a:tc>
                <a:extLst>
                  <a:ext uri="{0D108BD9-81ED-4DB2-BD59-A6C34878D82A}">
                    <a16:rowId xmlns:a16="http://schemas.microsoft.com/office/drawing/2014/main" val="3706209844"/>
                  </a:ext>
                </a:extLst>
              </a:tr>
              <a:tr h="195427">
                <a:tc>
                  <a:txBody>
                    <a:bodyPr/>
                    <a:lstStyle/>
                    <a:p>
                      <a:pPr algn="ctr"/>
                      <a:r>
                        <a:rPr lang="en-GB" sz="1000" dirty="0">
                          <a:solidFill>
                            <a:schemeClr val="tx1"/>
                          </a:solidFill>
                        </a:rPr>
                        <a:t>46</a:t>
                      </a:r>
                    </a:p>
                  </a:txBody>
                  <a:tcPr marL="0" marR="0" marT="0" marB="0" anchor="ctr">
                    <a:solidFill>
                      <a:schemeClr val="accent1">
                        <a:lumMod val="75000"/>
                      </a:schemeClr>
                    </a:solidFill>
                  </a:tcPr>
                </a:tc>
                <a:tc>
                  <a:txBody>
                    <a:bodyPr/>
                    <a:lstStyle/>
                    <a:p>
                      <a:pPr algn="ctr"/>
                      <a:r>
                        <a:rPr lang="en-GB" sz="1000" b="1" dirty="0">
                          <a:solidFill>
                            <a:schemeClr val="tx1"/>
                          </a:solidFill>
                        </a:rPr>
                        <a:t>Capital One Financial</a:t>
                      </a:r>
                    </a:p>
                  </a:txBody>
                  <a:tcPr marL="0" marR="0" marT="0" marB="0" anchor="ctr">
                    <a:solidFill>
                      <a:schemeClr val="accent1">
                        <a:lumMod val="75000"/>
                      </a:schemeClr>
                    </a:solidFill>
                  </a:tcPr>
                </a:tc>
                <a:tc>
                  <a:txBody>
                    <a:bodyPr/>
                    <a:lstStyle/>
                    <a:p>
                      <a:pPr algn="ctr"/>
                      <a:r>
                        <a:rPr lang="en-GB" sz="1000" b="1" dirty="0">
                          <a:solidFill>
                            <a:schemeClr val="tx1"/>
                          </a:solidFill>
                        </a:rPr>
                        <a:t>51</a:t>
                      </a:r>
                    </a:p>
                  </a:txBody>
                  <a:tcPr marL="0" marR="0" marT="0" marB="0" anchor="ctr">
                    <a:solidFill>
                      <a:schemeClr val="accent1">
                        <a:lumMod val="75000"/>
                      </a:schemeClr>
                    </a:solidFill>
                  </a:tcPr>
                </a:tc>
                <a:extLst>
                  <a:ext uri="{0D108BD9-81ED-4DB2-BD59-A6C34878D82A}">
                    <a16:rowId xmlns:a16="http://schemas.microsoft.com/office/drawing/2014/main" val="2256601151"/>
                  </a:ext>
                </a:extLst>
              </a:tr>
              <a:tr h="195427">
                <a:tc>
                  <a:txBody>
                    <a:bodyPr/>
                    <a:lstStyle/>
                    <a:p>
                      <a:pPr algn="ctr"/>
                      <a:r>
                        <a:rPr lang="en-GB" sz="1000" dirty="0">
                          <a:solidFill>
                            <a:schemeClr val="tx1"/>
                          </a:solidFill>
                        </a:rPr>
                        <a:t>47</a:t>
                      </a:r>
                    </a:p>
                  </a:txBody>
                  <a:tcPr marL="0" marR="0" marT="0" marB="0" anchor="ctr">
                    <a:solidFill>
                      <a:schemeClr val="accent1">
                        <a:lumMod val="90000"/>
                      </a:schemeClr>
                    </a:solidFill>
                  </a:tcPr>
                </a:tc>
                <a:tc>
                  <a:txBody>
                    <a:bodyPr/>
                    <a:lstStyle/>
                    <a:p>
                      <a:pPr algn="ctr"/>
                      <a:r>
                        <a:rPr lang="en-GB" sz="1000" b="1" dirty="0">
                          <a:solidFill>
                            <a:schemeClr val="tx1"/>
                          </a:solidFill>
                        </a:rPr>
                        <a:t>Royal Bank of Scotland</a:t>
                      </a:r>
                    </a:p>
                  </a:txBody>
                  <a:tcPr marL="0" marR="0" marT="0" marB="0" anchor="ctr">
                    <a:solidFill>
                      <a:schemeClr val="accent1">
                        <a:lumMod val="90000"/>
                      </a:schemeClr>
                    </a:solidFill>
                  </a:tcPr>
                </a:tc>
                <a:tc>
                  <a:txBody>
                    <a:bodyPr/>
                    <a:lstStyle/>
                    <a:p>
                      <a:pPr algn="ctr"/>
                      <a:r>
                        <a:rPr lang="en-GB" sz="1000" b="1" dirty="0">
                          <a:solidFill>
                            <a:schemeClr val="tx1"/>
                          </a:solidFill>
                        </a:rPr>
                        <a:t>50</a:t>
                      </a:r>
                    </a:p>
                  </a:txBody>
                  <a:tcPr marL="0" marR="0" marT="0" marB="0" anchor="ctr">
                    <a:solidFill>
                      <a:schemeClr val="accent1">
                        <a:lumMod val="90000"/>
                      </a:schemeClr>
                    </a:solidFill>
                  </a:tcPr>
                </a:tc>
                <a:extLst>
                  <a:ext uri="{0D108BD9-81ED-4DB2-BD59-A6C34878D82A}">
                    <a16:rowId xmlns:a16="http://schemas.microsoft.com/office/drawing/2014/main" val="461926539"/>
                  </a:ext>
                </a:extLst>
              </a:tr>
              <a:tr h="195427">
                <a:tc>
                  <a:txBody>
                    <a:bodyPr/>
                    <a:lstStyle/>
                    <a:p>
                      <a:pPr algn="ctr"/>
                      <a:r>
                        <a:rPr lang="en-GB" sz="1000" dirty="0">
                          <a:solidFill>
                            <a:schemeClr val="tx1"/>
                          </a:solidFill>
                        </a:rPr>
                        <a:t>48</a:t>
                      </a:r>
                    </a:p>
                  </a:txBody>
                  <a:tcPr marL="0" marR="0" marT="0" marB="0" anchor="ctr">
                    <a:solidFill>
                      <a:schemeClr val="accent1">
                        <a:lumMod val="75000"/>
                      </a:schemeClr>
                    </a:solidFill>
                  </a:tcPr>
                </a:tc>
                <a:tc>
                  <a:txBody>
                    <a:bodyPr/>
                    <a:lstStyle/>
                    <a:p>
                      <a:pPr algn="ctr"/>
                      <a:r>
                        <a:rPr lang="en-GB" sz="1000" b="1" dirty="0">
                          <a:solidFill>
                            <a:schemeClr val="tx1"/>
                          </a:solidFill>
                        </a:rPr>
                        <a:t>Mizuho Financial Group</a:t>
                      </a:r>
                    </a:p>
                  </a:txBody>
                  <a:tcPr marL="0" marR="0" marT="0" marB="0" anchor="ctr">
                    <a:solidFill>
                      <a:schemeClr val="accent1">
                        <a:lumMod val="75000"/>
                      </a:schemeClr>
                    </a:solidFill>
                  </a:tcPr>
                </a:tc>
                <a:tc>
                  <a:txBody>
                    <a:bodyPr/>
                    <a:lstStyle/>
                    <a:p>
                      <a:pPr algn="ctr"/>
                      <a:r>
                        <a:rPr lang="en-GB" sz="1000" b="1" dirty="0">
                          <a:solidFill>
                            <a:schemeClr val="tx1"/>
                          </a:solidFill>
                        </a:rPr>
                        <a:t>50</a:t>
                      </a:r>
                    </a:p>
                  </a:txBody>
                  <a:tcPr marL="0" marR="0" marT="0" marB="0" anchor="ctr">
                    <a:solidFill>
                      <a:schemeClr val="accent1">
                        <a:lumMod val="75000"/>
                      </a:schemeClr>
                    </a:solidFill>
                  </a:tcPr>
                </a:tc>
                <a:extLst>
                  <a:ext uri="{0D108BD9-81ED-4DB2-BD59-A6C34878D82A}">
                    <a16:rowId xmlns:a16="http://schemas.microsoft.com/office/drawing/2014/main" val="962695083"/>
                  </a:ext>
                </a:extLst>
              </a:tr>
              <a:tr h="195427">
                <a:tc>
                  <a:txBody>
                    <a:bodyPr/>
                    <a:lstStyle/>
                    <a:p>
                      <a:pPr algn="ctr"/>
                      <a:r>
                        <a:rPr lang="en-GB" sz="1000" dirty="0">
                          <a:solidFill>
                            <a:schemeClr val="tx1"/>
                          </a:solidFill>
                        </a:rPr>
                        <a:t>49</a:t>
                      </a:r>
                    </a:p>
                  </a:txBody>
                  <a:tcPr marL="0" marR="0" marT="0" marB="0" anchor="ctr">
                    <a:solidFill>
                      <a:schemeClr val="accent1">
                        <a:lumMod val="90000"/>
                      </a:schemeClr>
                    </a:solidFill>
                  </a:tcPr>
                </a:tc>
                <a:tc>
                  <a:txBody>
                    <a:bodyPr/>
                    <a:lstStyle/>
                    <a:p>
                      <a:pPr algn="ctr"/>
                      <a:r>
                        <a:rPr lang="en-GB" sz="1000" b="1" dirty="0">
                          <a:solidFill>
                            <a:schemeClr val="tx1"/>
                          </a:solidFill>
                        </a:rPr>
                        <a:t>Credit Suisse</a:t>
                      </a:r>
                    </a:p>
                  </a:txBody>
                  <a:tcPr marL="0" marR="0" marT="0" marB="0" anchor="ctr">
                    <a:solidFill>
                      <a:schemeClr val="accent1">
                        <a:lumMod val="90000"/>
                      </a:schemeClr>
                    </a:solidFill>
                  </a:tcPr>
                </a:tc>
                <a:tc>
                  <a:txBody>
                    <a:bodyPr/>
                    <a:lstStyle/>
                    <a:p>
                      <a:pPr algn="ctr"/>
                      <a:r>
                        <a:rPr lang="en-GB" sz="1000" b="1" dirty="0">
                          <a:solidFill>
                            <a:schemeClr val="tx1"/>
                          </a:solidFill>
                        </a:rPr>
                        <a:t>48</a:t>
                      </a:r>
                    </a:p>
                  </a:txBody>
                  <a:tcPr marL="0" marR="0" marT="0" marB="0" anchor="ctr">
                    <a:solidFill>
                      <a:schemeClr val="accent1">
                        <a:lumMod val="90000"/>
                      </a:schemeClr>
                    </a:solidFill>
                  </a:tcPr>
                </a:tc>
                <a:extLst>
                  <a:ext uri="{0D108BD9-81ED-4DB2-BD59-A6C34878D82A}">
                    <a16:rowId xmlns:a16="http://schemas.microsoft.com/office/drawing/2014/main" val="2685785798"/>
                  </a:ext>
                </a:extLst>
              </a:tr>
              <a:tr h="195427">
                <a:tc>
                  <a:txBody>
                    <a:bodyPr/>
                    <a:lstStyle/>
                    <a:p>
                      <a:pPr algn="ctr"/>
                      <a:r>
                        <a:rPr lang="en-GB" sz="1000" dirty="0">
                          <a:solidFill>
                            <a:schemeClr val="tx1"/>
                          </a:solidFill>
                        </a:rPr>
                        <a:t>50</a:t>
                      </a:r>
                    </a:p>
                  </a:txBody>
                  <a:tcPr marL="0" marR="0" marT="0" marB="0" anchor="ctr">
                    <a:solidFill>
                      <a:schemeClr val="accent1">
                        <a:lumMod val="75000"/>
                      </a:schemeClr>
                    </a:solidFill>
                  </a:tcPr>
                </a:tc>
                <a:tc>
                  <a:txBody>
                    <a:bodyPr/>
                    <a:lstStyle/>
                    <a:p>
                      <a:pPr algn="ctr"/>
                      <a:r>
                        <a:rPr lang="en-GB" sz="1000" b="1" dirty="0">
                          <a:solidFill>
                            <a:schemeClr val="tx1"/>
                          </a:solidFill>
                        </a:rPr>
                        <a:t>Postal Savings Bank of China</a:t>
                      </a:r>
                    </a:p>
                  </a:txBody>
                  <a:tcPr marL="0" marR="0" marT="0" marB="0" anchor="ctr">
                    <a:solidFill>
                      <a:schemeClr val="accent1">
                        <a:lumMod val="75000"/>
                      </a:schemeClr>
                    </a:solidFill>
                  </a:tcPr>
                </a:tc>
                <a:tc>
                  <a:txBody>
                    <a:bodyPr/>
                    <a:lstStyle/>
                    <a:p>
                      <a:pPr algn="ctr"/>
                      <a:r>
                        <a:rPr lang="en-GB" sz="1000" b="1">
                          <a:solidFill>
                            <a:schemeClr val="tx1"/>
                          </a:solidFill>
                        </a:rPr>
                        <a:t>48</a:t>
                      </a:r>
                      <a:endParaRPr lang="en-GB" sz="1000" b="1" dirty="0">
                        <a:solidFill>
                          <a:schemeClr val="tx1"/>
                        </a:solidFill>
                      </a:endParaRPr>
                    </a:p>
                  </a:txBody>
                  <a:tcPr marL="0" marR="0" marT="0" marB="0" anchor="ctr">
                    <a:solidFill>
                      <a:schemeClr val="accent1">
                        <a:lumMod val="75000"/>
                      </a:schemeClr>
                    </a:solidFill>
                  </a:tcPr>
                </a:tc>
                <a:extLst>
                  <a:ext uri="{0D108BD9-81ED-4DB2-BD59-A6C34878D82A}">
                    <a16:rowId xmlns:a16="http://schemas.microsoft.com/office/drawing/2014/main" val="1491982480"/>
                  </a:ext>
                </a:extLst>
              </a:tr>
            </a:tbl>
          </a:graphicData>
        </a:graphic>
      </p:graphicFrame>
      <p:sp>
        <p:nvSpPr>
          <p:cNvPr id="7" name="Text Box 10"/>
          <p:cNvSpPr txBox="1">
            <a:spLocks noChangeArrowheads="1"/>
          </p:cNvSpPr>
          <p:nvPr/>
        </p:nvSpPr>
        <p:spPr bwMode="auto">
          <a:xfrm>
            <a:off x="384870" y="6266339"/>
            <a:ext cx="9162538" cy="184666"/>
          </a:xfrm>
          <a:prstGeom prst="rect">
            <a:avLst/>
          </a:prstGeom>
          <a:noFill/>
          <a:ln w="9525">
            <a:noFill/>
            <a:miter lim="800000"/>
            <a:headEnd/>
            <a:tailEnd/>
          </a:ln>
        </p:spPr>
        <p:txBody>
          <a:bodyPr wrap="square" lIns="0" tIns="0" rIns="0" bIns="0">
            <a:spAutoFit/>
          </a:bodyPr>
          <a:lstStyle/>
          <a:p>
            <a:r>
              <a:rPr lang="en-GB" sz="1200" dirty="0">
                <a:solidFill>
                  <a:schemeClr val="accent1">
                    <a:lumMod val="50000"/>
                  </a:schemeClr>
                </a:solidFill>
              </a:rPr>
              <a:t>[</a:t>
            </a:r>
            <a:r>
              <a:rPr lang="en-GB" sz="1200" dirty="0"/>
              <a:t>SOURCE: </a:t>
            </a:r>
            <a:r>
              <a:rPr lang="en-GB" sz="1200" dirty="0" err="1"/>
              <a:t>Relbanks</a:t>
            </a:r>
            <a:r>
              <a:rPr lang="en-GB" sz="1200" dirty="0"/>
              <a:t> January.2018</a:t>
            </a:r>
            <a:r>
              <a:rPr lang="en-US" sz="1200" dirty="0"/>
              <a:t>]</a:t>
            </a:r>
            <a:endParaRPr lang="en-GB" sz="1200" dirty="0"/>
          </a:p>
        </p:txBody>
      </p:sp>
      <p:sp>
        <p:nvSpPr>
          <p:cNvPr id="8" name="Rectangle 7">
            <a:extLst>
              <a:ext uri="{FF2B5EF4-FFF2-40B4-BE49-F238E27FC236}">
                <a16:creationId xmlns:a16="http://schemas.microsoft.com/office/drawing/2014/main" id="{B545A615-92A6-5B4C-A13F-9C26DD338B53}"/>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200874490"/>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44</a:t>
            </a:fld>
            <a:endParaRPr lang="en-US"/>
          </a:p>
        </p:txBody>
      </p:sp>
      <p:sp>
        <p:nvSpPr>
          <p:cNvPr id="4" name="TextBox 2"/>
          <p:cNvSpPr txBox="1">
            <a:spLocks noChangeArrowheads="1"/>
          </p:cNvSpPr>
          <p:nvPr/>
        </p:nvSpPr>
        <p:spPr bwMode="auto">
          <a:xfrm>
            <a:off x="384874" y="462407"/>
            <a:ext cx="719075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Some concluding points re the banking sector …</a:t>
            </a:r>
          </a:p>
        </p:txBody>
      </p:sp>
      <p:sp>
        <p:nvSpPr>
          <p:cNvPr id="5" name="Rectangle 2"/>
          <p:cNvSpPr txBox="1">
            <a:spLocks noChangeArrowheads="1"/>
          </p:cNvSpPr>
          <p:nvPr/>
        </p:nvSpPr>
        <p:spPr bwMode="auto">
          <a:xfrm>
            <a:off x="333262" y="2512510"/>
            <a:ext cx="9239476" cy="3866936"/>
          </a:xfrm>
          <a:prstGeom prst="rect">
            <a:avLst/>
          </a:prstGeom>
          <a:solidFill>
            <a:srgbClr val="FFFFFF"/>
          </a:solidFill>
          <a:ln>
            <a:miter lim="800000"/>
            <a:headEnd/>
            <a:tailEnd/>
          </a:ln>
        </p:spPr>
        <p:txBody>
          <a:bodyPr anchor="ctr"/>
          <a:lstStyle/>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The response to the financial crisis has been comprehensive and a national, regional and globally collaborative effort, involving governments, central banks, regulators and various international organisations:</a:t>
            </a:r>
          </a:p>
          <a:p>
            <a:pPr marL="558800" lvl="1" indent="-285750" defTabSz="457200">
              <a:spcBef>
                <a:spcPts val="0"/>
              </a:spcBef>
              <a:spcAft>
                <a:spcPts val="600"/>
              </a:spcAft>
              <a:buFont typeface=".AppleSystemUIFont"/>
              <a:buChar char="-"/>
              <a:defRPr/>
            </a:pPr>
            <a:r>
              <a:rPr lang="en-GB" dirty="0">
                <a:solidFill>
                  <a:srgbClr val="09527B"/>
                </a:solidFill>
              </a:rPr>
              <a:t>f</a:t>
            </a:r>
            <a:r>
              <a:rPr lang="en-GB" dirty="0">
                <a:ea typeface="Calibri"/>
                <a:cs typeface="Times New Roman"/>
              </a:rPr>
              <a:t>or example, the G20 led Financial Stability Board (FSB), the Basel Select Committee on Banking (BSCB),        the International Monetary Fund (IMF), the Organisation for Economic Co-operation and Development (OECD)</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Macro, micro and structural reforms have been implemented internationally, focusing on the activities, risks, financial strength, capital adequacy and stability of banks, the banking sector and the global financial system. Steps taken have included: </a:t>
            </a:r>
          </a:p>
          <a:p>
            <a:pPr marL="558800" lvl="1" indent="-285750" defTabSz="457200">
              <a:spcBef>
                <a:spcPts val="0"/>
              </a:spcBef>
              <a:spcAft>
                <a:spcPts val="600"/>
              </a:spcAft>
              <a:buFont typeface=".AppleSystemUIFont"/>
              <a:buChar char="-"/>
              <a:defRPr/>
            </a:pPr>
            <a:r>
              <a:rPr lang="en-GB" dirty="0">
                <a:ea typeface="Calibri"/>
                <a:cs typeface="Times New Roman"/>
              </a:rPr>
              <a:t>the limitation / outright prohibition of some activities (such as proprietary trading, hedge fund activity, etc.)</a:t>
            </a:r>
          </a:p>
          <a:p>
            <a:pPr marL="558800" lvl="1" indent="-285750" defTabSz="457200">
              <a:spcBef>
                <a:spcPts val="0"/>
              </a:spcBef>
              <a:spcAft>
                <a:spcPts val="600"/>
              </a:spcAft>
              <a:buFont typeface=".AppleSystemUIFont"/>
              <a:buChar char="-"/>
              <a:defRPr/>
            </a:pPr>
            <a:r>
              <a:rPr lang="en-GB" dirty="0">
                <a:ea typeface="Calibri"/>
                <a:cs typeface="Times New Roman"/>
              </a:rPr>
              <a:t>separation and ring-fencing within banks</a:t>
            </a:r>
          </a:p>
          <a:p>
            <a:pPr marL="558800" lvl="1" indent="-285750" defTabSz="457200">
              <a:spcBef>
                <a:spcPts val="0"/>
              </a:spcBef>
              <a:spcAft>
                <a:spcPts val="600"/>
              </a:spcAft>
              <a:buFont typeface=".AppleSystemUIFont"/>
              <a:buChar char="-"/>
              <a:defRPr/>
            </a:pPr>
            <a:r>
              <a:rPr lang="en-GB" dirty="0">
                <a:ea typeface="Calibri"/>
                <a:cs typeface="Times New Roman"/>
              </a:rPr>
              <a:t>a fundamentally different approach to risk and the culture within and approach of banks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Capital adequacy / the financial strength of banks per se, and the sector overall, has prescriptively / regulatorily been fundamentally improved</a:t>
            </a:r>
          </a:p>
        </p:txBody>
      </p:sp>
      <p:sp>
        <p:nvSpPr>
          <p:cNvPr id="6" name="Rectangle 5"/>
          <p:cNvSpPr/>
          <p:nvPr/>
        </p:nvSpPr>
        <p:spPr>
          <a:xfrm>
            <a:off x="384874" y="1233857"/>
            <a:ext cx="9248598" cy="1169551"/>
          </a:xfrm>
          <a:prstGeom prst="rect">
            <a:avLst/>
          </a:prstGeom>
          <a:solidFill>
            <a:schemeClr val="tx1"/>
          </a:solidFill>
        </p:spPr>
        <p:txBody>
          <a:bodyPr wrap="square">
            <a:spAutoFit/>
          </a:bodyPr>
          <a:lstStyle/>
          <a:p>
            <a:pPr marL="285750" lvl="0" indent="-285750" defTabSz="457200">
              <a:buFont typeface="Wingdings" panose="05000000000000000000" pitchFamily="2" charset="2"/>
              <a:buChar char="§"/>
              <a:defRPr/>
            </a:pPr>
            <a:r>
              <a:rPr lang="en-GB" b="1" dirty="0">
                <a:solidFill>
                  <a:schemeClr val="bg1"/>
                </a:solidFill>
                <a:ea typeface="Calibri"/>
                <a:cs typeface="Times New Roman"/>
              </a:rPr>
              <a:t>The collapse of Lehman Brothers, in 2008, highlights that banks can fail: BUT it is sensible to also recognise (and evident) that there is a ‘pre-financial crisis’ world and a ‘post financial crisis’ world …</a:t>
            </a:r>
          </a:p>
          <a:p>
            <a:pPr marL="285750" lvl="0" indent="-285750" defTabSz="457200">
              <a:buFont typeface="Wingdings" panose="05000000000000000000" pitchFamily="2" charset="2"/>
              <a:buChar char="§"/>
              <a:defRPr/>
            </a:pPr>
            <a:endParaRPr lang="en-GB" b="1" dirty="0">
              <a:solidFill>
                <a:schemeClr val="bg1"/>
              </a:solidFill>
              <a:ea typeface="Calibri"/>
              <a:cs typeface="Times New Roman"/>
            </a:endParaRPr>
          </a:p>
          <a:p>
            <a:pPr lvl="0" defTabSz="457200">
              <a:defRPr/>
            </a:pPr>
            <a:r>
              <a:rPr lang="en-GB" b="1" dirty="0">
                <a:solidFill>
                  <a:schemeClr val="bg1"/>
                </a:solidFill>
                <a:ea typeface="Calibri"/>
                <a:cs typeface="Times New Roman"/>
              </a:rPr>
              <a:t>      … it is also illuminating to understand that the recovery rate for Lehman Brothers creditors, including</a:t>
            </a:r>
          </a:p>
          <a:p>
            <a:pPr lvl="0" defTabSz="457200">
              <a:defRPr/>
            </a:pPr>
            <a:r>
              <a:rPr lang="en-GB" b="1" dirty="0">
                <a:solidFill>
                  <a:schemeClr val="bg1"/>
                </a:solidFill>
                <a:ea typeface="Calibri"/>
                <a:cs typeface="Times New Roman"/>
              </a:rPr>
              <a:t>      structured products investors, has steadily increased: in some instances to 80-90% of money invested </a:t>
            </a:r>
          </a:p>
        </p:txBody>
      </p:sp>
      <p:sp>
        <p:nvSpPr>
          <p:cNvPr id="7" name="Rectangle 6">
            <a:extLst>
              <a:ext uri="{FF2B5EF4-FFF2-40B4-BE49-F238E27FC236}">
                <a16:creationId xmlns:a16="http://schemas.microsoft.com/office/drawing/2014/main" id="{12A03918-299C-ED48-B722-DCB91C4310C3}"/>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254725689"/>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45</a:t>
            </a:fld>
            <a:endParaRPr lang="en-US"/>
          </a:p>
        </p:txBody>
      </p:sp>
      <p:sp>
        <p:nvSpPr>
          <p:cNvPr id="4" name="TextBox 2"/>
          <p:cNvSpPr txBox="1">
            <a:spLocks noChangeArrowheads="1"/>
          </p:cNvSpPr>
          <p:nvPr/>
        </p:nvSpPr>
        <p:spPr bwMode="auto">
          <a:xfrm>
            <a:off x="384874" y="462407"/>
            <a:ext cx="719075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 reminder of the regulatory position re counterparty risk …</a:t>
            </a:r>
          </a:p>
        </p:txBody>
      </p:sp>
      <p:sp>
        <p:nvSpPr>
          <p:cNvPr id="5" name="Rectangle 2"/>
          <p:cNvSpPr txBox="1">
            <a:spLocks noChangeArrowheads="1"/>
          </p:cNvSpPr>
          <p:nvPr/>
        </p:nvSpPr>
        <p:spPr bwMode="auto">
          <a:xfrm>
            <a:off x="393996" y="1905559"/>
            <a:ext cx="9239476" cy="1523442"/>
          </a:xfrm>
          <a:prstGeom prst="rect">
            <a:avLst/>
          </a:prstGeom>
          <a:solidFill>
            <a:srgbClr val="FFFFFF"/>
          </a:solidFill>
          <a:ln>
            <a:miter lim="800000"/>
            <a:headEnd/>
            <a:tailEnd/>
          </a:ln>
        </p:spPr>
        <p:txBody>
          <a:bodyPr anchor="ctr"/>
          <a:lstStyle/>
          <a:p>
            <a:pPr marL="285750" lvl="0" indent="-285750" defTabSz="457200">
              <a:spcAft>
                <a:spcPts val="600"/>
              </a:spcAft>
              <a:buFont typeface="Wingdings" panose="05000000000000000000" pitchFamily="2" charset="2"/>
              <a:buChar char="§"/>
              <a:defRPr/>
            </a:pPr>
            <a:r>
              <a:rPr lang="en-GB" b="1" dirty="0">
                <a:ea typeface="Calibri"/>
                <a:cs typeface="Times New Roman"/>
              </a:rPr>
              <a:t>The obligation of the issuing bank / counterparty for a structured product is to issue the securities / investments, to make any payments due and to repay capital at maturity:</a:t>
            </a:r>
          </a:p>
          <a:p>
            <a:pPr marL="558800" lvl="1" indent="-285750" defTabSz="457200">
              <a:spcBef>
                <a:spcPts val="0"/>
              </a:spcBef>
              <a:spcAft>
                <a:spcPts val="600"/>
              </a:spcAft>
              <a:buFont typeface=".AppleSystemUIFont"/>
              <a:buChar char="-"/>
              <a:defRPr/>
            </a:pPr>
            <a:r>
              <a:rPr lang="en-GB" dirty="0">
                <a:ea typeface="Calibri"/>
                <a:cs typeface="Times New Roman"/>
              </a:rPr>
              <a:t> </a:t>
            </a:r>
            <a:r>
              <a:rPr lang="en-GB" dirty="0">
                <a:solidFill>
                  <a:srgbClr val="09527B"/>
                </a:solidFill>
              </a:rPr>
              <a:t>but</a:t>
            </a:r>
            <a:r>
              <a:rPr lang="en-GB" dirty="0">
                <a:ea typeface="Calibri"/>
                <a:cs typeface="Times New Roman"/>
              </a:rPr>
              <a:t> the possibility of default is inherent in the investments / securities</a:t>
            </a:r>
          </a:p>
          <a:p>
            <a:pPr marL="558800" lvl="1" indent="-285750" defTabSz="457200">
              <a:spcBef>
                <a:spcPts val="0"/>
              </a:spcBef>
              <a:spcAft>
                <a:spcPts val="600"/>
              </a:spcAft>
              <a:buFont typeface=".AppleSystemUIFont"/>
              <a:buChar char="-"/>
              <a:defRPr/>
            </a:pPr>
            <a:r>
              <a:rPr lang="en-GB" dirty="0">
                <a:ea typeface="Calibri"/>
                <a:cs typeface="Times New Roman"/>
              </a:rPr>
              <a:t>in the same way that that the possibility of a fall in the value / price of an equity and actively managed equity fund is inherent in equity investments and mutual funds</a:t>
            </a:r>
          </a:p>
        </p:txBody>
      </p:sp>
      <p:sp>
        <p:nvSpPr>
          <p:cNvPr id="6" name="Rectangle 5"/>
          <p:cNvSpPr/>
          <p:nvPr/>
        </p:nvSpPr>
        <p:spPr>
          <a:xfrm>
            <a:off x="393996" y="1284265"/>
            <a:ext cx="9248598" cy="523220"/>
          </a:xfrm>
          <a:prstGeom prst="rect">
            <a:avLst/>
          </a:prstGeom>
          <a:solidFill>
            <a:schemeClr val="tx1"/>
          </a:solidFill>
        </p:spPr>
        <p:txBody>
          <a:bodyPr wrap="square">
            <a:spAutoFit/>
          </a:bodyPr>
          <a:lstStyle/>
          <a:p>
            <a:pPr marL="285750" lvl="0" indent="-285750" defTabSz="457200">
              <a:buFont typeface="Wingdings" panose="05000000000000000000" pitchFamily="2" charset="2"/>
              <a:buChar char="§"/>
              <a:defRPr/>
            </a:pPr>
            <a:r>
              <a:rPr lang="en-GB" b="1" dirty="0">
                <a:solidFill>
                  <a:schemeClr val="bg1"/>
                </a:solidFill>
                <a:ea typeface="Calibri"/>
                <a:cs typeface="Times New Roman"/>
              </a:rPr>
              <a:t>It is important to understand that in the context of structured products, from a professional adviser’s perspective, counterparty risk is a performance issue - and the FCA does not regulate performance</a:t>
            </a:r>
          </a:p>
        </p:txBody>
      </p:sp>
      <p:sp>
        <p:nvSpPr>
          <p:cNvPr id="7" name="Rectangle 6"/>
          <p:cNvSpPr/>
          <p:nvPr/>
        </p:nvSpPr>
        <p:spPr>
          <a:xfrm>
            <a:off x="393996" y="3541063"/>
            <a:ext cx="9248598" cy="815608"/>
          </a:xfrm>
          <a:prstGeom prst="rect">
            <a:avLst/>
          </a:prstGeom>
          <a:solidFill>
            <a:schemeClr val="tx1"/>
          </a:solidFill>
        </p:spPr>
        <p:txBody>
          <a:bodyPr wrap="square">
            <a:spAutoFit/>
          </a:bodyPr>
          <a:lstStyle/>
          <a:p>
            <a:pPr marL="285750" lvl="0" indent="-285750" defTabSz="457200">
              <a:spcBef>
                <a:spcPts val="1200"/>
              </a:spcBef>
              <a:spcAft>
                <a:spcPts val="600"/>
              </a:spcAft>
              <a:buFont typeface="Wingdings" panose="05000000000000000000" pitchFamily="2" charset="2"/>
              <a:buChar char="§"/>
              <a:defRPr/>
            </a:pPr>
            <a:r>
              <a:rPr lang="en-GB" b="1" dirty="0">
                <a:solidFill>
                  <a:schemeClr val="bg1"/>
                </a:solidFill>
                <a:ea typeface="Calibri"/>
                <a:cs typeface="Times New Roman"/>
              </a:rPr>
              <a:t>But the risks and consequences of any / all risks in a structured product, including counterparty risk must be detailed, by providers and advisers, in a clear, fair and not misleading manner:</a:t>
            </a:r>
            <a:endParaRPr lang="en-GB" dirty="0">
              <a:solidFill>
                <a:schemeClr val="bg1"/>
              </a:solidFill>
              <a:ea typeface="Calibri"/>
              <a:cs typeface="Times New Roman"/>
            </a:endParaRPr>
          </a:p>
          <a:p>
            <a:pPr marL="558800" lvl="1" indent="-285750" defTabSz="457200">
              <a:spcBef>
                <a:spcPts val="0"/>
              </a:spcBef>
              <a:spcAft>
                <a:spcPts val="600"/>
              </a:spcAft>
              <a:buFont typeface=".AppleSystemUIFont"/>
              <a:buChar char="-"/>
              <a:defRPr/>
            </a:pPr>
            <a:r>
              <a:rPr lang="en-GB" dirty="0">
                <a:solidFill>
                  <a:schemeClr val="bg1"/>
                </a:solidFill>
              </a:rPr>
              <a:t>a</a:t>
            </a:r>
            <a:r>
              <a:rPr lang="en-GB" dirty="0">
                <a:solidFill>
                  <a:schemeClr val="bg1"/>
                </a:solidFill>
                <a:ea typeface="Calibri"/>
                <a:cs typeface="Times New Roman"/>
              </a:rPr>
              <a:t>nd client’s tolerances for risk must be identified and suitable investments selected</a:t>
            </a:r>
          </a:p>
        </p:txBody>
      </p:sp>
      <p:sp>
        <p:nvSpPr>
          <p:cNvPr id="8" name="Rectangle 7">
            <a:extLst>
              <a:ext uri="{FF2B5EF4-FFF2-40B4-BE49-F238E27FC236}">
                <a16:creationId xmlns:a16="http://schemas.microsoft.com/office/drawing/2014/main" id="{29995375-730B-C443-A3BF-4B93B41FB85C}"/>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901703769"/>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46</a:t>
            </a:fld>
            <a:endParaRPr lang="en-US"/>
          </a:p>
        </p:txBody>
      </p:sp>
      <p:sp>
        <p:nvSpPr>
          <p:cNvPr id="4" name="TextBox 2"/>
          <p:cNvSpPr txBox="1">
            <a:spLocks noChangeArrowheads="1"/>
          </p:cNvSpPr>
          <p:nvPr/>
        </p:nvSpPr>
        <p:spPr bwMode="auto">
          <a:xfrm>
            <a:off x="384874" y="462407"/>
            <a:ext cx="719075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FSCS protection: when it may apply and when it may not …</a:t>
            </a:r>
          </a:p>
        </p:txBody>
      </p:sp>
      <p:sp>
        <p:nvSpPr>
          <p:cNvPr id="5" name="Rectangle 2"/>
          <p:cNvSpPr txBox="1">
            <a:spLocks noChangeArrowheads="1"/>
          </p:cNvSpPr>
          <p:nvPr/>
        </p:nvSpPr>
        <p:spPr bwMode="auto">
          <a:xfrm>
            <a:off x="384872" y="1173024"/>
            <a:ext cx="9356177" cy="1435952"/>
          </a:xfrm>
          <a:prstGeom prst="rect">
            <a:avLst/>
          </a:prstGeom>
          <a:solidFill>
            <a:srgbClr val="FFFFFF"/>
          </a:solidFill>
          <a:ln>
            <a:miter lim="800000"/>
            <a:headEnd/>
            <a:tailEnd/>
          </a:ln>
        </p:spPr>
        <p:txBody>
          <a:bodyPr anchor="ctr"/>
          <a:lstStyle/>
          <a:p>
            <a:pPr marL="285750" lvl="0" indent="-285750" defTabSz="457200">
              <a:spcAft>
                <a:spcPts val="600"/>
              </a:spcAft>
              <a:buFont typeface="Wingdings" panose="05000000000000000000" pitchFamily="2" charset="2"/>
              <a:buChar char="§"/>
              <a:defRPr/>
            </a:pPr>
            <a:r>
              <a:rPr lang="en-GB" b="1" dirty="0">
                <a:ea typeface="Calibri"/>
                <a:cs typeface="Times New Roman"/>
              </a:rPr>
              <a:t>During the offer period for a structured product, investor’s funds are usually held by the Plan Manager’s appointed administrator, in accordance with Client Money Regulations, in an appropriate bank account, until the strike date (i.e. the start date) of the investment term of the product:</a:t>
            </a:r>
          </a:p>
          <a:p>
            <a:pPr marL="558800" lvl="1" indent="-285750" defTabSz="457200">
              <a:spcBef>
                <a:spcPts val="0"/>
              </a:spcBef>
              <a:spcAft>
                <a:spcPts val="600"/>
              </a:spcAft>
              <a:buFont typeface=".AppleSystemUIFont"/>
              <a:buChar char="-"/>
              <a:defRPr/>
            </a:pPr>
            <a:r>
              <a:rPr lang="en-GB" dirty="0">
                <a:solidFill>
                  <a:srgbClr val="09527B"/>
                </a:solidFill>
              </a:rPr>
              <a:t>F</a:t>
            </a:r>
            <a:r>
              <a:rPr lang="en-GB" dirty="0">
                <a:ea typeface="Calibri"/>
                <a:cs typeface="Times New Roman"/>
              </a:rPr>
              <a:t>inancial Services Compensation Scheme (FSCS) cover would normally apply in the event of the insolvency / failure of the Plan Manager, the Administrator and / or the bank where monies are held prior to the strike date, for eligible investors</a:t>
            </a:r>
          </a:p>
        </p:txBody>
      </p:sp>
      <p:sp>
        <p:nvSpPr>
          <p:cNvPr id="6" name="Rectangle 5">
            <a:extLst>
              <a:ext uri="{FF2B5EF4-FFF2-40B4-BE49-F238E27FC236}">
                <a16:creationId xmlns:a16="http://schemas.microsoft.com/office/drawing/2014/main" id="{7B29B330-BF0C-ED4E-8852-BC246AB09C00}"/>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514793364"/>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47</a:t>
            </a:fld>
            <a:endParaRPr lang="en-US"/>
          </a:p>
        </p:txBody>
      </p:sp>
      <p:sp>
        <p:nvSpPr>
          <p:cNvPr id="4" name="TextBox 2"/>
          <p:cNvSpPr txBox="1">
            <a:spLocks noChangeArrowheads="1"/>
          </p:cNvSpPr>
          <p:nvPr/>
        </p:nvSpPr>
        <p:spPr bwMode="auto">
          <a:xfrm>
            <a:off x="384874" y="462407"/>
            <a:ext cx="719075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FSCS protection: when it may apply and when it may not …</a:t>
            </a:r>
          </a:p>
        </p:txBody>
      </p:sp>
      <p:sp>
        <p:nvSpPr>
          <p:cNvPr id="5" name="Rectangle 2"/>
          <p:cNvSpPr txBox="1">
            <a:spLocks noChangeArrowheads="1"/>
          </p:cNvSpPr>
          <p:nvPr/>
        </p:nvSpPr>
        <p:spPr bwMode="auto">
          <a:xfrm>
            <a:off x="384872" y="1173022"/>
            <a:ext cx="9356177" cy="3315088"/>
          </a:xfrm>
          <a:prstGeom prst="rect">
            <a:avLst/>
          </a:prstGeom>
          <a:solidFill>
            <a:srgbClr val="FFFFFF"/>
          </a:solidFill>
          <a:ln>
            <a:miter lim="800000"/>
            <a:headEnd/>
            <a:tailEnd/>
          </a:ln>
        </p:spPr>
        <p:txBody>
          <a:bodyPr anchor="ctr"/>
          <a:lstStyle/>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At the strike date of a structured product, investor funds pass from the Plan Manager / Administrator to the issuing bank / counterparty, to purchase the securities being issued by the bank / counterparty:</a:t>
            </a:r>
          </a:p>
          <a:p>
            <a:pPr marL="558800" lvl="1" indent="-285750" defTabSz="457200">
              <a:spcBef>
                <a:spcPts val="0"/>
              </a:spcBef>
              <a:spcAft>
                <a:spcPts val="600"/>
              </a:spcAft>
              <a:buFont typeface=".AppleSystemUIFont"/>
              <a:buChar char="-"/>
              <a:defRPr/>
            </a:pPr>
            <a:r>
              <a:rPr lang="en-GB" dirty="0">
                <a:solidFill>
                  <a:srgbClr val="09527B"/>
                </a:solidFill>
              </a:rPr>
              <a:t>t</a:t>
            </a:r>
            <a:r>
              <a:rPr lang="en-GB" dirty="0">
                <a:ea typeface="Calibri"/>
                <a:cs typeface="Times New Roman"/>
              </a:rPr>
              <a:t>he securities are held in the name of the Plan Manager’s custodian, for the beneficial ownership of investors</a:t>
            </a:r>
          </a:p>
          <a:p>
            <a:pPr marL="558800" lvl="1" indent="-285750" defTabSz="457200">
              <a:spcBef>
                <a:spcPts val="0"/>
              </a:spcBef>
              <a:spcAft>
                <a:spcPts val="600"/>
              </a:spcAft>
              <a:buFont typeface=".AppleSystemUIFont"/>
              <a:buChar char="-"/>
              <a:defRPr/>
            </a:pPr>
            <a:r>
              <a:rPr lang="en-GB" dirty="0">
                <a:ea typeface="Calibri"/>
                <a:cs typeface="Times New Roman"/>
              </a:rPr>
              <a:t>investors do not have a direct legal interest in the securities issued by the counterparty or direct rights against the counterparty in  the event of their default</a:t>
            </a:r>
          </a:p>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It is important to understand that recourse to the FSCS in the event of the failure and default of an issuing / counterparty bank is NOT usually possible for this reason alone:</a:t>
            </a:r>
          </a:p>
          <a:p>
            <a:pPr marL="558800" lvl="1" indent="-285750" defTabSz="457200">
              <a:spcBef>
                <a:spcPts val="0"/>
              </a:spcBef>
              <a:spcAft>
                <a:spcPts val="600"/>
              </a:spcAft>
              <a:buFont typeface=".AppleSystemUIFont"/>
              <a:buChar char="-"/>
              <a:defRPr/>
            </a:pPr>
            <a:r>
              <a:rPr lang="en-GB" dirty="0">
                <a:solidFill>
                  <a:srgbClr val="09527B"/>
                </a:solidFill>
              </a:rPr>
              <a:t>u</a:t>
            </a:r>
            <a:r>
              <a:rPr lang="en-GB" dirty="0">
                <a:ea typeface="Calibri"/>
                <a:cs typeface="Times New Roman"/>
              </a:rPr>
              <a:t>nless another factor (such as mis-selling) is involved</a:t>
            </a:r>
          </a:p>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However, distinction is required between structured products and structured deposits:</a:t>
            </a:r>
          </a:p>
          <a:p>
            <a:pPr marL="558800" lvl="1" indent="-285750" defTabSz="457200">
              <a:spcBef>
                <a:spcPts val="0"/>
              </a:spcBef>
              <a:spcAft>
                <a:spcPts val="600"/>
              </a:spcAft>
              <a:buFont typeface=".AppleSystemUIFont"/>
              <a:buChar char="-"/>
              <a:defRPr/>
            </a:pPr>
            <a:r>
              <a:rPr lang="en-GB" dirty="0">
                <a:ea typeface="Calibri"/>
                <a:cs typeface="Times New Roman"/>
              </a:rPr>
              <a:t>the default of a licensed UK deposit taker, affecting a structured deposit, WOULD usually be covered by FSCS protection, for eligible investors</a:t>
            </a:r>
          </a:p>
        </p:txBody>
      </p:sp>
      <p:sp>
        <p:nvSpPr>
          <p:cNvPr id="6" name="Rectangle 5">
            <a:extLst>
              <a:ext uri="{FF2B5EF4-FFF2-40B4-BE49-F238E27FC236}">
                <a16:creationId xmlns:a16="http://schemas.microsoft.com/office/drawing/2014/main" id="{01254BE1-1BCB-6542-9148-4A9F74E7E79A}"/>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262203595"/>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48</a:t>
            </a:fld>
            <a:endParaRPr lang="en-US"/>
          </a:p>
        </p:txBody>
      </p:sp>
      <p:sp>
        <p:nvSpPr>
          <p:cNvPr id="4" name="TextBox 2"/>
          <p:cNvSpPr txBox="1">
            <a:spLocks noChangeArrowheads="1"/>
          </p:cNvSpPr>
          <p:nvPr/>
        </p:nvSpPr>
        <p:spPr bwMode="auto">
          <a:xfrm>
            <a:off x="384874" y="462407"/>
            <a:ext cx="719075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FSCS protection: when it may apply and when it may not …</a:t>
            </a:r>
          </a:p>
        </p:txBody>
      </p:sp>
      <p:sp>
        <p:nvSpPr>
          <p:cNvPr id="5" name="Rectangle 2"/>
          <p:cNvSpPr txBox="1">
            <a:spLocks noChangeArrowheads="1"/>
          </p:cNvSpPr>
          <p:nvPr/>
        </p:nvSpPr>
        <p:spPr bwMode="auto">
          <a:xfrm>
            <a:off x="384872" y="1173024"/>
            <a:ext cx="9356177" cy="1247447"/>
          </a:xfrm>
          <a:prstGeom prst="rect">
            <a:avLst/>
          </a:prstGeom>
          <a:solidFill>
            <a:srgbClr val="FFFFFF"/>
          </a:solidFill>
          <a:ln>
            <a:miter lim="800000"/>
            <a:headEnd/>
            <a:tailEnd/>
          </a:ln>
        </p:spPr>
        <p:txBody>
          <a:bodyPr anchor="ctr"/>
          <a:lstStyle/>
          <a:p>
            <a:pPr marL="285750" lvl="0" indent="-285750" defTabSz="457200">
              <a:spcAft>
                <a:spcPts val="600"/>
              </a:spcAft>
              <a:buFont typeface="Wingdings" panose="05000000000000000000" pitchFamily="2" charset="2"/>
              <a:buChar char="§"/>
              <a:defRPr/>
            </a:pPr>
            <a:r>
              <a:rPr lang="en-GB" b="1" dirty="0">
                <a:ea typeface="Calibri"/>
                <a:cs typeface="Times New Roman"/>
              </a:rPr>
              <a:t>At the end of the investment term, following the maturity of a structured product, investor funds pass back from the counterparty bank to the Plan Manager’s appointed Administrator:</a:t>
            </a:r>
          </a:p>
          <a:p>
            <a:pPr marL="558800" lvl="1" indent="-285750" defTabSz="457200">
              <a:spcBef>
                <a:spcPts val="0"/>
              </a:spcBef>
              <a:spcAft>
                <a:spcPts val="600"/>
              </a:spcAft>
              <a:buFont typeface=".AppleSystemUIFont"/>
              <a:buChar char="-"/>
              <a:defRPr/>
            </a:pPr>
            <a:r>
              <a:rPr lang="en-GB" dirty="0">
                <a:ea typeface="Calibri"/>
                <a:cs typeface="Times New Roman"/>
              </a:rPr>
              <a:t>as with the offer period, FSCS cover would normally apply in the event of the insolvency / failure of the Plan Manager, the Administrator and / or the bank where monies are held after the maturity date, for eligible investors</a:t>
            </a:r>
          </a:p>
        </p:txBody>
      </p:sp>
      <p:sp>
        <p:nvSpPr>
          <p:cNvPr id="6" name="Rectangle 5">
            <a:extLst>
              <a:ext uri="{FF2B5EF4-FFF2-40B4-BE49-F238E27FC236}">
                <a16:creationId xmlns:a16="http://schemas.microsoft.com/office/drawing/2014/main" id="{BF2CCECE-61E7-A84C-9C46-583E2982D695}"/>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322298457"/>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49</a:t>
            </a:fld>
            <a:endParaRPr lang="en-US" dirty="0"/>
          </a:p>
        </p:txBody>
      </p:sp>
      <p:sp>
        <p:nvSpPr>
          <p:cNvPr id="5" name="Rectangle 4"/>
          <p:cNvSpPr/>
          <p:nvPr/>
        </p:nvSpPr>
        <p:spPr>
          <a:xfrm>
            <a:off x="367389" y="1201003"/>
            <a:ext cx="9084587" cy="523220"/>
          </a:xfrm>
          <a:prstGeom prst="rect">
            <a:avLst/>
          </a:prstGeom>
        </p:spPr>
        <p:txBody>
          <a:bodyPr wrap="square">
            <a:spAutoFit/>
          </a:bodyPr>
          <a:lstStyle/>
          <a:p>
            <a:r>
              <a:rPr lang="en-GB" dirty="0"/>
              <a:t> </a:t>
            </a:r>
            <a:r>
              <a:rPr lang="en-US" dirty="0"/>
              <a:t> </a:t>
            </a:r>
            <a:endParaRPr lang="en-GB" dirty="0"/>
          </a:p>
          <a:p>
            <a:endParaRPr lang="en-GB" dirty="0"/>
          </a:p>
        </p:txBody>
      </p:sp>
      <p:sp>
        <p:nvSpPr>
          <p:cNvPr id="6" name="Rectangle 5"/>
          <p:cNvSpPr/>
          <p:nvPr/>
        </p:nvSpPr>
        <p:spPr>
          <a:xfrm>
            <a:off x="367386" y="1201003"/>
            <a:ext cx="9266471" cy="1184940"/>
          </a:xfrm>
          <a:prstGeom prst="rect">
            <a:avLst/>
          </a:prstGeom>
        </p:spPr>
        <p:txBody>
          <a:bodyPr wrap="square">
            <a:spAutoFit/>
          </a:bodyPr>
          <a:lstStyle/>
          <a:p>
            <a:pPr marL="285750" indent="-285750">
              <a:spcBef>
                <a:spcPts val="1200"/>
              </a:spcBef>
              <a:spcAft>
                <a:spcPts val="600"/>
              </a:spcAft>
              <a:buFont typeface="Wingdings" pitchFamily="2" charset="2"/>
              <a:buChar char="§"/>
            </a:pPr>
            <a:r>
              <a:rPr lang="en-GB" b="1" dirty="0"/>
              <a:t>Professional advisers are expected to undertake robust issuer / counterparty due diligence</a:t>
            </a:r>
          </a:p>
          <a:p>
            <a:pPr marL="285750" indent="-285750">
              <a:spcBef>
                <a:spcPts val="1200"/>
              </a:spcBef>
              <a:spcAft>
                <a:spcPts val="600"/>
              </a:spcAft>
              <a:buFont typeface="Wingdings" pitchFamily="2" charset="2"/>
              <a:buChar char="§"/>
            </a:pPr>
            <a:r>
              <a:rPr lang="en-US" b="1" dirty="0"/>
              <a:t>The regulatory expectations incumbent upon professional advisers are explicit - the following extracts are taken from the FCA Retail Product Development and Governance: Structured Product Review, 2012 Thematic Review:</a:t>
            </a:r>
            <a:endParaRPr lang="en-GB" b="1" dirty="0"/>
          </a:p>
        </p:txBody>
      </p:sp>
      <p:sp>
        <p:nvSpPr>
          <p:cNvPr id="7" name="TextBox 2">
            <a:extLst>
              <a:ext uri="{FF2B5EF4-FFF2-40B4-BE49-F238E27FC236}">
                <a16:creationId xmlns:a16="http://schemas.microsoft.com/office/drawing/2014/main" id="{B357D9DC-6A03-49AF-97BD-0DA18819DE2A}"/>
              </a:ext>
            </a:extLst>
          </p:cNvPr>
          <p:cNvSpPr txBox="1">
            <a:spLocks noChangeArrowheads="1"/>
          </p:cNvSpPr>
          <p:nvPr/>
        </p:nvSpPr>
        <p:spPr bwMode="auto">
          <a:xfrm>
            <a:off x="367386" y="451314"/>
            <a:ext cx="748569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Regulatory expectations incumbent upon professional advisers …</a:t>
            </a:r>
          </a:p>
        </p:txBody>
      </p:sp>
      <p:sp>
        <p:nvSpPr>
          <p:cNvPr id="2" name="Rectangle 1"/>
          <p:cNvSpPr/>
          <p:nvPr/>
        </p:nvSpPr>
        <p:spPr>
          <a:xfrm>
            <a:off x="367386" y="2453760"/>
            <a:ext cx="8580669" cy="1384995"/>
          </a:xfrm>
          <a:prstGeom prst="rect">
            <a:avLst/>
          </a:prstGeom>
        </p:spPr>
        <p:txBody>
          <a:bodyPr wrap="square">
            <a:spAutoFit/>
          </a:bodyPr>
          <a:lstStyle/>
          <a:p>
            <a:pPr marL="714375" lvl="0"/>
            <a:r>
              <a:rPr lang="en-US" i="1" dirty="0"/>
              <a:t>‘‘Firms should carry out sufficient due diligence into the counterparty and not rely solely on credit rating agencies …’’ </a:t>
            </a:r>
          </a:p>
          <a:p>
            <a:pPr marL="714375" lvl="0"/>
            <a:endParaRPr lang="en-US" i="1" dirty="0"/>
          </a:p>
          <a:p>
            <a:pPr marL="714375" lvl="0"/>
            <a:r>
              <a:rPr lang="en-US" i="1" dirty="0"/>
              <a:t>‘‘We expect firms to look more broadly than just the credit rating, such as the rating, outlook, </a:t>
            </a:r>
          </a:p>
          <a:p>
            <a:pPr marL="714375" lvl="0"/>
            <a:r>
              <a:rPr lang="en-US" i="1" dirty="0"/>
              <a:t>credit default swap (CDS) spreads and other market information, as well as ‘fundamentals’ on the issuer’s balance sheet.’’</a:t>
            </a:r>
          </a:p>
        </p:txBody>
      </p:sp>
      <p:sp>
        <p:nvSpPr>
          <p:cNvPr id="8" name="Rectangle 7">
            <a:extLst>
              <a:ext uri="{FF2B5EF4-FFF2-40B4-BE49-F238E27FC236}">
                <a16:creationId xmlns:a16="http://schemas.microsoft.com/office/drawing/2014/main" id="{57BAFFA0-AE72-064C-A31C-A15660E04E56}"/>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11451177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a:t>
            </a:fld>
            <a:endParaRPr lang="en-US" dirty="0"/>
          </a:p>
        </p:txBody>
      </p:sp>
      <p:sp>
        <p:nvSpPr>
          <p:cNvPr id="4" name="TextBox 2"/>
          <p:cNvSpPr txBox="1">
            <a:spLocks noChangeArrowheads="1"/>
          </p:cNvSpPr>
          <p:nvPr/>
        </p:nvSpPr>
        <p:spPr bwMode="auto">
          <a:xfrm>
            <a:off x="367388" y="504496"/>
            <a:ext cx="6795412"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About Alpha Real Capital / Tempo Structured Products …</a:t>
            </a:r>
          </a:p>
        </p:txBody>
      </p:sp>
      <p:sp>
        <p:nvSpPr>
          <p:cNvPr id="5" name="Rectangle 3"/>
          <p:cNvSpPr>
            <a:spLocks noChangeArrowheads="1"/>
          </p:cNvSpPr>
          <p:nvPr/>
        </p:nvSpPr>
        <p:spPr bwMode="auto">
          <a:xfrm>
            <a:off x="2078966" y="1025378"/>
            <a:ext cx="7586780" cy="5693866"/>
          </a:xfrm>
          <a:prstGeom prst="rect">
            <a:avLst/>
          </a:prstGeom>
          <a:noFill/>
          <a:ln w="9525">
            <a:noFill/>
            <a:miter lim="800000"/>
            <a:headEnd/>
            <a:tailEnd/>
          </a:ln>
        </p:spPr>
        <p:txBody>
          <a:bodyPr wrap="square">
            <a:spAutoFit/>
          </a:bodyPr>
          <a:lstStyle/>
          <a:p>
            <a:r>
              <a:rPr lang="en-GB" dirty="0"/>
              <a:t>Alpha Real Capital LLP is an international co-investing fund management group.</a:t>
            </a:r>
          </a:p>
          <a:p>
            <a:endParaRPr lang="en-GB" dirty="0"/>
          </a:p>
          <a:p>
            <a:r>
              <a:rPr lang="en-GB" dirty="0"/>
              <a:t>Established in 2005, and headquartered in London, Alpha comprises an international network of offices in the UK, Europe and Asia. A 100+ strong professional team, combining experience and expertise with research, analysis and market knowledge, operates through 10 platforms, across diversified investment markets, offering listed and unlisted property vehicles, open and closed-ended property vehicles, and UK and international funds, products and wealth management services. Alpha engages with institutional investors, family offices, wealth managers and professional advisers / IFAs, as well as UHNW, HNW and private investors. </a:t>
            </a:r>
          </a:p>
          <a:p>
            <a:endParaRPr lang="en-GB" dirty="0"/>
          </a:p>
          <a:p>
            <a:r>
              <a:rPr lang="en-GB" dirty="0"/>
              <a:t>TIME Investments is the authorised wealth management and investment services arm of Alpha. TIME specialises in ground rent and other ‘long income’ property funds (having acquired the real estate asset management business of Close Brothers Group in 2011), Inheritance Tax Services, including Business Relief (BR), and investment services, including Enterprise Investment Schemes (EIS).</a:t>
            </a:r>
          </a:p>
          <a:p>
            <a:endParaRPr lang="en-GB" dirty="0"/>
          </a:p>
          <a:p>
            <a:r>
              <a:rPr lang="en-US" dirty="0"/>
              <a:t>Tempo Structured Products is a new Alpha platform, with four areas of focus: </a:t>
            </a:r>
            <a:r>
              <a:rPr lang="en-US" dirty="0" err="1"/>
              <a:t>i</a:t>
            </a:r>
            <a:r>
              <a:rPr lang="en-US" dirty="0"/>
              <a:t>) </a:t>
            </a:r>
            <a:r>
              <a:rPr lang="en-GB" dirty="0"/>
              <a:t>Retail: focusing on straightforward, lower risk structured products, for distribution through TIME Investments to UK Professional Advisers (IFAs and wealth managers); ii) Institutions / Pension funds: working with institutions / pension fund consultants, to develop ‘smart structured products’ (fusing structured, passive and smart beta strategies together); iii) HNW / UHNW / Family Offices: working with Alpha contacts to design bespoke structured product solutions for Family Offices, UHNW and HNW Individuals; iv) Strategic Alliances: partnering with other institutions, offering our expertise and issuer relationships as a specialist structured products unit, for the benefit of their clients and customers.</a:t>
            </a:r>
          </a:p>
        </p:txBody>
      </p:sp>
      <p:sp>
        <p:nvSpPr>
          <p:cNvPr id="2" name="Rectangle 1"/>
          <p:cNvSpPr/>
          <p:nvPr/>
        </p:nvSpPr>
        <p:spPr>
          <a:xfrm>
            <a:off x="367386" y="1025378"/>
            <a:ext cx="1642567" cy="5478423"/>
          </a:xfrm>
          <a:prstGeom prst="rect">
            <a:avLst/>
          </a:prstGeom>
        </p:spPr>
        <p:txBody>
          <a:bodyPr wrap="square">
            <a:spAutoFit/>
          </a:bodyPr>
          <a:lstStyle/>
          <a:p>
            <a:r>
              <a:rPr lang="en-GB" sz="1800" b="1" dirty="0"/>
              <a:t>KEY ALPHA</a:t>
            </a:r>
          </a:p>
          <a:p>
            <a:r>
              <a:rPr lang="en-GB" sz="1800" b="1" dirty="0"/>
              <a:t>STATISTICS:</a:t>
            </a:r>
          </a:p>
          <a:p>
            <a:r>
              <a:rPr lang="en-GB" sz="800" b="1" dirty="0"/>
              <a:t>(as at 30.06.17)</a:t>
            </a:r>
          </a:p>
          <a:p>
            <a:r>
              <a:rPr lang="en-GB" dirty="0"/>
              <a:t>----------------------</a:t>
            </a:r>
            <a:endParaRPr lang="en-GB" b="1" dirty="0"/>
          </a:p>
          <a:p>
            <a:endParaRPr lang="en-GB" sz="800" b="1" dirty="0"/>
          </a:p>
          <a:p>
            <a:r>
              <a:rPr lang="en-GB" sz="2800" b="1" dirty="0"/>
              <a:t>£2.4bn+</a:t>
            </a:r>
            <a:endParaRPr lang="en-GB" dirty="0"/>
          </a:p>
          <a:p>
            <a:r>
              <a:rPr lang="en-GB" dirty="0"/>
              <a:t>AUM and capital commitments</a:t>
            </a:r>
          </a:p>
          <a:p>
            <a:endParaRPr lang="en-GB" sz="800" dirty="0"/>
          </a:p>
          <a:p>
            <a:r>
              <a:rPr lang="en-GB" sz="2800" b="1" dirty="0"/>
              <a:t>100+</a:t>
            </a:r>
            <a:endParaRPr lang="en-GB" dirty="0"/>
          </a:p>
          <a:p>
            <a:r>
              <a:rPr lang="en-GB" dirty="0"/>
              <a:t>Professional team</a:t>
            </a:r>
          </a:p>
          <a:p>
            <a:endParaRPr lang="en-GB" sz="800" dirty="0"/>
          </a:p>
          <a:p>
            <a:r>
              <a:rPr lang="en-GB" sz="2800" b="1" dirty="0"/>
              <a:t>10</a:t>
            </a:r>
          </a:p>
          <a:p>
            <a:r>
              <a:rPr lang="en-GB" dirty="0"/>
              <a:t>Platforms</a:t>
            </a:r>
          </a:p>
          <a:p>
            <a:endParaRPr lang="en-GB" sz="800" b="1" dirty="0"/>
          </a:p>
          <a:p>
            <a:r>
              <a:rPr lang="en-GB" sz="2800" b="1" dirty="0"/>
              <a:t>5</a:t>
            </a:r>
            <a:br>
              <a:rPr lang="en-GB" dirty="0"/>
            </a:br>
            <a:r>
              <a:rPr lang="en-GB" dirty="0"/>
              <a:t>International offices</a:t>
            </a:r>
          </a:p>
          <a:p>
            <a:endParaRPr lang="en-GB" sz="800" dirty="0"/>
          </a:p>
          <a:p>
            <a:r>
              <a:rPr lang="en-GB" sz="2800" b="1" dirty="0"/>
              <a:t>4</a:t>
            </a:r>
          </a:p>
          <a:p>
            <a:r>
              <a:rPr lang="en-GB" dirty="0"/>
              <a:t>Core business areas</a:t>
            </a:r>
          </a:p>
        </p:txBody>
      </p:sp>
      <p:sp>
        <p:nvSpPr>
          <p:cNvPr id="6" name="Rectangle 5">
            <a:extLst>
              <a:ext uri="{FF2B5EF4-FFF2-40B4-BE49-F238E27FC236}">
                <a16:creationId xmlns:a16="http://schemas.microsoft.com/office/drawing/2014/main" id="{91DC42B9-9E71-42F8-9D4C-22E741D6098D}"/>
              </a:ext>
            </a:extLst>
          </p:cNvPr>
          <p:cNvSpPr/>
          <p:nvPr/>
        </p:nvSpPr>
        <p:spPr>
          <a:xfrm>
            <a:off x="3502627" y="6564540"/>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079300119"/>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50</a:t>
            </a:fld>
            <a:endParaRPr lang="en-US"/>
          </a:p>
        </p:txBody>
      </p:sp>
      <p:sp>
        <p:nvSpPr>
          <p:cNvPr id="4" name="TextBox 2"/>
          <p:cNvSpPr txBox="1">
            <a:spLocks noChangeArrowheads="1"/>
          </p:cNvSpPr>
          <p:nvPr/>
        </p:nvSpPr>
        <p:spPr bwMode="auto">
          <a:xfrm>
            <a:off x="384873" y="462407"/>
            <a:ext cx="7656467"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Some pragmatic points to consider …</a:t>
            </a:r>
          </a:p>
        </p:txBody>
      </p:sp>
      <p:sp>
        <p:nvSpPr>
          <p:cNvPr id="5" name="Rectangle 2"/>
          <p:cNvSpPr txBox="1">
            <a:spLocks noChangeArrowheads="1"/>
          </p:cNvSpPr>
          <p:nvPr/>
        </p:nvSpPr>
        <p:spPr bwMode="auto">
          <a:xfrm>
            <a:off x="384873" y="1128273"/>
            <a:ext cx="9239476" cy="4936967"/>
          </a:xfrm>
          <a:prstGeom prst="rect">
            <a:avLst/>
          </a:prstGeom>
          <a:solidFill>
            <a:srgbClr val="FFFFFF"/>
          </a:solidFill>
          <a:ln>
            <a:miter lim="800000"/>
            <a:headEnd/>
            <a:tailEnd/>
          </a:ln>
        </p:spPr>
        <p:txBody>
          <a:bodyPr anchor="ctr"/>
          <a:lstStyle/>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No investment is perfect - all investments carry risk. It is identifying and understanding those risks, when they may apply and the consequences of the risks, and considering whether an investment is suitable for individual circumstances, that is important for prospective investors. As this module should have made clear, understanding counterparty risk is critically important within structured products:</a:t>
            </a:r>
          </a:p>
          <a:p>
            <a:pPr marL="558800" lvl="1" indent="-285750" defTabSz="457200">
              <a:spcBef>
                <a:spcPts val="0"/>
              </a:spcBef>
              <a:spcAft>
                <a:spcPts val="600"/>
              </a:spcAft>
              <a:buFont typeface=".AppleSystemUIFont"/>
              <a:buChar char="-"/>
              <a:defRPr/>
            </a:pPr>
            <a:r>
              <a:rPr lang="en-GB" dirty="0">
                <a:ea typeface="Calibri"/>
                <a:cs typeface="Times New Roman"/>
              </a:rPr>
              <a:t>but there is nothing wrong with credit risk - it is just a type of risk, along with many other types of risk, that is a normal investment consideration for professional advisers and investors</a:t>
            </a:r>
          </a:p>
          <a:p>
            <a:pPr marL="558800" lvl="1" indent="-285750" defTabSz="457200">
              <a:spcBef>
                <a:spcPts val="0"/>
              </a:spcBef>
              <a:spcAft>
                <a:spcPts val="600"/>
              </a:spcAft>
              <a:buFont typeface=".AppleSystemUIFont"/>
              <a:buChar char="-"/>
              <a:defRPr/>
            </a:pPr>
            <a:r>
              <a:rPr lang="en-GB" dirty="0">
                <a:solidFill>
                  <a:srgbClr val="09527B"/>
                </a:solidFill>
              </a:rPr>
              <a:t>a</a:t>
            </a:r>
            <a:r>
              <a:rPr lang="en-GB" dirty="0">
                <a:ea typeface="Calibri"/>
                <a:cs typeface="Times New Roman"/>
              </a:rPr>
              <a:t>nd like other risks, counterparty risk can just as readily be clearly and sensibly understood</a:t>
            </a:r>
          </a:p>
          <a:p>
            <a:pPr marL="273050" lvl="1" defTabSz="457200">
              <a:spcBef>
                <a:spcPts val="0"/>
              </a:spcBef>
              <a:spcAft>
                <a:spcPts val="600"/>
              </a:spcAft>
              <a:defRPr/>
            </a:pPr>
            <a:r>
              <a:rPr lang="en-GB" dirty="0">
                <a:ea typeface="Calibri"/>
                <a:cs typeface="Times New Roman"/>
              </a:rPr>
              <a:t> … particularly following the changes in regulations following the financial crisis and the collapse of Lehman Brothers, which resulted in important changes, including the identity of the counterparty now being disclosed during the offer period (this was previously prevented by prospectus disclosure rules, pre the financial crisis), along with improved information and guidance that is now part of investor-facing product literature and support for professional advisers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Further, for many investors, the benefits of structured products provide many benefits and advantages, and real value, as alternatives and / or complements to cash and active and passive mutual funds, including:</a:t>
            </a:r>
          </a:p>
          <a:p>
            <a:pPr marL="558800" lvl="1" indent="-285750" defTabSz="457200">
              <a:spcBef>
                <a:spcPts val="0"/>
              </a:spcBef>
              <a:spcAft>
                <a:spcPts val="600"/>
              </a:spcAft>
              <a:buFont typeface=".AppleSystemUIFont"/>
              <a:buChar char="-"/>
              <a:defRPr/>
            </a:pPr>
            <a:r>
              <a:rPr lang="en-GB" dirty="0">
                <a:ea typeface="Calibri"/>
                <a:cs typeface="Times New Roman"/>
              </a:rPr>
              <a:t>removing, reducing or at least pre-defining exposure to market downside risk</a:t>
            </a:r>
          </a:p>
          <a:p>
            <a:pPr marL="558800" lvl="1" indent="-285750" defTabSz="457200">
              <a:spcBef>
                <a:spcPts val="0"/>
              </a:spcBef>
              <a:spcAft>
                <a:spcPts val="600"/>
              </a:spcAft>
              <a:buFont typeface=".AppleSystemUIFont"/>
              <a:buChar char="-"/>
              <a:defRPr/>
            </a:pPr>
            <a:r>
              <a:rPr lang="en-GB" dirty="0">
                <a:ea typeface="Calibri"/>
                <a:cs typeface="Times New Roman"/>
              </a:rPr>
              <a:t>pre-defining the parameters and conditions of returns, including offering fixed and non-conditional returns, and positive returns even if markets don’t rise (or even if they fall) and increasing returns in rising markets</a:t>
            </a:r>
          </a:p>
          <a:p>
            <a:pPr marL="558800" lvl="1" indent="-285750" defTabSz="457200">
              <a:spcBef>
                <a:spcPts val="0"/>
              </a:spcBef>
              <a:spcAft>
                <a:spcPts val="600"/>
              </a:spcAft>
              <a:buFont typeface=".AppleSystemUIFont"/>
              <a:buChar char="-"/>
              <a:defRPr/>
            </a:pPr>
            <a:r>
              <a:rPr lang="en-GB" dirty="0">
                <a:ea typeface="Calibri"/>
                <a:cs typeface="Times New Roman"/>
              </a:rPr>
              <a:t>doing everything ‘by contract’, legally obligating the issuer / counterparty to deliver precisely what was detailed at the outset</a:t>
            </a:r>
          </a:p>
        </p:txBody>
      </p:sp>
      <p:sp>
        <p:nvSpPr>
          <p:cNvPr id="7" name="Rectangle 6">
            <a:extLst>
              <a:ext uri="{FF2B5EF4-FFF2-40B4-BE49-F238E27FC236}">
                <a16:creationId xmlns:a16="http://schemas.microsoft.com/office/drawing/2014/main" id="{124E10B9-846F-7843-8839-4B994B21DAF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634162954"/>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51</a:t>
            </a:fld>
            <a:endParaRPr lang="en-US"/>
          </a:p>
        </p:txBody>
      </p:sp>
      <p:sp>
        <p:nvSpPr>
          <p:cNvPr id="4" name="TextBox 2"/>
          <p:cNvSpPr txBox="1">
            <a:spLocks noChangeArrowheads="1"/>
          </p:cNvSpPr>
          <p:nvPr/>
        </p:nvSpPr>
        <p:spPr bwMode="auto">
          <a:xfrm>
            <a:off x="384873" y="462407"/>
            <a:ext cx="7656467"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Concluding points …</a:t>
            </a:r>
          </a:p>
        </p:txBody>
      </p:sp>
      <p:sp>
        <p:nvSpPr>
          <p:cNvPr id="5" name="Rectangle 2"/>
          <p:cNvSpPr txBox="1">
            <a:spLocks noChangeArrowheads="1"/>
          </p:cNvSpPr>
          <p:nvPr/>
        </p:nvSpPr>
        <p:spPr bwMode="auto">
          <a:xfrm>
            <a:off x="384873" y="1173026"/>
            <a:ext cx="9329578" cy="4355320"/>
          </a:xfrm>
          <a:prstGeom prst="rect">
            <a:avLst/>
          </a:prstGeom>
          <a:solidFill>
            <a:srgbClr val="FFFFFF"/>
          </a:solidFill>
          <a:ln>
            <a:miter lim="800000"/>
            <a:headEnd/>
            <a:tailEnd/>
          </a:ln>
        </p:spPr>
        <p:txBody>
          <a:bodyPr anchor="ctr"/>
          <a:lstStyle/>
          <a:p>
            <a:pPr marL="285750" lvl="0" indent="-285750" defTabSz="457200">
              <a:spcBef>
                <a:spcPts val="0"/>
              </a:spcBef>
              <a:spcAft>
                <a:spcPts val="600"/>
              </a:spcAft>
              <a:buFont typeface="Wingdings" panose="05000000000000000000" pitchFamily="2" charset="2"/>
              <a:buChar char="§"/>
              <a:defRPr/>
            </a:pPr>
            <a:r>
              <a:rPr lang="en-GB" b="1" dirty="0">
                <a:ea typeface="Calibri"/>
                <a:cs typeface="Times New Roman"/>
              </a:rPr>
              <a:t>Professional advisers should be aware of the basic metrics for assessing the financial strength of a counterparty - and should seek to identify structured products that are backed by strong counterparties:</a:t>
            </a:r>
          </a:p>
          <a:p>
            <a:pPr marL="285750" lvl="0" indent="-285750" defTabSz="457200">
              <a:buFont typeface="Wingdings" panose="05000000000000000000" pitchFamily="2" charset="2"/>
              <a:buChar char="§"/>
              <a:defRPr/>
            </a:pPr>
            <a:endParaRPr lang="en-GB" b="1" dirty="0">
              <a:ea typeface="Calibri"/>
              <a:cs typeface="Times New Roman"/>
            </a:endParaRPr>
          </a:p>
          <a:p>
            <a:pPr marL="285750" lvl="0" indent="-285750" defTabSz="457200">
              <a:buFont typeface="Wingdings" panose="05000000000000000000" pitchFamily="2" charset="2"/>
              <a:buChar char="§"/>
              <a:defRPr/>
            </a:pPr>
            <a:endParaRPr lang="en-GB" b="1" dirty="0">
              <a:ea typeface="Calibri"/>
              <a:cs typeface="Times New Roman"/>
            </a:endParaRPr>
          </a:p>
          <a:p>
            <a:pPr lvl="0" defTabSz="457200">
              <a:defRPr/>
            </a:pPr>
            <a:endParaRPr lang="en-GB" b="1" dirty="0">
              <a:ea typeface="Calibri"/>
              <a:cs typeface="Times New Roman"/>
            </a:endParaRPr>
          </a:p>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A rounded approach to due-diligence includes identifying and taking into account credit ratings, credit default swap levels and fundamentals: </a:t>
            </a:r>
          </a:p>
          <a:p>
            <a:pPr marL="558800" lvl="1" indent="-285750" defTabSz="457200">
              <a:spcBef>
                <a:spcPts val="0"/>
              </a:spcBef>
              <a:spcAft>
                <a:spcPts val="600"/>
              </a:spcAft>
              <a:buFont typeface=".AppleSystemUIFont"/>
              <a:buChar char="-"/>
              <a:defRPr/>
            </a:pPr>
            <a:r>
              <a:rPr lang="en-GB" dirty="0">
                <a:ea typeface="Calibri"/>
                <a:cs typeface="Times New Roman"/>
              </a:rPr>
              <a:t>in isolation for the individual counterparty and also relatively / within the wider context of the banking sector</a:t>
            </a:r>
          </a:p>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FLIGHT TO QUALITY: Professional advisers and investors should seek structured product providers and structured products that are backed by evidentially / demonstrably strong counterparty banks, based on various factors:</a:t>
            </a:r>
          </a:p>
          <a:p>
            <a:pPr marL="558800" lvl="1" indent="-285750" defTabSz="457200">
              <a:spcBef>
                <a:spcPts val="0"/>
              </a:spcBef>
              <a:spcAft>
                <a:spcPts val="600"/>
              </a:spcAft>
              <a:buFont typeface=".AppleSystemUIFont"/>
              <a:buChar char="-"/>
              <a:defRPr/>
            </a:pPr>
            <a:r>
              <a:rPr lang="en-GB" dirty="0">
                <a:ea typeface="Calibri"/>
                <a:cs typeface="Times New Roman"/>
              </a:rPr>
              <a:t>and they should understand that higher headline rates on structured products can usually be achieved by providers who use or are linked to weaker rated banks / counterparties</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DIVERSIFICATION: Professional advisers and investors should seek to diversify the structured products they utilise and their overall portfolios</a:t>
            </a:r>
            <a:endParaRPr lang="en-GB" dirty="0">
              <a:ea typeface="Calibri"/>
              <a:cs typeface="Times New Roman"/>
            </a:endParaRPr>
          </a:p>
        </p:txBody>
      </p:sp>
      <p:sp>
        <p:nvSpPr>
          <p:cNvPr id="9" name="Rectangle 8"/>
          <p:cNvSpPr/>
          <p:nvPr/>
        </p:nvSpPr>
        <p:spPr>
          <a:xfrm>
            <a:off x="384873" y="1901043"/>
            <a:ext cx="9248598" cy="523220"/>
          </a:xfrm>
          <a:prstGeom prst="rect">
            <a:avLst/>
          </a:prstGeom>
          <a:solidFill>
            <a:schemeClr val="tx1"/>
          </a:solidFill>
        </p:spPr>
        <p:txBody>
          <a:bodyPr wrap="square">
            <a:spAutoFit/>
          </a:bodyPr>
          <a:lstStyle/>
          <a:p>
            <a:pPr marL="285750" lvl="0" indent="-285750" defTabSz="457200">
              <a:buFont typeface="Wingdings" panose="05000000000000000000" pitchFamily="2" charset="2"/>
              <a:buChar char="§"/>
              <a:defRPr/>
            </a:pPr>
            <a:r>
              <a:rPr lang="en-GB" b="1" dirty="0">
                <a:solidFill>
                  <a:schemeClr val="bg1"/>
                </a:solidFill>
                <a:ea typeface="Calibri"/>
                <a:cs typeface="Times New Roman"/>
              </a:rPr>
              <a:t>Counterparty due diligence is not challenging - and good structured product providers will make the metrics and inputs readily available to professional advisers, as part of their support and service</a:t>
            </a:r>
          </a:p>
        </p:txBody>
      </p:sp>
      <p:sp>
        <p:nvSpPr>
          <p:cNvPr id="8" name="Rectangle 7">
            <a:extLst>
              <a:ext uri="{FF2B5EF4-FFF2-40B4-BE49-F238E27FC236}">
                <a16:creationId xmlns:a16="http://schemas.microsoft.com/office/drawing/2014/main" id="{1672AE8C-B8F8-1D42-9731-229808890EF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465920040"/>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52</a:t>
            </a:fld>
            <a:endParaRPr lang="en-US"/>
          </a:p>
        </p:txBody>
      </p:sp>
      <p:sp>
        <p:nvSpPr>
          <p:cNvPr id="4" name="TextBox 2"/>
          <p:cNvSpPr txBox="1">
            <a:spLocks noChangeArrowheads="1"/>
          </p:cNvSpPr>
          <p:nvPr/>
        </p:nvSpPr>
        <p:spPr bwMode="auto">
          <a:xfrm>
            <a:off x="384874" y="462407"/>
            <a:ext cx="719075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Some useful links …</a:t>
            </a:r>
          </a:p>
        </p:txBody>
      </p:sp>
      <p:sp>
        <p:nvSpPr>
          <p:cNvPr id="5" name="Rectangle 2"/>
          <p:cNvSpPr txBox="1">
            <a:spLocks noChangeArrowheads="1"/>
          </p:cNvSpPr>
          <p:nvPr/>
        </p:nvSpPr>
        <p:spPr bwMode="auto">
          <a:xfrm>
            <a:off x="384873" y="1173022"/>
            <a:ext cx="9239476" cy="5200883"/>
          </a:xfrm>
          <a:prstGeom prst="rect">
            <a:avLst/>
          </a:prstGeom>
          <a:solidFill>
            <a:srgbClr val="FFFFFF"/>
          </a:solidFill>
          <a:ln>
            <a:miter lim="800000"/>
            <a:headEnd/>
            <a:tailEnd/>
          </a:ln>
        </p:spPr>
        <p:txBody>
          <a:bodyPr anchor="ctr"/>
          <a:lstStyle/>
          <a:p>
            <a:pPr marL="285750" indent="-285750" defTabSz="457200">
              <a:buFont typeface="Wingdings" panose="05000000000000000000" pitchFamily="2" charset="2"/>
              <a:buChar char="§"/>
              <a:defRPr/>
            </a:pPr>
            <a:r>
              <a:rPr lang="en-GB" b="1" dirty="0">
                <a:ea typeface="Calibri"/>
                <a:cs typeface="Times New Roman"/>
              </a:rPr>
              <a:t>Standard &amp; Poor’s: </a:t>
            </a:r>
            <a:r>
              <a:rPr lang="en-US" dirty="0"/>
              <a:t>www.standardandpoors.com</a:t>
            </a:r>
            <a:endParaRPr lang="en-GB" dirty="0">
              <a:ea typeface="Calibri"/>
              <a:cs typeface="Times New Roman"/>
            </a:endParaRPr>
          </a:p>
          <a:p>
            <a:pPr marL="285750" indent="-285750" defTabSz="457200">
              <a:buFont typeface="Wingdings" panose="05000000000000000000" pitchFamily="2" charset="2"/>
              <a:buChar char="§"/>
              <a:defRPr/>
            </a:pPr>
            <a:r>
              <a:rPr lang="en-GB" b="1" dirty="0">
                <a:ea typeface="Calibri"/>
                <a:cs typeface="Times New Roman"/>
              </a:rPr>
              <a:t>S&amp;P ratings definitions: </a:t>
            </a:r>
            <a:r>
              <a:rPr lang="en-GB" dirty="0">
                <a:ea typeface="Calibri"/>
                <a:cs typeface="Times New Roman"/>
              </a:rPr>
              <a:t>https://www.standardandpoors.com/en_US/web/guest/article/-/view/sourceId/504352</a:t>
            </a:r>
          </a:p>
          <a:p>
            <a:pPr marL="285750" indent="-285750" defTabSz="457200">
              <a:buFont typeface="Wingdings" panose="05000000000000000000" pitchFamily="2" charset="2"/>
              <a:buChar char="§"/>
              <a:defRPr/>
            </a:pPr>
            <a:r>
              <a:rPr lang="en-GB" b="1" dirty="0">
                <a:ea typeface="Calibri"/>
                <a:cs typeface="Times New Roman"/>
              </a:rPr>
              <a:t>Moody’s Investors Service: </a:t>
            </a:r>
            <a:r>
              <a:rPr lang="en-US" dirty="0"/>
              <a:t>www.moodys.com</a:t>
            </a:r>
          </a:p>
          <a:p>
            <a:pPr marL="285750" indent="-285750" defTabSz="457200">
              <a:buFont typeface="Wingdings" panose="05000000000000000000" pitchFamily="2" charset="2"/>
              <a:buChar char="§"/>
              <a:defRPr/>
            </a:pPr>
            <a:r>
              <a:rPr lang="en-US" b="1" dirty="0">
                <a:ea typeface="Calibri"/>
                <a:cs typeface="Times New Roman"/>
              </a:rPr>
              <a:t>Moody’s rating designations and definitions: </a:t>
            </a:r>
            <a:r>
              <a:rPr lang="en-US" dirty="0">
                <a:ea typeface="Calibri"/>
                <a:cs typeface="Times New Roman"/>
              </a:rPr>
              <a:t>https://www.moodys.com/sites/products/AboutMoodysRatingsAttachments/MoodysRatingSymbolsandDefinitions.pdf</a:t>
            </a:r>
            <a:endParaRPr lang="en-GB" dirty="0">
              <a:ea typeface="Calibri"/>
              <a:cs typeface="Times New Roman"/>
            </a:endParaRPr>
          </a:p>
          <a:p>
            <a:pPr marL="285750" indent="-285750" defTabSz="457200">
              <a:buFont typeface="Wingdings" panose="05000000000000000000" pitchFamily="2" charset="2"/>
              <a:buChar char="§"/>
              <a:defRPr/>
            </a:pPr>
            <a:r>
              <a:rPr lang="en-GB" b="1" dirty="0">
                <a:ea typeface="Calibri"/>
                <a:cs typeface="Times New Roman"/>
              </a:rPr>
              <a:t>Fitch Ratings: </a:t>
            </a:r>
            <a:r>
              <a:rPr lang="en-US" dirty="0"/>
              <a:t>www.fitchratings.com</a:t>
            </a:r>
            <a:endParaRPr lang="en-GB" dirty="0">
              <a:ea typeface="Calibri"/>
              <a:cs typeface="Times New Roman"/>
            </a:endParaRPr>
          </a:p>
          <a:p>
            <a:pPr marL="285750" indent="-285750" defTabSz="457200">
              <a:buFont typeface="Wingdings" panose="05000000000000000000" pitchFamily="2" charset="2"/>
              <a:buChar char="§"/>
              <a:defRPr/>
            </a:pPr>
            <a:r>
              <a:rPr lang="en-GB" b="1" dirty="0">
                <a:ea typeface="Calibri"/>
                <a:cs typeface="Times New Roman"/>
              </a:rPr>
              <a:t>Fitch ratings definitions: </a:t>
            </a:r>
            <a:r>
              <a:rPr lang="en-GB" dirty="0">
                <a:ea typeface="Calibri"/>
                <a:cs typeface="Times New Roman"/>
              </a:rPr>
              <a:t>file:///C:/Users/CHRIS/AppData/Local/Temp/Rating%20Definitions%20-%20March%2017%202017.pdf</a:t>
            </a:r>
          </a:p>
          <a:p>
            <a:pPr marL="285750" indent="-285750" defTabSz="457200">
              <a:buFont typeface="Wingdings" panose="05000000000000000000" pitchFamily="2" charset="2"/>
              <a:buChar char="§"/>
              <a:defRPr/>
            </a:pPr>
            <a:r>
              <a:rPr lang="en-GB" b="1" dirty="0">
                <a:ea typeface="Calibri"/>
                <a:cs typeface="Times New Roman"/>
              </a:rPr>
              <a:t>U.S. SEC Office of Credit Ratings: </a:t>
            </a:r>
            <a:r>
              <a:rPr lang="en-GB" dirty="0">
                <a:ea typeface="Calibri"/>
                <a:cs typeface="Times New Roman"/>
              </a:rPr>
              <a:t>http://www.sec.gov/ocr</a:t>
            </a:r>
          </a:p>
          <a:p>
            <a:pPr marL="285750" indent="-285750" defTabSz="457200">
              <a:buFont typeface="Wingdings" panose="05000000000000000000" pitchFamily="2" charset="2"/>
              <a:buChar char="§"/>
              <a:defRPr/>
            </a:pPr>
            <a:r>
              <a:rPr lang="en-GB" b="1" dirty="0">
                <a:ea typeface="Calibri"/>
                <a:cs typeface="Times New Roman"/>
              </a:rPr>
              <a:t>U.S. SEC ‘ABC’s of Credit Ratings: </a:t>
            </a:r>
            <a:r>
              <a:rPr lang="en-GB" dirty="0">
                <a:ea typeface="Calibri"/>
                <a:cs typeface="Times New Roman"/>
              </a:rPr>
              <a:t>http://www.sec.gov/investor/alerts/ib_creditratings.pdf</a:t>
            </a:r>
          </a:p>
          <a:p>
            <a:pPr marL="285750" indent="-285750" defTabSz="457200">
              <a:buFont typeface="Wingdings" panose="05000000000000000000" pitchFamily="2" charset="2"/>
              <a:buChar char="§"/>
              <a:defRPr/>
            </a:pPr>
            <a:r>
              <a:rPr lang="en-GB" b="1" dirty="0">
                <a:ea typeface="Calibri"/>
                <a:cs typeface="Times New Roman"/>
              </a:rPr>
              <a:t>Financial Stability Board: </a:t>
            </a:r>
            <a:r>
              <a:rPr lang="en-GB" dirty="0">
                <a:ea typeface="Calibri"/>
                <a:cs typeface="Times New Roman"/>
              </a:rPr>
              <a:t>www.fsb.org</a:t>
            </a:r>
          </a:p>
          <a:p>
            <a:pPr marL="285750" indent="-285750" defTabSz="457200">
              <a:buFont typeface="Wingdings" panose="05000000000000000000" pitchFamily="2" charset="2"/>
              <a:buChar char="§"/>
              <a:defRPr/>
            </a:pPr>
            <a:r>
              <a:rPr lang="en-GB" b="1" dirty="0">
                <a:ea typeface="Calibri"/>
                <a:cs typeface="Times New Roman"/>
              </a:rPr>
              <a:t>Basel Committee on Banking Supervision: </a:t>
            </a:r>
            <a:r>
              <a:rPr lang="en-GB" dirty="0">
                <a:ea typeface="Calibri"/>
                <a:cs typeface="Times New Roman"/>
              </a:rPr>
              <a:t>http://www.bis.org/bcbs/</a:t>
            </a:r>
            <a:endParaRPr lang="en-GB" b="1" dirty="0">
              <a:ea typeface="Calibri"/>
              <a:cs typeface="Times New Roman"/>
            </a:endParaRPr>
          </a:p>
          <a:p>
            <a:pPr marL="285750" indent="-285750" defTabSz="457200">
              <a:buFont typeface="Wingdings" panose="05000000000000000000" pitchFamily="2" charset="2"/>
              <a:buChar char="§"/>
              <a:defRPr/>
            </a:pPr>
            <a:r>
              <a:rPr lang="en-GB" b="1" dirty="0">
                <a:ea typeface="Calibri"/>
                <a:cs typeface="Times New Roman"/>
              </a:rPr>
              <a:t>Federal Reserve Regulation of Large Financial Institutions: </a:t>
            </a:r>
            <a:r>
              <a:rPr lang="en-GB" dirty="0">
                <a:ea typeface="Calibri"/>
                <a:cs typeface="Times New Roman"/>
              </a:rPr>
              <a:t>https://www.federalreserve.gov/supervisionreg/large-financial-institutions.htm</a:t>
            </a:r>
          </a:p>
          <a:p>
            <a:pPr marL="285750" indent="-285750" defTabSz="457200">
              <a:buFont typeface="Wingdings" panose="05000000000000000000" pitchFamily="2" charset="2"/>
              <a:buChar char="§"/>
              <a:defRPr/>
            </a:pPr>
            <a:r>
              <a:rPr lang="en-GB" b="1" dirty="0">
                <a:ea typeface="Calibri"/>
                <a:cs typeface="Times New Roman"/>
              </a:rPr>
              <a:t>Bank of England/UK Banks Stress Testing: </a:t>
            </a:r>
            <a:r>
              <a:rPr lang="en-GB" dirty="0">
                <a:ea typeface="Calibri"/>
                <a:cs typeface="Times New Roman"/>
              </a:rPr>
              <a:t>http://www.bankofengland.co.uk/financialstability/Pages/fpc/stresstest.aspx</a:t>
            </a:r>
          </a:p>
          <a:p>
            <a:pPr marL="285750" indent="-285750" defTabSz="457200">
              <a:buFont typeface="Wingdings" panose="05000000000000000000" pitchFamily="2" charset="2"/>
              <a:buChar char="§"/>
              <a:defRPr/>
            </a:pPr>
            <a:r>
              <a:rPr lang="en-GB" b="1" dirty="0">
                <a:ea typeface="Calibri"/>
                <a:cs typeface="Times New Roman"/>
              </a:rPr>
              <a:t>Bank of England Financial Stability Report 2016: </a:t>
            </a:r>
            <a:r>
              <a:rPr lang="en-GB" dirty="0">
                <a:ea typeface="Calibri"/>
                <a:cs typeface="Times New Roman"/>
              </a:rPr>
              <a:t>http://www.bankofengland.co.uk/publications/Pages/fsr/2016/nov</a:t>
            </a:r>
          </a:p>
          <a:p>
            <a:pPr marL="285750" indent="-285750" defTabSz="457200">
              <a:buFont typeface="Wingdings" panose="05000000000000000000" pitchFamily="2" charset="2"/>
              <a:buChar char="§"/>
              <a:defRPr/>
            </a:pPr>
            <a:r>
              <a:rPr lang="en-GB" b="1" dirty="0">
                <a:ea typeface="Calibri"/>
                <a:cs typeface="Times New Roman"/>
              </a:rPr>
              <a:t>BoE Prudential Regulation Authority: </a:t>
            </a:r>
            <a:r>
              <a:rPr lang="en-GB" dirty="0">
                <a:ea typeface="Calibri"/>
                <a:cs typeface="Times New Roman"/>
              </a:rPr>
              <a:t>http://www.bankofengland.co.uk/pra/Pages/default.aspx </a:t>
            </a:r>
          </a:p>
          <a:p>
            <a:pPr marL="285750" indent="-285750" defTabSz="457200">
              <a:buFont typeface="Wingdings" panose="05000000000000000000" pitchFamily="2" charset="2"/>
              <a:buChar char="§"/>
              <a:defRPr/>
            </a:pPr>
            <a:r>
              <a:rPr lang="en-GB" b="1" dirty="0">
                <a:ea typeface="Calibri"/>
                <a:cs typeface="Times New Roman"/>
              </a:rPr>
              <a:t>UK Parliament Independent Commission on Banking: </a:t>
            </a:r>
            <a:r>
              <a:rPr lang="en-GB" dirty="0">
                <a:ea typeface="Calibri"/>
                <a:cs typeface="Times New Roman"/>
              </a:rPr>
              <a:t>http://researchbriefings.parliament.uk/ResearchBriefing/Summary/SN06171#fullreport</a:t>
            </a:r>
          </a:p>
          <a:p>
            <a:pPr marL="285750" indent="-285750" defTabSz="457200">
              <a:buFont typeface="Wingdings" panose="05000000000000000000" pitchFamily="2" charset="2"/>
              <a:buChar char="§"/>
              <a:defRPr/>
            </a:pPr>
            <a:r>
              <a:rPr lang="en-GB" b="1" dirty="0">
                <a:ea typeface="Calibri"/>
                <a:cs typeface="Times New Roman"/>
              </a:rPr>
              <a:t>European Banking Authority: </a:t>
            </a:r>
            <a:r>
              <a:rPr lang="en-GB" dirty="0">
                <a:ea typeface="Calibri"/>
                <a:cs typeface="Times New Roman"/>
              </a:rPr>
              <a:t>http://www.eba.europa.eu/about-us</a:t>
            </a:r>
          </a:p>
          <a:p>
            <a:pPr marL="285750" indent="-285750" defTabSz="457200">
              <a:buFont typeface="Wingdings" panose="05000000000000000000" pitchFamily="2" charset="2"/>
              <a:buChar char="§"/>
              <a:defRPr/>
            </a:pPr>
            <a:r>
              <a:rPr lang="en-GB" b="1" dirty="0">
                <a:ea typeface="Calibri"/>
                <a:cs typeface="Times New Roman"/>
              </a:rPr>
              <a:t>The Banker Database: </a:t>
            </a:r>
            <a:r>
              <a:rPr lang="en-GB" dirty="0">
                <a:ea typeface="Calibri"/>
                <a:cs typeface="Times New Roman"/>
              </a:rPr>
              <a:t>https://www.thebankerdatabase.com/</a:t>
            </a:r>
          </a:p>
        </p:txBody>
      </p:sp>
      <p:sp>
        <p:nvSpPr>
          <p:cNvPr id="6" name="Rectangle 5">
            <a:extLst>
              <a:ext uri="{FF2B5EF4-FFF2-40B4-BE49-F238E27FC236}">
                <a16:creationId xmlns:a16="http://schemas.microsoft.com/office/drawing/2014/main" id="{BD72C929-9372-264A-87FD-487F0312E50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923648967"/>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53</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objectives of this Module …</a:t>
            </a:r>
          </a:p>
        </p:txBody>
      </p:sp>
      <p:sp>
        <p:nvSpPr>
          <p:cNvPr id="2" name="Rectangle 1"/>
          <p:cNvSpPr/>
          <p:nvPr/>
        </p:nvSpPr>
        <p:spPr>
          <a:xfrm>
            <a:off x="313418" y="1150829"/>
            <a:ext cx="9212478" cy="4170372"/>
          </a:xfrm>
          <a:prstGeom prst="rect">
            <a:avLst/>
          </a:prstGeom>
        </p:spPr>
        <p:txBody>
          <a:bodyPr wrap="square">
            <a:spAutoFit/>
          </a:bodyPr>
          <a:lstStyle/>
          <a:p>
            <a:pPr>
              <a:spcAft>
                <a:spcPts val="600"/>
              </a:spcAft>
            </a:pPr>
            <a:r>
              <a:rPr lang="en-GB" b="1" dirty="0">
                <a:ea typeface="Calibri"/>
                <a:cs typeface="Times New Roman"/>
              </a:rPr>
              <a:t>Following completion of Module 4, you should now:</a:t>
            </a:r>
          </a:p>
          <a:p>
            <a:pPr marL="285750" indent="-285750">
              <a:spcAft>
                <a:spcPts val="600"/>
              </a:spcAft>
              <a:buFont typeface="Wingdings" panose="05000000000000000000" pitchFamily="2" charset="2"/>
              <a:buChar char="§"/>
            </a:pPr>
            <a:r>
              <a:rPr lang="en-GB" dirty="0">
                <a:ea typeface="Calibri"/>
                <a:cs typeface="Times New Roman"/>
              </a:rPr>
              <a:t>Have considered the role of counterparties and the importance of professional advisers assessing counterparty financial strength in relation to structured products</a:t>
            </a:r>
          </a:p>
          <a:p>
            <a:pPr marL="285750" indent="-285750">
              <a:spcAft>
                <a:spcPts val="600"/>
              </a:spcAft>
              <a:buFont typeface="Wingdings" panose="05000000000000000000" pitchFamily="2" charset="2"/>
              <a:buChar char="§"/>
            </a:pPr>
            <a:r>
              <a:rPr lang="en-GB" dirty="0">
                <a:ea typeface="Calibri"/>
                <a:cs typeface="Times New Roman"/>
              </a:rPr>
              <a:t>Understand counterparty due diligence metrics and considerations</a:t>
            </a:r>
          </a:p>
          <a:p>
            <a:pPr marL="285750" indent="-285750">
              <a:spcAft>
                <a:spcPts val="600"/>
              </a:spcAft>
              <a:buFont typeface="Wingdings" panose="05000000000000000000" pitchFamily="2" charset="2"/>
              <a:buChar char="§"/>
            </a:pPr>
            <a:r>
              <a:rPr lang="en-GB" dirty="0">
                <a:ea typeface="Calibri"/>
                <a:cs typeface="Times New Roman"/>
              </a:rPr>
              <a:t>Understand what ‘credit ratings’ are, the background to credit rating agencies and the different credit ratings</a:t>
            </a:r>
          </a:p>
          <a:p>
            <a:pPr marL="285750" indent="-285750">
              <a:spcAft>
                <a:spcPts val="600"/>
              </a:spcAft>
              <a:buFont typeface="Wingdings" panose="05000000000000000000" pitchFamily="2" charset="2"/>
              <a:buChar char="§"/>
            </a:pPr>
            <a:r>
              <a:rPr lang="en-GB" dirty="0">
                <a:ea typeface="Calibri"/>
                <a:cs typeface="Times New Roman"/>
              </a:rPr>
              <a:t>Understand what ‘credit default swaps’ are, how they can provide an independent, market-driven measure of counterparty strength - and how CDS spreads can be used alongside credit ratings</a:t>
            </a:r>
          </a:p>
          <a:p>
            <a:pPr marL="285750" indent="-285750">
              <a:spcAft>
                <a:spcPts val="600"/>
              </a:spcAft>
              <a:buFont typeface="Wingdings" panose="05000000000000000000" pitchFamily="2" charset="2"/>
              <a:buChar char="§"/>
            </a:pPr>
            <a:r>
              <a:rPr lang="en-GB" dirty="0">
                <a:ea typeface="Calibri"/>
                <a:cs typeface="Times New Roman"/>
              </a:rPr>
              <a:t>Understand what is meant by ‘fundamentals’ and how consideration of fundamentals can form part of a rounded approach to counterparty due diligence</a:t>
            </a:r>
          </a:p>
          <a:p>
            <a:pPr marL="285750" indent="-285750">
              <a:spcAft>
                <a:spcPts val="600"/>
              </a:spcAft>
              <a:buFont typeface="Wingdings" panose="05000000000000000000" pitchFamily="2" charset="2"/>
              <a:buChar char="§"/>
            </a:pPr>
            <a:r>
              <a:rPr lang="en-GB" dirty="0">
                <a:ea typeface="Calibri"/>
                <a:cs typeface="Times New Roman"/>
              </a:rPr>
              <a:t>Understand the relevance of ‘Tier 1 Capital’ and ‘Tier 1 Capital Ratios’ and why these are important metrics</a:t>
            </a:r>
          </a:p>
          <a:p>
            <a:pPr marL="285750" indent="-285750">
              <a:spcAft>
                <a:spcPts val="600"/>
              </a:spcAft>
              <a:buFont typeface="Wingdings" panose="05000000000000000000" pitchFamily="2" charset="2"/>
              <a:buChar char="§"/>
            </a:pPr>
            <a:r>
              <a:rPr lang="en-GB" dirty="0">
                <a:ea typeface="Calibri"/>
                <a:cs typeface="Times New Roman"/>
              </a:rPr>
              <a:t>Understand what is meant by a ‘systemically important’ bank and the regulatory capital adequacy requirements that apply to systemically important banks</a:t>
            </a:r>
          </a:p>
          <a:p>
            <a:pPr marL="285750" indent="-285750">
              <a:spcAft>
                <a:spcPts val="600"/>
              </a:spcAft>
              <a:buFont typeface="Wingdings" panose="05000000000000000000" pitchFamily="2" charset="2"/>
              <a:buChar char="§"/>
            </a:pPr>
            <a:r>
              <a:rPr lang="en-GB" dirty="0">
                <a:ea typeface="Calibri"/>
                <a:cs typeface="Times New Roman"/>
              </a:rPr>
              <a:t>Have some knowledge of regulatory changes pertinent to improving the capital adequacy and financial strength of the banking sector and individual banks post the 2008 financial crisis</a:t>
            </a:r>
          </a:p>
          <a:p>
            <a:pPr>
              <a:spcBef>
                <a:spcPts val="1200"/>
              </a:spcBef>
              <a:spcAft>
                <a:spcPts val="600"/>
              </a:spcAft>
            </a:pPr>
            <a:r>
              <a:rPr lang="en-GB" b="1" dirty="0">
                <a:ea typeface="Calibri"/>
                <a:cs typeface="Times New Roman"/>
              </a:rPr>
              <a:t>If you would like to test your knowledge, please access the online Module test …</a:t>
            </a:r>
          </a:p>
        </p:txBody>
      </p:sp>
      <p:sp>
        <p:nvSpPr>
          <p:cNvPr id="6" name="Rectangle 5">
            <a:extLst>
              <a:ext uri="{FF2B5EF4-FFF2-40B4-BE49-F238E27FC236}">
                <a16:creationId xmlns:a16="http://schemas.microsoft.com/office/drawing/2014/main" id="{4D2CD6DB-4C50-BE44-A49B-7E03A9F2DE59}"/>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565129421"/>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54</a:t>
            </a:fld>
            <a:endParaRPr lang="en-US"/>
          </a:p>
        </p:txBody>
      </p:sp>
      <p:sp>
        <p:nvSpPr>
          <p:cNvPr id="5" name="Rectangle 3"/>
          <p:cNvSpPr>
            <a:spLocks noChangeArrowheads="1"/>
          </p:cNvSpPr>
          <p:nvPr/>
        </p:nvSpPr>
        <p:spPr bwMode="auto">
          <a:xfrm>
            <a:off x="336094" y="5343782"/>
            <a:ext cx="9233812" cy="938719"/>
          </a:xfrm>
          <a:prstGeom prst="rect">
            <a:avLst/>
          </a:prstGeom>
          <a:noFill/>
          <a:ln w="9525">
            <a:noFill/>
            <a:miter lim="800000"/>
            <a:headEnd/>
            <a:tailEnd/>
          </a:ln>
        </p:spPr>
        <p:txBody>
          <a:bodyPr wrap="square">
            <a:spAutoFit/>
          </a:bodyPr>
          <a:lstStyle/>
          <a:p>
            <a:pPr algn="ctr">
              <a:spcAft>
                <a:spcPts val="0"/>
              </a:spcAft>
            </a:pPr>
            <a:r>
              <a:rPr lang="en-GB" sz="1100" dirty="0"/>
              <a:t>Tempo Structured Products is a trading name of ARCSP LLP, registered in England under number OC400846, with its registered offices at 338 Euston Road, London NW1 3BG. Tempo Structured Products is an appointed representative of TIME Investments, which is a trading name of Alpha Real Property Investment Advisers LLP. Alpha Real Property Investment Advisers is authorised and regulated by the Financial Conduct Authority, 25 The North Colonnade, Canary Wharf, London E14 5HS, under FCA No. 534723. Tempo Structured Products and TIME Investments are subsidiaries of Alpha Real Capital LLP, which is authorised and regulated by the Financial Conduct Authority, under FCA No. 436048. </a:t>
            </a:r>
            <a:endParaRPr lang="en-GB" sz="1200" dirty="0">
              <a:solidFill>
                <a:srgbClr val="C00000"/>
              </a:solidFill>
            </a:endParaRPr>
          </a:p>
        </p:txBody>
      </p:sp>
      <p:sp>
        <p:nvSpPr>
          <p:cNvPr id="7" name="Rectangle 6">
            <a:extLst>
              <a:ext uri="{FF2B5EF4-FFF2-40B4-BE49-F238E27FC236}">
                <a16:creationId xmlns:a16="http://schemas.microsoft.com/office/drawing/2014/main" id="{70BE559D-4D3B-F949-AEDB-E36F988F7043}"/>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83153902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6</a:t>
            </a:fld>
            <a:endParaRPr lang="en-US" dirty="0"/>
          </a:p>
        </p:txBody>
      </p:sp>
      <p:sp>
        <p:nvSpPr>
          <p:cNvPr id="4" name="Text Box 10"/>
          <p:cNvSpPr txBox="1">
            <a:spLocks noChangeArrowheads="1"/>
          </p:cNvSpPr>
          <p:nvPr/>
        </p:nvSpPr>
        <p:spPr bwMode="auto">
          <a:xfrm>
            <a:off x="348342" y="544830"/>
            <a:ext cx="7553460" cy="276999"/>
          </a:xfrm>
          <a:prstGeom prst="rect">
            <a:avLst/>
          </a:prstGeom>
          <a:noFill/>
          <a:ln w="9525">
            <a:noFill/>
            <a:miter lim="800000"/>
            <a:headEnd/>
            <a:tailEnd/>
          </a:ln>
        </p:spPr>
        <p:txBody>
          <a:bodyPr wrap="square" lIns="0" tIns="0" rIns="0" bIns="0">
            <a:spAutoFit/>
          </a:bodyPr>
          <a:lstStyle/>
          <a:p>
            <a:pPr>
              <a:spcBef>
                <a:spcPct val="50000"/>
              </a:spcBef>
            </a:pPr>
            <a:r>
              <a:rPr lang="en-GB" sz="1800" b="1" dirty="0">
                <a:latin typeface="Arial" pitchFamily="34" charset="0"/>
                <a:ea typeface="+mj-ea"/>
                <a:cs typeface="Arial" pitchFamily="34" charset="0"/>
              </a:rPr>
              <a:t>The role and relevance of ‘counterparties’ in structured products …</a:t>
            </a:r>
            <a:endParaRPr lang="en-US" sz="1800" b="1" dirty="0">
              <a:latin typeface="Arial" pitchFamily="34" charset="0"/>
              <a:ea typeface="+mj-ea"/>
              <a:cs typeface="Arial" pitchFamily="34" charset="0"/>
            </a:endParaRPr>
          </a:p>
        </p:txBody>
      </p:sp>
      <p:sp>
        <p:nvSpPr>
          <p:cNvPr id="9" name="Rectangle 18"/>
          <p:cNvSpPr>
            <a:spLocks noChangeArrowheads="1"/>
          </p:cNvSpPr>
          <p:nvPr/>
        </p:nvSpPr>
        <p:spPr bwMode="auto">
          <a:xfrm>
            <a:off x="348342" y="1149769"/>
            <a:ext cx="9347384" cy="3342453"/>
          </a:xfrm>
          <a:prstGeom prst="rect">
            <a:avLst/>
          </a:prstGeom>
          <a:noFill/>
          <a:ln w="9525">
            <a:noFill/>
            <a:miter lim="800000"/>
            <a:headEnd/>
            <a:tailEnd/>
          </a:ln>
        </p:spPr>
        <p:txBody>
          <a:bodyPr wrap="square">
            <a:spAutoFit/>
          </a:bodyPr>
          <a:lstStyle/>
          <a:p>
            <a:pPr marL="285750" indent="-285750">
              <a:spcBef>
                <a:spcPts val="1200"/>
              </a:spcBef>
              <a:spcAft>
                <a:spcPts val="600"/>
              </a:spcAft>
              <a:buFont typeface="Wingdings" pitchFamily="2" charset="2"/>
              <a:buChar char="§"/>
            </a:pPr>
            <a:r>
              <a:rPr lang="en-GB" b="1" dirty="0"/>
              <a:t>Structured products are investments (or deposits) that are issued by institutions, most commonly investment banks, who are generally referred to as the product ‘issuer’ or ‘counterparty’</a:t>
            </a:r>
          </a:p>
          <a:p>
            <a:pPr marL="285750" indent="-285750">
              <a:spcBef>
                <a:spcPts val="1200"/>
              </a:spcBef>
              <a:spcAft>
                <a:spcPts val="600"/>
              </a:spcAft>
              <a:buFont typeface="Wingdings" pitchFamily="2" charset="2"/>
              <a:buChar char="§"/>
            </a:pPr>
            <a:r>
              <a:rPr lang="en-GB" b="1" dirty="0"/>
              <a:t>More specifically, structured products are usually based upon securities - typically debt instruments, such as Medium Term Notes, which are a type of bond - issued by the counterparty</a:t>
            </a:r>
          </a:p>
          <a:p>
            <a:pPr marL="285750" indent="-285750">
              <a:spcBef>
                <a:spcPts val="1200"/>
              </a:spcBef>
              <a:spcAft>
                <a:spcPts val="600"/>
              </a:spcAft>
              <a:buFont typeface="Wingdings" pitchFamily="2" charset="2"/>
              <a:buChar char="§"/>
            </a:pPr>
            <a:r>
              <a:rPr lang="en-GB" b="1" dirty="0"/>
              <a:t>Bonds are issued by companies as a means of raising funds from investors:</a:t>
            </a:r>
          </a:p>
          <a:p>
            <a:pPr marL="558800" lvl="1" indent="-285750">
              <a:spcBef>
                <a:spcPts val="0"/>
              </a:spcBef>
              <a:spcAft>
                <a:spcPts val="600"/>
              </a:spcAft>
              <a:buFont typeface=".AppleSystemUIFont"/>
              <a:buChar char="-"/>
            </a:pPr>
            <a:r>
              <a:rPr lang="en-GB" dirty="0"/>
              <a:t>structured products are therefore a way of the counterparty bank raising capital (or ‘funding’), and an        investment in a structured product therefore effectively represents a loan, by the investor, to the counterparty </a:t>
            </a:r>
          </a:p>
          <a:p>
            <a:pPr marL="285750" indent="-285750">
              <a:lnSpc>
                <a:spcPct val="90000"/>
              </a:lnSpc>
              <a:spcBef>
                <a:spcPts val="1200"/>
              </a:spcBef>
              <a:spcAft>
                <a:spcPts val="600"/>
              </a:spcAft>
              <a:buFont typeface="Wingdings" panose="05000000000000000000" pitchFamily="2" charset="2"/>
              <a:buChar char="§"/>
            </a:pPr>
            <a:r>
              <a:rPr lang="en-GB" b="1" dirty="0">
                <a:ea typeface="Calibri"/>
                <a:cs typeface="Times New Roman"/>
              </a:rPr>
              <a:t>The terms of a structured product are legal obligations upon the issuing counterparty to make any payments due and repay capital at the maturity date, as per the terms of the product:</a:t>
            </a:r>
            <a:endParaRPr lang="en-GB" b="1" dirty="0"/>
          </a:p>
          <a:p>
            <a:pPr marL="558800" lvl="1" indent="-285750">
              <a:spcBef>
                <a:spcPts val="0"/>
              </a:spcBef>
              <a:spcAft>
                <a:spcPts val="600"/>
              </a:spcAft>
              <a:buFont typeface=".AppleSystemUIFont"/>
              <a:buChar char="-"/>
            </a:pPr>
            <a:r>
              <a:rPr lang="en-US" dirty="0"/>
              <a:t>capital invested in a structured product and any returns that may be generated are usually, therefore, wholly dependent upon the solvency of the counterparty throughout the investment term / at the maturity date</a:t>
            </a:r>
          </a:p>
        </p:txBody>
      </p:sp>
      <p:sp>
        <p:nvSpPr>
          <p:cNvPr id="5" name="Rectangle 4"/>
          <p:cNvSpPr/>
          <p:nvPr/>
        </p:nvSpPr>
        <p:spPr>
          <a:xfrm>
            <a:off x="374980" y="4618600"/>
            <a:ext cx="9156039" cy="1169551"/>
          </a:xfrm>
          <a:prstGeom prst="rect">
            <a:avLst/>
          </a:prstGeom>
          <a:solidFill>
            <a:schemeClr val="tx1"/>
          </a:solidFill>
        </p:spPr>
        <p:txBody>
          <a:bodyPr wrap="square">
            <a:spAutoFit/>
          </a:bodyPr>
          <a:lstStyle/>
          <a:p>
            <a:pPr algn="ctr"/>
            <a:r>
              <a:rPr lang="en-GB" b="1" dirty="0">
                <a:solidFill>
                  <a:schemeClr val="bg1"/>
                </a:solidFill>
              </a:rPr>
              <a:t>Structured products are one of the ways that counterparty banks raise capital. An investment in a </a:t>
            </a:r>
          </a:p>
          <a:p>
            <a:pPr algn="ctr"/>
            <a:r>
              <a:rPr lang="en-GB" b="1" dirty="0">
                <a:solidFill>
                  <a:schemeClr val="bg1"/>
                </a:solidFill>
              </a:rPr>
              <a:t>structured product therefore effectively represents a loan, by the investor, to the counterparty</a:t>
            </a:r>
          </a:p>
          <a:p>
            <a:pPr algn="ctr"/>
            <a:r>
              <a:rPr lang="en-GB" b="1" dirty="0">
                <a:solidFill>
                  <a:schemeClr val="bg1"/>
                </a:solidFill>
              </a:rPr>
              <a:t>-----------------------------------------------------------------------------------------------------------------------------------------</a:t>
            </a:r>
          </a:p>
          <a:p>
            <a:pPr algn="ctr"/>
            <a:r>
              <a:rPr lang="en-US" b="1" dirty="0">
                <a:solidFill>
                  <a:schemeClr val="bg1"/>
                </a:solidFill>
              </a:rPr>
              <a:t>Capital invested in a structured product and any returns that may be generated usually, therefore,</a:t>
            </a:r>
          </a:p>
          <a:p>
            <a:pPr algn="ctr"/>
            <a:r>
              <a:rPr lang="en-US" b="1" dirty="0">
                <a:solidFill>
                  <a:schemeClr val="bg1"/>
                </a:solidFill>
              </a:rPr>
              <a:t>depend upon the solvency of the counterparty throughout the investment term / at the maturity date</a:t>
            </a:r>
            <a:endParaRPr lang="en-GB" b="1" dirty="0">
              <a:solidFill>
                <a:schemeClr val="bg1"/>
              </a:solidFill>
            </a:endParaRPr>
          </a:p>
        </p:txBody>
      </p:sp>
      <p:sp>
        <p:nvSpPr>
          <p:cNvPr id="8" name="Rectangle 7">
            <a:extLst>
              <a:ext uri="{FF2B5EF4-FFF2-40B4-BE49-F238E27FC236}">
                <a16:creationId xmlns:a16="http://schemas.microsoft.com/office/drawing/2014/main" id="{79307118-84C0-9146-87F3-024E6495E078}"/>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79759340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7</a:t>
            </a:fld>
            <a:endParaRPr lang="en-US" dirty="0"/>
          </a:p>
        </p:txBody>
      </p:sp>
      <p:sp>
        <p:nvSpPr>
          <p:cNvPr id="4" name="Text Box 18"/>
          <p:cNvSpPr txBox="1">
            <a:spLocks noChangeArrowheads="1"/>
          </p:cNvSpPr>
          <p:nvPr/>
        </p:nvSpPr>
        <p:spPr bwMode="auto">
          <a:xfrm>
            <a:off x="462316" y="555374"/>
            <a:ext cx="7634288" cy="276999"/>
          </a:xfrm>
          <a:prstGeom prst="rect">
            <a:avLst/>
          </a:prstGeom>
          <a:noFill/>
          <a:ln w="9525">
            <a:noFill/>
            <a:miter lim="800000"/>
            <a:headEnd/>
            <a:tailEnd/>
          </a:ln>
        </p:spPr>
        <p:txBody>
          <a:bodyPr lIns="0" tIns="0" rIns="0" bIns="0">
            <a:spAutoFit/>
          </a:bodyPr>
          <a:lstStyle/>
          <a:p>
            <a:pPr>
              <a:spcBef>
                <a:spcPct val="50000"/>
              </a:spcBef>
            </a:pPr>
            <a:r>
              <a:rPr lang="en-GB" sz="1800" b="1" dirty="0">
                <a:latin typeface="Arial" pitchFamily="34" charset="0"/>
                <a:ea typeface="+mj-ea"/>
                <a:cs typeface="Arial" pitchFamily="34" charset="0"/>
              </a:rPr>
              <a:t>What is counterparty risk / credit risk …</a:t>
            </a:r>
            <a:endParaRPr lang="en-US" sz="1800" b="1" dirty="0">
              <a:latin typeface="Arial" pitchFamily="34" charset="0"/>
              <a:ea typeface="+mj-ea"/>
              <a:cs typeface="Arial" pitchFamily="34" charset="0"/>
            </a:endParaRPr>
          </a:p>
        </p:txBody>
      </p:sp>
      <p:sp>
        <p:nvSpPr>
          <p:cNvPr id="6" name="Rectangle 18"/>
          <p:cNvSpPr>
            <a:spLocks noChangeArrowheads="1"/>
          </p:cNvSpPr>
          <p:nvPr/>
        </p:nvSpPr>
        <p:spPr bwMode="auto">
          <a:xfrm>
            <a:off x="348341" y="1174896"/>
            <a:ext cx="9204449" cy="2431435"/>
          </a:xfrm>
          <a:prstGeom prst="rect">
            <a:avLst/>
          </a:prstGeom>
          <a:noFill/>
          <a:ln w="9525">
            <a:noFill/>
            <a:miter lim="800000"/>
            <a:headEnd/>
            <a:tailEnd/>
          </a:ln>
        </p:spPr>
        <p:txBody>
          <a:bodyPr wrap="square">
            <a:spAutoFit/>
          </a:bodyPr>
          <a:lstStyle/>
          <a:p>
            <a:pPr marL="285750" indent="-285750" defTabSz="457200">
              <a:spcBef>
                <a:spcPts val="1200"/>
              </a:spcBef>
              <a:spcAft>
                <a:spcPts val="600"/>
              </a:spcAft>
              <a:buFont typeface="Wingdings" panose="05000000000000000000" pitchFamily="2" charset="2"/>
              <a:buChar char="§"/>
              <a:defRPr/>
            </a:pPr>
            <a:r>
              <a:rPr lang="en-GB" b="1" dirty="0"/>
              <a:t>Structured products can remove, reduce or at least define investor exposure to ‘market risk’</a:t>
            </a:r>
          </a:p>
          <a:p>
            <a:pPr marL="558800" lvl="1" indent="-285750" defTabSz="457200">
              <a:spcBef>
                <a:spcPts val="0"/>
              </a:spcBef>
              <a:spcAft>
                <a:spcPts val="600"/>
              </a:spcAft>
              <a:buFont typeface=".AppleSystemUIFont"/>
              <a:buChar char="-"/>
              <a:defRPr/>
            </a:pPr>
            <a:r>
              <a:rPr lang="en-GB" dirty="0"/>
              <a:t>but, they instead present what is known as ‘</a:t>
            </a:r>
            <a:r>
              <a:rPr lang="en-GB" b="1" dirty="0"/>
              <a:t>credit risk</a:t>
            </a:r>
            <a:r>
              <a:rPr lang="en-GB" dirty="0"/>
              <a:t>’ </a:t>
            </a:r>
          </a:p>
          <a:p>
            <a:pPr marL="285750" indent="-285750" defTabSz="457200">
              <a:spcBef>
                <a:spcPts val="1200"/>
              </a:spcBef>
              <a:spcAft>
                <a:spcPts val="600"/>
              </a:spcAft>
              <a:buFont typeface="Wingdings" panose="05000000000000000000" pitchFamily="2" charset="2"/>
              <a:buChar char="§"/>
              <a:defRPr/>
            </a:pPr>
            <a:r>
              <a:rPr lang="en-GB" b="1" dirty="0">
                <a:ea typeface="Calibri"/>
                <a:cs typeface="Times New Roman"/>
              </a:rPr>
              <a:t>Credit risk is the risk that a counterparty becomes insolvent, or similar, or defaulting upon its obligations, to make the payments due and to repay capital invested at maturity</a:t>
            </a:r>
          </a:p>
          <a:p>
            <a:pPr marL="558800" lvl="1" indent="-285750" defTabSz="457200">
              <a:spcBef>
                <a:spcPts val="0"/>
              </a:spcBef>
              <a:spcAft>
                <a:spcPts val="600"/>
              </a:spcAft>
              <a:buFont typeface=".AppleSystemUIFont"/>
              <a:buChar char="-"/>
              <a:defRPr/>
            </a:pPr>
            <a:r>
              <a:rPr lang="en-GB" dirty="0">
                <a:solidFill>
                  <a:srgbClr val="09527B"/>
                </a:solidFill>
              </a:rPr>
              <a:t>in the worst case</a:t>
            </a:r>
            <a:r>
              <a:rPr lang="en-GB" dirty="0"/>
              <a:t>, credit risk (or a credit ‘event’) could involve an institution becoming insolvent / bankrupt</a:t>
            </a:r>
          </a:p>
          <a:p>
            <a:pPr marL="285750" indent="-285750" defTabSz="457200">
              <a:spcBef>
                <a:spcPts val="1200"/>
              </a:spcBef>
              <a:spcAft>
                <a:spcPts val="600"/>
              </a:spcAft>
              <a:buFont typeface="Wingdings" panose="05000000000000000000" pitchFamily="2" charset="2"/>
              <a:buChar char="§"/>
              <a:defRPr/>
            </a:pPr>
            <a:r>
              <a:rPr lang="en-US" b="1" dirty="0"/>
              <a:t>In the context of structured products, counterparty risk / credit risk refers to the risk of the financial institution - which is likely to be a major investment bank, that is the issuer of the securities backing a product</a:t>
            </a:r>
            <a:r>
              <a:rPr lang="en-US" b="1" i="1" dirty="0"/>
              <a:t> </a:t>
            </a:r>
            <a:r>
              <a:rPr lang="en-US" b="1" dirty="0"/>
              <a:t>– failing and / or defaulting upon its obligations, during the investment term or at maturity</a:t>
            </a:r>
          </a:p>
        </p:txBody>
      </p:sp>
      <p:sp>
        <p:nvSpPr>
          <p:cNvPr id="5" name="Rectangle 4"/>
          <p:cNvSpPr/>
          <p:nvPr/>
        </p:nvSpPr>
        <p:spPr>
          <a:xfrm>
            <a:off x="435327" y="3695563"/>
            <a:ext cx="9030478" cy="2246769"/>
          </a:xfrm>
          <a:prstGeom prst="rect">
            <a:avLst/>
          </a:prstGeom>
          <a:solidFill>
            <a:schemeClr val="tx1"/>
          </a:solidFill>
        </p:spPr>
        <p:txBody>
          <a:bodyPr wrap="square">
            <a:spAutoFit/>
          </a:bodyPr>
          <a:lstStyle/>
          <a:p>
            <a:pPr algn="ctr" defTabSz="457200">
              <a:defRPr/>
            </a:pPr>
            <a:r>
              <a:rPr lang="en-GB" b="1" dirty="0">
                <a:solidFill>
                  <a:schemeClr val="bg1"/>
                </a:solidFill>
              </a:rPr>
              <a:t>Structured products can remove, reduce or at least define an investor’s exposure </a:t>
            </a:r>
          </a:p>
          <a:p>
            <a:pPr algn="ctr" defTabSz="457200">
              <a:defRPr/>
            </a:pPr>
            <a:r>
              <a:rPr lang="en-GB" b="1" dirty="0">
                <a:solidFill>
                  <a:schemeClr val="bg1"/>
                </a:solidFill>
              </a:rPr>
              <a:t>to ‘market risk’ - but they instead present what is known as ‘credit risk’</a:t>
            </a:r>
            <a:r>
              <a:rPr lang="en-GB" b="1" dirty="0">
                <a:solidFill>
                  <a:schemeClr val="bg1"/>
                </a:solidFill>
                <a:cs typeface="Times New Roman"/>
              </a:rPr>
              <a:t> </a:t>
            </a:r>
            <a:endParaRPr lang="en-GB" b="1" dirty="0">
              <a:solidFill>
                <a:schemeClr val="bg1"/>
              </a:solidFill>
            </a:endParaRPr>
          </a:p>
          <a:p>
            <a:pPr algn="ctr"/>
            <a:r>
              <a:rPr lang="en-US" b="1" dirty="0">
                <a:solidFill>
                  <a:schemeClr val="bg1"/>
                </a:solidFill>
              </a:rPr>
              <a:t>--------------------------------------------------------------------------------------------------------------</a:t>
            </a:r>
          </a:p>
          <a:p>
            <a:pPr algn="ctr"/>
            <a:r>
              <a:rPr lang="en-US" b="1" dirty="0">
                <a:solidFill>
                  <a:schemeClr val="bg1"/>
                </a:solidFill>
              </a:rPr>
              <a:t>Any capital invested in a structured product and any returns that may be generated are usually dependent upon the solvency of the counterparty throughout the investment term / at the maturity date </a:t>
            </a:r>
          </a:p>
          <a:p>
            <a:pPr algn="ctr"/>
            <a:r>
              <a:rPr lang="en-GB" b="1" dirty="0">
                <a:solidFill>
                  <a:schemeClr val="bg1"/>
                </a:solidFill>
                <a:ea typeface="Calibri"/>
                <a:cs typeface="Times New Roman"/>
              </a:rPr>
              <a:t>----------------------------------------------------------------------------------------------------------------------------------------</a:t>
            </a:r>
          </a:p>
          <a:p>
            <a:pPr algn="ctr"/>
            <a:r>
              <a:rPr lang="en-GB" b="1" dirty="0">
                <a:solidFill>
                  <a:schemeClr val="bg1"/>
                </a:solidFill>
                <a:ea typeface="Calibri"/>
                <a:cs typeface="Times New Roman"/>
              </a:rPr>
              <a:t>Credit risk is the risk that the counterparty that issued the product fails and / or defaults </a:t>
            </a:r>
          </a:p>
          <a:p>
            <a:pPr algn="ctr"/>
            <a:r>
              <a:rPr lang="en-GB" b="1" dirty="0">
                <a:solidFill>
                  <a:schemeClr val="bg1"/>
                </a:solidFill>
                <a:ea typeface="Calibri"/>
                <a:cs typeface="Times New Roman"/>
              </a:rPr>
              <a:t>upon its obligations to make any payments due and / or  to repay capital at maturity</a:t>
            </a:r>
          </a:p>
          <a:p>
            <a:pPr algn="ctr"/>
            <a:r>
              <a:rPr lang="en-GB" b="1" dirty="0">
                <a:solidFill>
                  <a:schemeClr val="bg1"/>
                </a:solidFill>
                <a:ea typeface="Calibri"/>
                <a:cs typeface="Times New Roman"/>
              </a:rPr>
              <a:t>----------------------------------------------------------------------------------------------------------------------</a:t>
            </a:r>
          </a:p>
          <a:p>
            <a:pPr algn="ctr"/>
            <a:r>
              <a:rPr lang="en-GB" b="1" dirty="0">
                <a:solidFill>
                  <a:schemeClr val="bg1"/>
                </a:solidFill>
              </a:rPr>
              <a:t>Counterparty risk is therefore a key consideration for investors in structured products</a:t>
            </a:r>
            <a:endParaRPr lang="en-US" b="1" dirty="0">
              <a:solidFill>
                <a:schemeClr val="bg1"/>
              </a:solidFill>
            </a:endParaRPr>
          </a:p>
        </p:txBody>
      </p:sp>
      <p:sp>
        <p:nvSpPr>
          <p:cNvPr id="7" name="Rectangle 6">
            <a:extLst>
              <a:ext uri="{FF2B5EF4-FFF2-40B4-BE49-F238E27FC236}">
                <a16:creationId xmlns:a16="http://schemas.microsoft.com/office/drawing/2014/main" id="{857F5714-0061-9444-9D31-03A41AD2E741}"/>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18849507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8</a:t>
            </a:fld>
            <a:endParaRPr lang="en-US"/>
          </a:p>
        </p:txBody>
      </p:sp>
      <p:sp>
        <p:nvSpPr>
          <p:cNvPr id="4" name="TextBox 2"/>
          <p:cNvSpPr txBox="1">
            <a:spLocks noChangeArrowheads="1"/>
          </p:cNvSpPr>
          <p:nvPr/>
        </p:nvSpPr>
        <p:spPr bwMode="auto">
          <a:xfrm>
            <a:off x="384873" y="462407"/>
            <a:ext cx="7503273"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 </a:t>
            </a:r>
            <a:r>
              <a:rPr lang="en-GB" sz="1800" b="1" dirty="0">
                <a:latin typeface="Arial" pitchFamily="34" charset="0"/>
                <a:cs typeface="Arial" pitchFamily="34" charset="0"/>
              </a:rPr>
              <a:t>Counterparties are typically leading global investment banks </a:t>
            </a:r>
            <a:r>
              <a:rPr lang="en-US" sz="1800" b="1" dirty="0">
                <a:latin typeface="Arial" pitchFamily="34" charset="0"/>
                <a:ea typeface="+mj-ea"/>
                <a:cs typeface="Arial" pitchFamily="34" charset="0"/>
              </a:rPr>
              <a:t>…</a:t>
            </a:r>
          </a:p>
        </p:txBody>
      </p:sp>
      <p:sp>
        <p:nvSpPr>
          <p:cNvPr id="5" name="Rectangle 2"/>
          <p:cNvSpPr txBox="1">
            <a:spLocks noChangeArrowheads="1"/>
          </p:cNvSpPr>
          <p:nvPr/>
        </p:nvSpPr>
        <p:spPr bwMode="auto">
          <a:xfrm>
            <a:off x="384873" y="1173024"/>
            <a:ext cx="9205569" cy="2862082"/>
          </a:xfrm>
          <a:prstGeom prst="rect">
            <a:avLst/>
          </a:prstGeom>
          <a:solidFill>
            <a:srgbClr val="FFFFFF"/>
          </a:solidFill>
          <a:ln>
            <a:miter lim="800000"/>
            <a:headEnd/>
            <a:tailEnd/>
          </a:ln>
        </p:spPr>
        <p:txBody>
          <a:bodyPr anchor="ctr"/>
          <a:lstStyle/>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The issuers / counterparties to structured products are typically global investment banks:</a:t>
            </a:r>
          </a:p>
          <a:p>
            <a:pPr marL="558800" lvl="1" indent="-285750" defTabSz="457200">
              <a:spcBef>
                <a:spcPts val="0"/>
              </a:spcBef>
              <a:spcAft>
                <a:spcPts val="600"/>
              </a:spcAft>
              <a:buFont typeface=".AppleSystemUIFont"/>
              <a:buChar char="-"/>
              <a:defRPr/>
            </a:pPr>
            <a:r>
              <a:rPr lang="en-GB" dirty="0">
                <a:solidFill>
                  <a:srgbClr val="09527B"/>
                </a:solidFill>
              </a:rPr>
              <a:t>not</a:t>
            </a:r>
            <a:r>
              <a:rPr lang="en-GB" dirty="0">
                <a:ea typeface="Calibri"/>
                <a:cs typeface="Times New Roman"/>
              </a:rPr>
              <a:t>withstanding that even global investment banks can fail, as was shown to be the case in the global        financial crisis of 2008, they are usually considered to be amongst the strongest financial institutions in the        world and</a:t>
            </a:r>
            <a:r>
              <a:rPr lang="en-GB" b="1" dirty="0">
                <a:ea typeface="Calibri"/>
                <a:cs typeface="Times New Roman"/>
              </a:rPr>
              <a:t> </a:t>
            </a:r>
            <a:r>
              <a:rPr lang="en-GB" dirty="0">
                <a:ea typeface="Calibri"/>
                <a:cs typeface="Times New Roman"/>
              </a:rPr>
              <a:t>generally believed to be - and expected to be (especially post the financial crisis of 2008) - strong        enough to be capable of withstanding any and all economic and market scenarios / events</a:t>
            </a:r>
          </a:p>
          <a:p>
            <a:pPr marL="285750" lvl="0" indent="-285750" defTabSz="457200">
              <a:spcBef>
                <a:spcPts val="1200"/>
              </a:spcBef>
              <a:spcAft>
                <a:spcPts val="600"/>
              </a:spcAft>
              <a:buFont typeface="Wingdings" panose="05000000000000000000" pitchFamily="2" charset="2"/>
              <a:buChar char="§"/>
              <a:defRPr/>
            </a:pPr>
            <a:r>
              <a:rPr lang="en-GB" b="1" dirty="0">
                <a:ea typeface="Calibri"/>
                <a:cs typeface="Times New Roman"/>
              </a:rPr>
              <a:t>Clearly, governments, central banks, regulators, shareholders, employees and depositors - not to mention the banks themselves - do not expect or want banks becoming bankrupt:</a:t>
            </a:r>
          </a:p>
          <a:p>
            <a:pPr marL="558800" lvl="1" indent="-285750" defTabSz="457200">
              <a:spcBef>
                <a:spcPts val="0"/>
              </a:spcBef>
              <a:spcAft>
                <a:spcPts val="600"/>
              </a:spcAft>
              <a:buFont typeface=".AppleSystemUIFont"/>
              <a:buChar char="-"/>
              <a:defRPr/>
            </a:pPr>
            <a:r>
              <a:rPr lang="en-GB" dirty="0">
                <a:solidFill>
                  <a:srgbClr val="09527B"/>
                </a:solidFill>
              </a:rPr>
              <a:t>and</a:t>
            </a:r>
            <a:r>
              <a:rPr lang="en-GB" dirty="0">
                <a:ea typeface="Calibri"/>
                <a:cs typeface="Times New Roman"/>
              </a:rPr>
              <a:t> post the 2008 financial crisis much attention has been paid by governments and regulators to ensure        that the banking sector and individual banks have identified and mitigated risk and improved, stress-tested        and ensured their capital adequacy</a:t>
            </a:r>
            <a:r>
              <a:rPr lang="en-GB" b="1" dirty="0">
                <a:ea typeface="Calibri"/>
                <a:cs typeface="Times New Roman"/>
              </a:rPr>
              <a:t> </a:t>
            </a:r>
            <a:r>
              <a:rPr lang="en-GB" dirty="0">
                <a:ea typeface="Calibri"/>
                <a:cs typeface="Times New Roman"/>
              </a:rPr>
              <a:t>(details of the regulatory focus on the global banking system, post the        financial crisis, such as Basel III, is provided in this Module )</a:t>
            </a:r>
          </a:p>
        </p:txBody>
      </p:sp>
      <p:sp>
        <p:nvSpPr>
          <p:cNvPr id="6" name="Rectangle 5"/>
          <p:cNvSpPr/>
          <p:nvPr/>
        </p:nvSpPr>
        <p:spPr>
          <a:xfrm>
            <a:off x="437761" y="4195684"/>
            <a:ext cx="9030478" cy="954107"/>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Issuers / counterparties to structured products are typically global investment banks</a:t>
            </a:r>
            <a:endParaRPr lang="en-US" b="1" dirty="0">
              <a:solidFill>
                <a:schemeClr val="bg1"/>
              </a:solidFill>
            </a:endParaRPr>
          </a:p>
          <a:p>
            <a:pPr algn="ctr"/>
            <a:r>
              <a:rPr lang="en-US" b="1" dirty="0">
                <a:solidFill>
                  <a:schemeClr val="bg1"/>
                </a:solidFill>
              </a:rPr>
              <a:t>------------------------------------------------------------------------------------------------------------------------------------</a:t>
            </a:r>
          </a:p>
          <a:p>
            <a:pPr lvl="0" algn="ctr" defTabSz="457200">
              <a:defRPr/>
            </a:pPr>
            <a:r>
              <a:rPr lang="en-GB" b="1" dirty="0">
                <a:solidFill>
                  <a:schemeClr val="bg1"/>
                </a:solidFill>
                <a:cs typeface="Times New Roman"/>
              </a:rPr>
              <a:t>Notwithstanding that it is possible for major banks to fail, as was shown in the global financial crisis, investment banks</a:t>
            </a:r>
            <a:r>
              <a:rPr lang="en-GB" b="1" dirty="0">
                <a:solidFill>
                  <a:schemeClr val="bg1"/>
                </a:solidFill>
                <a:ea typeface="Calibri"/>
                <a:cs typeface="Times New Roman"/>
              </a:rPr>
              <a:t> are usually considered to be amongst the strongest financial institutions in the world</a:t>
            </a:r>
            <a:endParaRPr lang="en-US" b="1" dirty="0">
              <a:solidFill>
                <a:schemeClr val="bg1"/>
              </a:solidFill>
            </a:endParaRPr>
          </a:p>
        </p:txBody>
      </p:sp>
      <p:sp>
        <p:nvSpPr>
          <p:cNvPr id="7" name="Rectangle 6">
            <a:extLst>
              <a:ext uri="{FF2B5EF4-FFF2-40B4-BE49-F238E27FC236}">
                <a16:creationId xmlns:a16="http://schemas.microsoft.com/office/drawing/2014/main" id="{3D797751-54C9-AD41-858E-616EDAD77A92}"/>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86222625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9</a:t>
            </a:fld>
            <a:endParaRPr lang="en-US" dirty="0"/>
          </a:p>
        </p:txBody>
      </p:sp>
      <p:sp>
        <p:nvSpPr>
          <p:cNvPr id="4" name="Text Box 10"/>
          <p:cNvSpPr txBox="1">
            <a:spLocks noChangeArrowheads="1"/>
          </p:cNvSpPr>
          <p:nvPr/>
        </p:nvSpPr>
        <p:spPr bwMode="auto">
          <a:xfrm>
            <a:off x="421497" y="544832"/>
            <a:ext cx="7333542" cy="276999"/>
          </a:xfrm>
          <a:prstGeom prst="rect">
            <a:avLst/>
          </a:prstGeom>
          <a:noFill/>
          <a:ln w="9525">
            <a:noFill/>
            <a:miter lim="800000"/>
            <a:headEnd/>
            <a:tailEnd/>
          </a:ln>
        </p:spPr>
        <p:txBody>
          <a:bodyPr wrap="square" lIns="0" tIns="0" rIns="0" bIns="0">
            <a:spAutoFit/>
          </a:bodyPr>
          <a:lstStyle/>
          <a:p>
            <a:pPr>
              <a:spcBef>
                <a:spcPct val="50000"/>
              </a:spcBef>
            </a:pPr>
            <a:r>
              <a:rPr lang="en-GB" sz="1800" b="1" dirty="0">
                <a:latin typeface="Arial" pitchFamily="34" charset="0"/>
                <a:ea typeface="+mj-ea"/>
                <a:cs typeface="Arial" pitchFamily="34" charset="0"/>
              </a:rPr>
              <a:t>Counterparties are usually leading global investment banks …</a:t>
            </a:r>
            <a:endParaRPr lang="en-US" sz="1800" b="1" dirty="0">
              <a:latin typeface="Arial" pitchFamily="34" charset="0"/>
              <a:ea typeface="+mj-ea"/>
              <a:cs typeface="Arial" pitchFamily="34" charset="0"/>
            </a:endParaRPr>
          </a:p>
        </p:txBody>
      </p:sp>
      <p:pic>
        <p:nvPicPr>
          <p:cNvPr id="1032" name="Picture 8" descr="HSB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0206" y="2988729"/>
            <a:ext cx="2043945" cy="40800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Natix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3737" y="4020578"/>
            <a:ext cx="2380848" cy="775504"/>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Image result for barclays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019" y="1373205"/>
            <a:ext cx="2168566" cy="1234757"/>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Image result for santander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6352" y="4592913"/>
            <a:ext cx="2289108" cy="1803817"/>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Image result for BNP PARIBAS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8636" y="1774839"/>
            <a:ext cx="2012696" cy="498918"/>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descr="Image result for UBS LOG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69843" y="5211351"/>
            <a:ext cx="1725547" cy="451412"/>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Image result for NOMURA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02860" y="4142406"/>
            <a:ext cx="1841398" cy="53184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Image result for bank of americ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54783" y="1511532"/>
            <a:ext cx="2452244" cy="10255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citi logo"/>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685131" y="1433287"/>
            <a:ext cx="1476857" cy="88611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Image result for credit suisse logo"/>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76498" y="2749210"/>
            <a:ext cx="2291446" cy="64407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Image result for goldman sachs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53531" y="2498074"/>
            <a:ext cx="1397721" cy="129020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morgan stanley 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667944" y="4142407"/>
            <a:ext cx="2523964" cy="58245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Image result for jp morgan logo"/>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23655" y="4142406"/>
            <a:ext cx="2397129" cy="553184"/>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14" descr="Image result for nomura logo"/>
          <p:cNvSpPr>
            <a:spLocks noChangeAspect="1" noChangeArrowheads="1"/>
          </p:cNvSpPr>
          <p:nvPr/>
        </p:nvSpPr>
        <p:spPr bwMode="auto">
          <a:xfrm>
            <a:off x="168540" y="-144463"/>
            <a:ext cx="3302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6" descr="Image result for nomura logo"/>
          <p:cNvSpPr>
            <a:spLocks noChangeAspect="1" noChangeArrowheads="1"/>
          </p:cNvSpPr>
          <p:nvPr/>
        </p:nvSpPr>
        <p:spPr bwMode="auto">
          <a:xfrm>
            <a:off x="333640" y="7938"/>
            <a:ext cx="3302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18" descr="Image result for nomura logo"/>
          <p:cNvSpPr>
            <a:spLocks noChangeAspect="1" noChangeArrowheads="1"/>
          </p:cNvSpPr>
          <p:nvPr/>
        </p:nvSpPr>
        <p:spPr bwMode="auto">
          <a:xfrm>
            <a:off x="498740" y="160338"/>
            <a:ext cx="3302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20" descr="Image result for rbc capital markets"/>
          <p:cNvSpPr>
            <a:spLocks noChangeAspect="1" noChangeArrowheads="1"/>
          </p:cNvSpPr>
          <p:nvPr/>
        </p:nvSpPr>
        <p:spPr bwMode="auto">
          <a:xfrm>
            <a:off x="663840" y="312738"/>
            <a:ext cx="3302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45" name="Picture 2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67618" y="5246542"/>
            <a:ext cx="2169204" cy="445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7" name="Picture 23" descr="Image result for societe general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224521" y="5232638"/>
            <a:ext cx="2178823" cy="408839"/>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Image result for investec"/>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213422" y="2831551"/>
            <a:ext cx="2342091" cy="722364"/>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5">
            <a:extLst>
              <a:ext uri="{FF2B5EF4-FFF2-40B4-BE49-F238E27FC236}">
                <a16:creationId xmlns:a16="http://schemas.microsoft.com/office/drawing/2014/main" id="{762BA795-6574-E848-B96A-16C583A18567}"/>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553851973"/>
      </p:ext>
    </p:extLst>
  </p:cSld>
  <p:clrMapOvr>
    <a:masterClrMapping/>
  </p:clrMapOvr>
  <p:transition>
    <p:fade/>
  </p:transition>
</p:sld>
</file>

<file path=ppt/theme/theme1.xml><?xml version="1.0" encoding="utf-8"?>
<a:theme xmlns:a="http://schemas.openxmlformats.org/drawingml/2006/main" name="Alpha Theme2">
  <a:themeElements>
    <a:clrScheme name="Custom 5">
      <a:dk1>
        <a:srgbClr val="09527B"/>
      </a:dk1>
      <a:lt1>
        <a:srgbClr val="FFFFFF"/>
      </a:lt1>
      <a:dk2>
        <a:srgbClr val="336499"/>
      </a:dk2>
      <a:lt2>
        <a:srgbClr val="EEF5FC"/>
      </a:lt2>
      <a:accent1>
        <a:srgbClr val="C7DBF1"/>
      </a:accent1>
      <a:accent2>
        <a:srgbClr val="009900"/>
      </a:accent2>
      <a:accent3>
        <a:srgbClr val="7030A0"/>
      </a:accent3>
      <a:accent4>
        <a:srgbClr val="FF6600"/>
      </a:accent4>
      <a:accent5>
        <a:srgbClr val="FFCC00"/>
      </a:accent5>
      <a:accent6>
        <a:srgbClr val="9966FF"/>
      </a:accent6>
      <a:hlink>
        <a:srgbClr val="3399FF"/>
      </a:hlink>
      <a:folHlink>
        <a:srgbClr val="0099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9525">
          <a:noFill/>
          <a:miter lim="800000"/>
          <a:headEnd/>
          <a:tailEnd/>
        </a:ln>
        <a:effectLst>
          <a:outerShdw blurRad="50800" dist="38100" dir="2700000" algn="tl" rotWithShape="0">
            <a:prstClr val="black">
              <a:alpha val="40000"/>
            </a:prstClr>
          </a:outerShdw>
        </a:effectLst>
      </a:spPr>
      <a:bodyPr lIns="0" tIns="0" rIns="0" bIns="0" rtlCol="0" anchor="ctr"/>
      <a:lstStyle>
        <a:defPPr marL="182563" indent="-3175" algn="ctr" eaLnBrk="0" hangingPunct="0">
          <a:spcBef>
            <a:spcPct val="35000"/>
          </a:spcBef>
          <a:buClr>
            <a:srgbClr val="355997"/>
          </a:buClr>
          <a:defRPr sz="1000" b="1" dirty="0"/>
        </a:defPPr>
      </a:lstStyle>
    </a:spDef>
    <a:txDef>
      <a:spPr>
        <a:noFill/>
      </a:spPr>
      <a:bodyPr wrap="square" lIns="0" tIns="0" rIns="0" bIns="0" rtlCol="0">
        <a:sp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86243</TotalTime>
  <Words>12257</Words>
  <Application>Microsoft Office PowerPoint</Application>
  <PresentationFormat>A4 Paper (210x297 mm)</PresentationFormat>
  <Paragraphs>1406</Paragraphs>
  <Slides>54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.AppleSystemUIFont</vt:lpstr>
      <vt:lpstr>Arial</vt:lpstr>
      <vt:lpstr>Calibri</vt:lpstr>
      <vt:lpstr>Times New Roman</vt:lpstr>
      <vt:lpstr>Wingdings</vt:lpstr>
      <vt:lpstr>Alpha Theme2</vt:lpstr>
      <vt:lpstr>PROFESSIONAL ADVISER ACADEMY: MODULE 3 -------------------------------------------------------------------- ‘ISSUER &amp; COUNTERPARTY DUE DILIGENCE’ -------------------------------------------------------------- DESIGNED FOR PROFESSIONAL ADVISER USE - MADE AVAIILABLE TO BEST PRICE FS CLIENTS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Shae Versteegh</dc:creator>
  <cp:lastModifiedBy>CHRIS TAYLOR</cp:lastModifiedBy>
  <cp:revision>2365</cp:revision>
  <cp:lastPrinted>2017-05-30T10:12:51Z</cp:lastPrinted>
  <dcterms:created xsi:type="dcterms:W3CDTF">2016-11-15T10:57:28Z</dcterms:created>
  <dcterms:modified xsi:type="dcterms:W3CDTF">2018-07-24T19:32:54Z</dcterms:modified>
</cp:coreProperties>
</file>