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4"/>
  </p:notesMasterIdLst>
  <p:handoutMasterIdLst>
    <p:handoutMasterId r:id="rId55"/>
  </p:handoutMasterIdLst>
  <p:sldIdLst>
    <p:sldId id="483" r:id="rId2"/>
    <p:sldId id="494" r:id="rId3"/>
    <p:sldId id="542" r:id="rId4"/>
    <p:sldId id="543" r:id="rId5"/>
    <p:sldId id="478" r:id="rId6"/>
    <p:sldId id="480" r:id="rId7"/>
    <p:sldId id="452" r:id="rId8"/>
    <p:sldId id="453" r:id="rId9"/>
    <p:sldId id="467" r:id="rId10"/>
    <p:sldId id="468" r:id="rId11"/>
    <p:sldId id="495" r:id="rId12"/>
    <p:sldId id="443" r:id="rId13"/>
    <p:sldId id="455" r:id="rId14"/>
    <p:sldId id="454" r:id="rId15"/>
    <p:sldId id="444" r:id="rId16"/>
    <p:sldId id="469" r:id="rId17"/>
    <p:sldId id="456" r:id="rId18"/>
    <p:sldId id="457" r:id="rId19"/>
    <p:sldId id="482" r:id="rId20"/>
    <p:sldId id="460" r:id="rId21"/>
    <p:sldId id="489" r:id="rId22"/>
    <p:sldId id="462" r:id="rId23"/>
    <p:sldId id="459" r:id="rId24"/>
    <p:sldId id="491" r:id="rId25"/>
    <p:sldId id="332" r:id="rId26"/>
    <p:sldId id="450" r:id="rId27"/>
    <p:sldId id="464" r:id="rId28"/>
    <p:sldId id="470" r:id="rId29"/>
    <p:sldId id="471" r:id="rId30"/>
    <p:sldId id="473" r:id="rId31"/>
    <p:sldId id="475" r:id="rId32"/>
    <p:sldId id="476" r:id="rId33"/>
    <p:sldId id="496" r:id="rId34"/>
    <p:sldId id="497" r:id="rId35"/>
    <p:sldId id="498" r:id="rId36"/>
    <p:sldId id="499" r:id="rId37"/>
    <p:sldId id="500" r:id="rId38"/>
    <p:sldId id="501" r:id="rId39"/>
    <p:sldId id="502" r:id="rId40"/>
    <p:sldId id="503" r:id="rId41"/>
    <p:sldId id="504" r:id="rId42"/>
    <p:sldId id="505" r:id="rId43"/>
    <p:sldId id="510" r:id="rId44"/>
    <p:sldId id="507" r:id="rId45"/>
    <p:sldId id="508" r:id="rId46"/>
    <p:sldId id="509" r:id="rId47"/>
    <p:sldId id="492" r:id="rId48"/>
    <p:sldId id="524" r:id="rId49"/>
    <p:sldId id="511" r:id="rId50"/>
    <p:sldId id="477" r:id="rId51"/>
    <p:sldId id="526" r:id="rId52"/>
    <p:sldId id="523" r:id="rId53"/>
  </p:sldIdLst>
  <p:sldSz cx="9906000" cy="6858000" type="A4"/>
  <p:notesSz cx="6797675" cy="9926638"/>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975">
          <p15:clr>
            <a:srgbClr val="A4A3A4"/>
          </p15:clr>
        </p15:guide>
        <p15:guide id="2" orient="horz" pos="2432">
          <p15:clr>
            <a:srgbClr val="A4A3A4"/>
          </p15:clr>
        </p15:guide>
        <p15:guide id="3" orient="horz" pos="799">
          <p15:clr>
            <a:srgbClr val="A4A3A4"/>
          </p15:clr>
        </p15:guide>
        <p15:guide id="4" orient="horz" pos="572">
          <p15:clr>
            <a:srgbClr val="A4A3A4"/>
          </p15:clr>
        </p15:guide>
        <p15:guide id="5" orient="horz" pos="4091">
          <p15:clr>
            <a:srgbClr val="A4A3A4"/>
          </p15:clr>
        </p15:guide>
        <p15:guide id="6" orient="horz" pos="2341">
          <p15:clr>
            <a:srgbClr val="A4A3A4"/>
          </p15:clr>
        </p15:guide>
        <p15:guide id="7" orient="horz" pos="2387">
          <p15:clr>
            <a:srgbClr val="A4A3A4"/>
          </p15:clr>
        </p15:guide>
        <p15:guide id="8" orient="horz" pos="2438">
          <p15:clr>
            <a:srgbClr val="A4A3A4"/>
          </p15:clr>
        </p15:guide>
        <p15:guide id="9" pos="4141">
          <p15:clr>
            <a:srgbClr val="A4A3A4"/>
          </p15:clr>
        </p15:guide>
        <p15:guide id="10" pos="3177">
          <p15:clr>
            <a:srgbClr val="A4A3A4"/>
          </p15:clr>
        </p15:guide>
        <p15:guide id="11" pos="3064">
          <p15:clr>
            <a:srgbClr val="A4A3A4"/>
          </p15:clr>
        </p15:guide>
        <p15:guide id="12" pos="2212">
          <p15:clr>
            <a:srgbClr val="A4A3A4"/>
          </p15:clr>
        </p15:guide>
        <p15:guide id="13" pos="2100">
          <p15:clr>
            <a:srgbClr val="A4A3A4"/>
          </p15:clr>
        </p15:guide>
        <p15:guide id="14" pos="4028">
          <p15:clr>
            <a:srgbClr val="A4A3A4"/>
          </p15:clr>
        </p15:guide>
        <p15:guide id="15" pos="5955">
          <p15:clr>
            <a:srgbClr val="A4A3A4"/>
          </p15:clr>
        </p15:guide>
        <p15:guide id="16" pos="28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C7B"/>
    <a:srgbClr val="FFFFFF"/>
    <a:srgbClr val="7030A0"/>
    <a:srgbClr val="9966FF"/>
    <a:srgbClr val="FFCC00"/>
    <a:srgbClr val="FC7930"/>
    <a:srgbClr val="00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99" autoAdjust="0"/>
    <p:restoredTop sz="93615" autoAdjust="0"/>
  </p:normalViewPr>
  <p:slideViewPr>
    <p:cSldViewPr snapToGrid="0" snapToObjects="1" showGuides="1">
      <p:cViewPr varScale="1">
        <p:scale>
          <a:sx n="85" d="100"/>
          <a:sy n="85" d="100"/>
        </p:scale>
        <p:origin x="1446" y="54"/>
      </p:cViewPr>
      <p:guideLst>
        <p:guide orient="horz" pos="3975"/>
        <p:guide orient="horz" pos="2432"/>
        <p:guide orient="horz" pos="799"/>
        <p:guide orient="horz" pos="572"/>
        <p:guide orient="horz" pos="4091"/>
        <p:guide orient="horz" pos="2341"/>
        <p:guide orient="horz" pos="2387"/>
        <p:guide orient="horz" pos="2438"/>
        <p:guide pos="4141"/>
        <p:guide pos="3177"/>
        <p:guide pos="3064"/>
        <p:guide pos="2212"/>
        <p:guide pos="2100"/>
        <p:guide pos="4028"/>
        <p:guide pos="5955"/>
        <p:guide pos="28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76" d="100"/>
          <a:sy n="76" d="100"/>
        </p:scale>
        <p:origin x="-2130"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600"/>
            </a:pPr>
            <a:r>
              <a:rPr lang="en-US" sz="1400" u="sng" dirty="0"/>
              <a:t>PRICE</a:t>
            </a:r>
            <a:r>
              <a:rPr lang="en-US" sz="1400" u="sng" baseline="0" dirty="0"/>
              <a:t> SENSITIVITY (COST) OF A ZCB</a:t>
            </a:r>
            <a:endParaRPr lang="en-US" sz="1400" u="sng" dirty="0"/>
          </a:p>
        </c:rich>
      </c:tx>
      <c:layout>
        <c:manualLayout>
          <c:xMode val="edge"/>
          <c:yMode val="edge"/>
          <c:x val="0.16279842904684599"/>
          <c:y val="1.8823527418934401E-2"/>
        </c:manualLayout>
      </c:layout>
      <c:overlay val="0"/>
    </c:title>
    <c:autoTitleDeleted val="0"/>
    <c:plotArea>
      <c:layout>
        <c:manualLayout>
          <c:layoutTarget val="inner"/>
          <c:xMode val="edge"/>
          <c:yMode val="edge"/>
          <c:x val="0.16233323428911001"/>
          <c:y val="9.8064516129032206E-2"/>
          <c:w val="0.79834107116327402"/>
          <c:h val="0.78721158242316502"/>
        </c:manualLayout>
      </c:layout>
      <c:lineChart>
        <c:grouping val="standard"/>
        <c:varyColors val="0"/>
        <c:ser>
          <c:idx val="0"/>
          <c:order val="1"/>
          <c:tx>
            <c:strRef>
              <c:f>'ZCB Price'!$A$14</c:f>
              <c:strCache>
                <c:ptCount val="1"/>
                <c:pt idx="0">
                  <c:v>ZCB Price (6 year term)</c:v>
                </c:pt>
              </c:strCache>
            </c:strRef>
          </c:tx>
          <c:spPr>
            <a:ln>
              <a:solidFill>
                <a:schemeClr val="tx2"/>
              </a:solidFill>
            </a:ln>
          </c:spPr>
          <c:marker>
            <c:symbol val="none"/>
          </c:marker>
          <c:cat>
            <c:numRef>
              <c:f>'ZCB Price'!$B$13:$AP$13</c:f>
              <c:numCache>
                <c:formatCode>0.00%</c:formatCode>
                <c:ptCount val="41"/>
                <c:pt idx="0" formatCode="General">
                  <c:v>0</c:v>
                </c:pt>
                <c:pt idx="1">
                  <c:v>2.5000000000000001E-3</c:v>
                </c:pt>
                <c:pt idx="2">
                  <c:v>5.0000000000000001E-3</c:v>
                </c:pt>
                <c:pt idx="3">
                  <c:v>7.4999999999999997E-3</c:v>
                </c:pt>
                <c:pt idx="4">
                  <c:v>0.01</c:v>
                </c:pt>
                <c:pt idx="5">
                  <c:v>1.2500000000000001E-2</c:v>
                </c:pt>
                <c:pt idx="6">
                  <c:v>1.4999999999999999E-2</c:v>
                </c:pt>
                <c:pt idx="7">
                  <c:v>1.7500000000000002E-2</c:v>
                </c:pt>
                <c:pt idx="8">
                  <c:v>0.02</c:v>
                </c:pt>
                <c:pt idx="9">
                  <c:v>2.2499999999999999E-2</c:v>
                </c:pt>
                <c:pt idx="10">
                  <c:v>2.5000000000000001E-2</c:v>
                </c:pt>
                <c:pt idx="11">
                  <c:v>2.75E-2</c:v>
                </c:pt>
                <c:pt idx="12">
                  <c:v>0.03</c:v>
                </c:pt>
                <c:pt idx="13">
                  <c:v>3.2500000000000001E-2</c:v>
                </c:pt>
                <c:pt idx="14">
                  <c:v>3.5000000000000003E-2</c:v>
                </c:pt>
                <c:pt idx="15">
                  <c:v>3.7499999999999999E-2</c:v>
                </c:pt>
                <c:pt idx="16">
                  <c:v>0.04</c:v>
                </c:pt>
                <c:pt idx="17">
                  <c:v>4.2500000000000003E-2</c:v>
                </c:pt>
                <c:pt idx="18">
                  <c:v>4.4999999999999998E-2</c:v>
                </c:pt>
                <c:pt idx="19">
                  <c:v>4.7500000000000001E-2</c:v>
                </c:pt>
                <c:pt idx="20">
                  <c:v>0.05</c:v>
                </c:pt>
                <c:pt idx="21">
                  <c:v>5.2499999999999998E-2</c:v>
                </c:pt>
                <c:pt idx="22">
                  <c:v>5.5E-2</c:v>
                </c:pt>
                <c:pt idx="23">
                  <c:v>5.7500000000000002E-2</c:v>
                </c:pt>
                <c:pt idx="24">
                  <c:v>0.06</c:v>
                </c:pt>
                <c:pt idx="25">
                  <c:v>6.25E-2</c:v>
                </c:pt>
                <c:pt idx="26">
                  <c:v>6.5000000000000002E-2</c:v>
                </c:pt>
                <c:pt idx="27">
                  <c:v>6.7500000000000004E-2</c:v>
                </c:pt>
                <c:pt idx="28">
                  <c:v>7.0000000000000007E-2</c:v>
                </c:pt>
                <c:pt idx="29">
                  <c:v>7.2499999999999995E-2</c:v>
                </c:pt>
                <c:pt idx="30">
                  <c:v>7.4999999999999997E-2</c:v>
                </c:pt>
                <c:pt idx="31">
                  <c:v>7.7499999999999999E-2</c:v>
                </c:pt>
                <c:pt idx="32">
                  <c:v>0.08</c:v>
                </c:pt>
                <c:pt idx="33">
                  <c:v>8.2500000000000004E-2</c:v>
                </c:pt>
                <c:pt idx="34">
                  <c:v>8.5000000000000006E-2</c:v>
                </c:pt>
                <c:pt idx="35">
                  <c:v>8.7499999999999994E-2</c:v>
                </c:pt>
                <c:pt idx="36">
                  <c:v>0.09</c:v>
                </c:pt>
                <c:pt idx="37">
                  <c:v>9.2499999999999999E-2</c:v>
                </c:pt>
                <c:pt idx="38">
                  <c:v>9.5000000000000001E-2</c:v>
                </c:pt>
                <c:pt idx="39">
                  <c:v>9.7500000000000003E-2</c:v>
                </c:pt>
                <c:pt idx="40">
                  <c:v>0.1</c:v>
                </c:pt>
              </c:numCache>
            </c:numRef>
          </c:cat>
          <c:val>
            <c:numRef>
              <c:f>'ZCB Price'!$B$14:$AP$14</c:f>
              <c:numCache>
                <c:formatCode>0.00%</c:formatCode>
                <c:ptCount val="41"/>
                <c:pt idx="0">
                  <c:v>0.96762604704226696</c:v>
                </c:pt>
                <c:pt idx="1">
                  <c:v>0.95331583595793501</c:v>
                </c:pt>
                <c:pt idx="2">
                  <c:v>0.93925192298374705</c:v>
                </c:pt>
                <c:pt idx="3">
                  <c:v>0.92542947530148201</c:v>
                </c:pt>
                <c:pt idx="4">
                  <c:v>0.91184376651392995</c:v>
                </c:pt>
                <c:pt idx="5">
                  <c:v>0.89849017404742904</c:v>
                </c:pt>
                <c:pt idx="6">
                  <c:v>0.88536417662396705</c:v>
                </c:pt>
                <c:pt idx="7">
                  <c:v>0.87246135180082396</c:v>
                </c:pt>
                <c:pt idx="8">
                  <c:v>0.85977737357579798</c:v>
                </c:pt>
                <c:pt idx="9">
                  <c:v>0.84730801005609302</c:v>
                </c:pt>
                <c:pt idx="10">
                  <c:v>0.83504912118904195</c:v>
                </c:pt>
                <c:pt idx="11">
                  <c:v>0.82299665655288001</c:v>
                </c:pt>
                <c:pt idx="12">
                  <c:v>0.81114665320583101</c:v>
                </c:pt>
                <c:pt idx="13">
                  <c:v>0.79949523359184205</c:v>
                </c:pt>
                <c:pt idx="14">
                  <c:v>0.78803860350132404</c:v>
                </c:pt>
                <c:pt idx="15">
                  <c:v>0.77677305008535003</c:v>
                </c:pt>
                <c:pt idx="16">
                  <c:v>0.76569493992176996</c:v>
                </c:pt>
                <c:pt idx="17">
                  <c:v>0.75480071713177399</c:v>
                </c:pt>
                <c:pt idx="18">
                  <c:v>0.74408690154545498</c:v>
                </c:pt>
                <c:pt idx="19">
                  <c:v>0.733550086915009</c:v>
                </c:pt>
                <c:pt idx="20">
                  <c:v>0.72318693917420596</c:v>
                </c:pt>
                <c:pt idx="21">
                  <c:v>0.71299419474283499</c:v>
                </c:pt>
                <c:pt idx="22">
                  <c:v>0.70296865887486304</c:v>
                </c:pt>
                <c:pt idx="23">
                  <c:v>0.693107204049067</c:v>
                </c:pt>
                <c:pt idx="24">
                  <c:v>0.68340676840096704</c:v>
                </c:pt>
                <c:pt idx="25">
                  <c:v>0.67386435419490398</c:v>
                </c:pt>
                <c:pt idx="26">
                  <c:v>0.66447702633512096</c:v>
                </c:pt>
                <c:pt idx="27">
                  <c:v>0.65524191091480299</c:v>
                </c:pt>
                <c:pt idx="28">
                  <c:v>0.64615619380198797</c:v>
                </c:pt>
                <c:pt idx="29">
                  <c:v>0.63721711926135405</c:v>
                </c:pt>
                <c:pt idx="30">
                  <c:v>0.62842198861086296</c:v>
                </c:pt>
                <c:pt idx="31">
                  <c:v>0.61976815891234205</c:v>
                </c:pt>
                <c:pt idx="32">
                  <c:v>0.61125304169502404</c:v>
                </c:pt>
                <c:pt idx="33">
                  <c:v>0.60287410171118905</c:v>
                </c:pt>
                <c:pt idx="34">
                  <c:v>0.59462885572298296</c:v>
                </c:pt>
                <c:pt idx="35">
                  <c:v>0.586514871319605</c:v>
                </c:pt>
                <c:pt idx="36">
                  <c:v>0.57852976576400394</c:v>
                </c:pt>
                <c:pt idx="37">
                  <c:v>0.57067120486830702</c:v>
                </c:pt>
                <c:pt idx="38">
                  <c:v>0.56293690189718104</c:v>
                </c:pt>
                <c:pt idx="39">
                  <c:v>0.55532461649838405</c:v>
                </c:pt>
                <c:pt idx="40">
                  <c:v>0.54783215365977</c:v>
                </c:pt>
              </c:numCache>
            </c:numRef>
          </c:val>
          <c:smooth val="0"/>
          <c:extLst>
            <c:ext xmlns:c16="http://schemas.microsoft.com/office/drawing/2014/chart" uri="{C3380CC4-5D6E-409C-BE32-E72D297353CC}">
              <c16:uniqueId val="{00000000-BE25-4150-BB79-4F2DC6F90586}"/>
            </c:ext>
          </c:extLst>
        </c:ser>
        <c:ser>
          <c:idx val="1"/>
          <c:order val="0"/>
          <c:tx>
            <c:strRef>
              <c:f>'ZCB Price'!$A$14</c:f>
              <c:strCache>
                <c:ptCount val="1"/>
                <c:pt idx="0">
                  <c:v>ZCB Price (6 year term)</c:v>
                </c:pt>
              </c:strCache>
            </c:strRef>
          </c:tx>
          <c:spPr>
            <a:ln>
              <a:solidFill>
                <a:schemeClr val="tx2"/>
              </a:solidFill>
            </a:ln>
          </c:spPr>
          <c:marker>
            <c:symbol val="none"/>
          </c:marker>
          <c:cat>
            <c:numRef>
              <c:f>'ZCB Price'!$B$13:$AP$13</c:f>
              <c:numCache>
                <c:formatCode>0.00%</c:formatCode>
                <c:ptCount val="41"/>
                <c:pt idx="0" formatCode="General">
                  <c:v>0</c:v>
                </c:pt>
                <c:pt idx="1">
                  <c:v>2.5000000000000001E-3</c:v>
                </c:pt>
                <c:pt idx="2">
                  <c:v>5.0000000000000001E-3</c:v>
                </c:pt>
                <c:pt idx="3">
                  <c:v>7.4999999999999997E-3</c:v>
                </c:pt>
                <c:pt idx="4">
                  <c:v>0.01</c:v>
                </c:pt>
                <c:pt idx="5">
                  <c:v>1.2500000000000001E-2</c:v>
                </c:pt>
                <c:pt idx="6">
                  <c:v>1.4999999999999999E-2</c:v>
                </c:pt>
                <c:pt idx="7">
                  <c:v>1.7500000000000002E-2</c:v>
                </c:pt>
                <c:pt idx="8">
                  <c:v>0.02</c:v>
                </c:pt>
                <c:pt idx="9">
                  <c:v>2.2499999999999999E-2</c:v>
                </c:pt>
                <c:pt idx="10">
                  <c:v>2.5000000000000001E-2</c:v>
                </c:pt>
                <c:pt idx="11">
                  <c:v>2.75E-2</c:v>
                </c:pt>
                <c:pt idx="12">
                  <c:v>0.03</c:v>
                </c:pt>
                <c:pt idx="13">
                  <c:v>3.2500000000000001E-2</c:v>
                </c:pt>
                <c:pt idx="14">
                  <c:v>3.5000000000000003E-2</c:v>
                </c:pt>
                <c:pt idx="15">
                  <c:v>3.7499999999999999E-2</c:v>
                </c:pt>
                <c:pt idx="16">
                  <c:v>0.04</c:v>
                </c:pt>
                <c:pt idx="17">
                  <c:v>4.2500000000000003E-2</c:v>
                </c:pt>
                <c:pt idx="18">
                  <c:v>4.4999999999999998E-2</c:v>
                </c:pt>
                <c:pt idx="19">
                  <c:v>4.7500000000000001E-2</c:v>
                </c:pt>
                <c:pt idx="20">
                  <c:v>0.05</c:v>
                </c:pt>
                <c:pt idx="21">
                  <c:v>5.2499999999999998E-2</c:v>
                </c:pt>
                <c:pt idx="22">
                  <c:v>5.5E-2</c:v>
                </c:pt>
                <c:pt idx="23">
                  <c:v>5.7500000000000002E-2</c:v>
                </c:pt>
                <c:pt idx="24">
                  <c:v>0.06</c:v>
                </c:pt>
                <c:pt idx="25">
                  <c:v>6.25E-2</c:v>
                </c:pt>
                <c:pt idx="26">
                  <c:v>6.5000000000000002E-2</c:v>
                </c:pt>
                <c:pt idx="27">
                  <c:v>6.7500000000000004E-2</c:v>
                </c:pt>
                <c:pt idx="28">
                  <c:v>7.0000000000000007E-2</c:v>
                </c:pt>
                <c:pt idx="29">
                  <c:v>7.2499999999999995E-2</c:v>
                </c:pt>
                <c:pt idx="30">
                  <c:v>7.4999999999999997E-2</c:v>
                </c:pt>
                <c:pt idx="31">
                  <c:v>7.7499999999999999E-2</c:v>
                </c:pt>
                <c:pt idx="32">
                  <c:v>0.08</c:v>
                </c:pt>
                <c:pt idx="33">
                  <c:v>8.2500000000000004E-2</c:v>
                </c:pt>
                <c:pt idx="34">
                  <c:v>8.5000000000000006E-2</c:v>
                </c:pt>
                <c:pt idx="35">
                  <c:v>8.7499999999999994E-2</c:v>
                </c:pt>
                <c:pt idx="36">
                  <c:v>0.09</c:v>
                </c:pt>
                <c:pt idx="37">
                  <c:v>9.2499999999999999E-2</c:v>
                </c:pt>
                <c:pt idx="38">
                  <c:v>9.5000000000000001E-2</c:v>
                </c:pt>
                <c:pt idx="39">
                  <c:v>9.7500000000000003E-2</c:v>
                </c:pt>
                <c:pt idx="40">
                  <c:v>0.1</c:v>
                </c:pt>
              </c:numCache>
            </c:numRef>
          </c:cat>
          <c:val>
            <c:numRef>
              <c:f>'ZCB Price'!$B$14:$AP$14</c:f>
              <c:numCache>
                <c:formatCode>0.00%</c:formatCode>
                <c:ptCount val="41"/>
                <c:pt idx="0">
                  <c:v>0.96762604704226696</c:v>
                </c:pt>
                <c:pt idx="1">
                  <c:v>0.95331583595793501</c:v>
                </c:pt>
                <c:pt idx="2">
                  <c:v>0.93925192298374705</c:v>
                </c:pt>
                <c:pt idx="3">
                  <c:v>0.92542947530148201</c:v>
                </c:pt>
                <c:pt idx="4">
                  <c:v>0.91184376651392995</c:v>
                </c:pt>
                <c:pt idx="5">
                  <c:v>0.89849017404742904</c:v>
                </c:pt>
                <c:pt idx="6">
                  <c:v>0.88536417662396705</c:v>
                </c:pt>
                <c:pt idx="7">
                  <c:v>0.87246135180082396</c:v>
                </c:pt>
                <c:pt idx="8">
                  <c:v>0.85977737357579798</c:v>
                </c:pt>
                <c:pt idx="9">
                  <c:v>0.84730801005609302</c:v>
                </c:pt>
                <c:pt idx="10">
                  <c:v>0.83504912118904195</c:v>
                </c:pt>
                <c:pt idx="11">
                  <c:v>0.82299665655288001</c:v>
                </c:pt>
                <c:pt idx="12">
                  <c:v>0.81114665320583101</c:v>
                </c:pt>
                <c:pt idx="13">
                  <c:v>0.79949523359184205</c:v>
                </c:pt>
                <c:pt idx="14">
                  <c:v>0.78803860350132404</c:v>
                </c:pt>
                <c:pt idx="15">
                  <c:v>0.77677305008535003</c:v>
                </c:pt>
                <c:pt idx="16">
                  <c:v>0.76569493992176996</c:v>
                </c:pt>
                <c:pt idx="17">
                  <c:v>0.75480071713177399</c:v>
                </c:pt>
                <c:pt idx="18">
                  <c:v>0.74408690154545498</c:v>
                </c:pt>
                <c:pt idx="19">
                  <c:v>0.733550086915009</c:v>
                </c:pt>
                <c:pt idx="20">
                  <c:v>0.72318693917420596</c:v>
                </c:pt>
                <c:pt idx="21">
                  <c:v>0.71299419474283499</c:v>
                </c:pt>
                <c:pt idx="22">
                  <c:v>0.70296865887486304</c:v>
                </c:pt>
                <c:pt idx="23">
                  <c:v>0.693107204049067</c:v>
                </c:pt>
                <c:pt idx="24">
                  <c:v>0.68340676840096704</c:v>
                </c:pt>
                <c:pt idx="25">
                  <c:v>0.67386435419490398</c:v>
                </c:pt>
                <c:pt idx="26">
                  <c:v>0.66447702633512096</c:v>
                </c:pt>
                <c:pt idx="27">
                  <c:v>0.65524191091480299</c:v>
                </c:pt>
                <c:pt idx="28">
                  <c:v>0.64615619380198797</c:v>
                </c:pt>
                <c:pt idx="29">
                  <c:v>0.63721711926135405</c:v>
                </c:pt>
                <c:pt idx="30">
                  <c:v>0.62842198861086296</c:v>
                </c:pt>
                <c:pt idx="31">
                  <c:v>0.61976815891234205</c:v>
                </c:pt>
                <c:pt idx="32">
                  <c:v>0.61125304169502404</c:v>
                </c:pt>
                <c:pt idx="33">
                  <c:v>0.60287410171118905</c:v>
                </c:pt>
                <c:pt idx="34">
                  <c:v>0.59462885572298296</c:v>
                </c:pt>
                <c:pt idx="35">
                  <c:v>0.586514871319605</c:v>
                </c:pt>
                <c:pt idx="36">
                  <c:v>0.57852976576400394</c:v>
                </c:pt>
                <c:pt idx="37">
                  <c:v>0.57067120486830702</c:v>
                </c:pt>
                <c:pt idx="38">
                  <c:v>0.56293690189718104</c:v>
                </c:pt>
                <c:pt idx="39">
                  <c:v>0.55532461649838405</c:v>
                </c:pt>
                <c:pt idx="40">
                  <c:v>0.54783215365977</c:v>
                </c:pt>
              </c:numCache>
            </c:numRef>
          </c:val>
          <c:smooth val="0"/>
          <c:extLst>
            <c:ext xmlns:c16="http://schemas.microsoft.com/office/drawing/2014/chart" uri="{C3380CC4-5D6E-409C-BE32-E72D297353CC}">
              <c16:uniqueId val="{00000001-BE25-4150-BB79-4F2DC6F90586}"/>
            </c:ext>
          </c:extLst>
        </c:ser>
        <c:dLbls>
          <c:showLegendKey val="0"/>
          <c:showVal val="0"/>
          <c:showCatName val="0"/>
          <c:showSerName val="0"/>
          <c:showPercent val="0"/>
          <c:showBubbleSize val="0"/>
        </c:dLbls>
        <c:smooth val="0"/>
        <c:axId val="34155904"/>
        <c:axId val="34194944"/>
      </c:lineChart>
      <c:catAx>
        <c:axId val="34155904"/>
        <c:scaling>
          <c:orientation val="minMax"/>
        </c:scaling>
        <c:delete val="0"/>
        <c:axPos val="b"/>
        <c:title>
          <c:tx>
            <c:rich>
              <a:bodyPr/>
              <a:lstStyle/>
              <a:p>
                <a:pPr>
                  <a:defRPr sz="1000" b="1"/>
                </a:pPr>
                <a:r>
                  <a:rPr lang="en-US" sz="1000" b="1" dirty="0"/>
                  <a:t>6 YEAR INTEREST</a:t>
                </a:r>
                <a:r>
                  <a:rPr lang="en-US" sz="1000" b="1" baseline="0" dirty="0"/>
                  <a:t> / SWAP RATE </a:t>
                </a:r>
              </a:p>
              <a:p>
                <a:pPr>
                  <a:defRPr sz="1000" b="1"/>
                </a:pPr>
                <a:r>
                  <a:rPr lang="en-US" sz="1000" b="1" baseline="0" dirty="0"/>
                  <a:t>(INCL BANK CREDIT SPREAD / FUNDING LEVEL)</a:t>
                </a:r>
                <a:endParaRPr lang="en-US" sz="1000" b="1" dirty="0"/>
              </a:p>
            </c:rich>
          </c:tx>
          <c:layout>
            <c:manualLayout>
              <c:xMode val="edge"/>
              <c:yMode val="edge"/>
              <c:x val="0.228466604661379"/>
              <c:y val="0.930084041015386"/>
            </c:manualLayout>
          </c:layout>
          <c:overlay val="0"/>
        </c:title>
        <c:numFmt formatCode="0%" sourceLinked="0"/>
        <c:majorTickMark val="none"/>
        <c:minorTickMark val="none"/>
        <c:tickLblPos val="nextTo"/>
        <c:crossAx val="34194944"/>
        <c:crosses val="autoZero"/>
        <c:auto val="1"/>
        <c:lblAlgn val="ctr"/>
        <c:lblOffset val="100"/>
        <c:tickLblSkip val="4"/>
        <c:noMultiLvlLbl val="0"/>
      </c:catAx>
      <c:valAx>
        <c:axId val="34194944"/>
        <c:scaling>
          <c:orientation val="minMax"/>
          <c:max val="1"/>
          <c:min val="0.5"/>
        </c:scaling>
        <c:delete val="0"/>
        <c:axPos val="l"/>
        <c:majorGridlines/>
        <c:title>
          <c:tx>
            <c:rich>
              <a:bodyPr/>
              <a:lstStyle/>
              <a:p>
                <a:pPr>
                  <a:defRPr sz="1000" b="1"/>
                </a:pPr>
                <a:r>
                  <a:rPr lang="en-US" sz="1000" b="1" dirty="0"/>
                  <a:t>COST OF ZERO COUPON BOND</a:t>
                </a:r>
              </a:p>
            </c:rich>
          </c:tx>
          <c:layout>
            <c:manualLayout>
              <c:xMode val="edge"/>
              <c:yMode val="edge"/>
              <c:x val="2.3246262808610699E-2"/>
              <c:y val="0.26365049812474101"/>
            </c:manualLayout>
          </c:layout>
          <c:overlay val="0"/>
        </c:title>
        <c:numFmt formatCode="0%" sourceLinked="0"/>
        <c:majorTickMark val="none"/>
        <c:minorTickMark val="none"/>
        <c:tickLblPos val="nextTo"/>
        <c:crossAx val="3415590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862" cy="497333"/>
          </a:xfrm>
          <a:prstGeom prst="rect">
            <a:avLst/>
          </a:prstGeom>
        </p:spPr>
        <p:txBody>
          <a:bodyPr vert="horz" lIns="91380" tIns="45690" rIns="91380" bIns="45690" rtlCol="0"/>
          <a:lstStyle>
            <a:lvl1pPr algn="l">
              <a:defRPr sz="1200"/>
            </a:lvl1pPr>
          </a:lstStyle>
          <a:p>
            <a:pPr>
              <a:defRPr/>
            </a:pPr>
            <a:endParaRPr lang="en-GB"/>
          </a:p>
        </p:txBody>
      </p:sp>
      <p:sp>
        <p:nvSpPr>
          <p:cNvPr id="3" name="Date Placeholder 2"/>
          <p:cNvSpPr>
            <a:spLocks noGrp="1"/>
          </p:cNvSpPr>
          <p:nvPr>
            <p:ph type="dt" sz="quarter" idx="1"/>
          </p:nvPr>
        </p:nvSpPr>
        <p:spPr>
          <a:xfrm>
            <a:off x="3850295" y="1"/>
            <a:ext cx="2945862" cy="497333"/>
          </a:xfrm>
          <a:prstGeom prst="rect">
            <a:avLst/>
          </a:prstGeom>
        </p:spPr>
        <p:txBody>
          <a:bodyPr vert="horz" lIns="91380" tIns="45690" rIns="91380" bIns="45690" rtlCol="0"/>
          <a:lstStyle>
            <a:lvl1pPr algn="r">
              <a:defRPr sz="1200"/>
            </a:lvl1pPr>
          </a:lstStyle>
          <a:p>
            <a:pPr>
              <a:defRPr/>
            </a:pPr>
            <a:fld id="{7A1716EC-1E85-49B7-A5F9-781CF4CCA03A}" type="datetimeFigureOut">
              <a:rPr lang="en-US"/>
              <a:pPr>
                <a:defRPr/>
              </a:pPr>
              <a:t>7/24/2018</a:t>
            </a:fld>
            <a:endParaRPr lang="en-GB"/>
          </a:p>
        </p:txBody>
      </p:sp>
      <p:sp>
        <p:nvSpPr>
          <p:cNvPr id="4" name="Footer Placeholder 3"/>
          <p:cNvSpPr>
            <a:spLocks noGrp="1"/>
          </p:cNvSpPr>
          <p:nvPr>
            <p:ph type="ftr" sz="quarter" idx="2"/>
          </p:nvPr>
        </p:nvSpPr>
        <p:spPr>
          <a:xfrm>
            <a:off x="1" y="9427765"/>
            <a:ext cx="2945862" cy="497333"/>
          </a:xfrm>
          <a:prstGeom prst="rect">
            <a:avLst/>
          </a:prstGeom>
        </p:spPr>
        <p:txBody>
          <a:bodyPr vert="horz" lIns="91380" tIns="45690" rIns="91380" bIns="4569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50295" y="9427765"/>
            <a:ext cx="2945862" cy="497333"/>
          </a:xfrm>
          <a:prstGeom prst="rect">
            <a:avLst/>
          </a:prstGeom>
        </p:spPr>
        <p:txBody>
          <a:bodyPr vert="horz" lIns="91380" tIns="45690" rIns="91380" bIns="45690" rtlCol="0" anchor="b"/>
          <a:lstStyle>
            <a:lvl1pPr algn="r">
              <a:defRPr sz="1200"/>
            </a:lvl1pPr>
          </a:lstStyle>
          <a:p>
            <a:pPr>
              <a:defRPr/>
            </a:pPr>
            <a:fld id="{0BF83BC5-5A14-4C5E-ABE5-656D1821D131}" type="slidenum">
              <a:rPr lang="en-GB"/>
              <a:pPr>
                <a:defRPr/>
              </a:pPr>
              <a:t>‹#›</a:t>
            </a:fld>
            <a:endParaRPr lang="en-GB"/>
          </a:p>
        </p:txBody>
      </p:sp>
    </p:spTree>
    <p:extLst>
      <p:ext uri="{BB962C8B-B14F-4D97-AF65-F5344CB8AC3E}">
        <p14:creationId xmlns:p14="http://schemas.microsoft.com/office/powerpoint/2010/main" val="2937616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l">
              <a:defRPr sz="1200"/>
            </a:lvl1pPr>
          </a:lstStyle>
          <a:p>
            <a:pPr>
              <a:defRPr/>
            </a:pPr>
            <a:endParaRPr lang="en-US"/>
          </a:p>
        </p:txBody>
      </p:sp>
      <p:sp>
        <p:nvSpPr>
          <p:cNvPr id="4099" name="Rectangle 3"/>
          <p:cNvSpPr>
            <a:spLocks noGrp="1" noChangeArrowheads="1"/>
          </p:cNvSpPr>
          <p:nvPr>
            <p:ph type="dt" idx="1"/>
          </p:nvPr>
        </p:nvSpPr>
        <p:spPr bwMode="auto">
          <a:xfrm>
            <a:off x="3850295" y="1"/>
            <a:ext cx="2945862" cy="497333"/>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a:defRPr sz="1200"/>
            </a:lvl1pPr>
          </a:lstStyle>
          <a:p>
            <a:pPr>
              <a:defRPr/>
            </a:pPr>
            <a:endParaRPr lang="en-US"/>
          </a:p>
        </p:txBody>
      </p:sp>
      <p:sp>
        <p:nvSpPr>
          <p:cNvPr id="46084" name="Rectangle 4"/>
          <p:cNvSpPr>
            <a:spLocks noGrp="1" noRot="1" noChangeAspect="1" noChangeArrowheads="1" noTextEdit="1"/>
          </p:cNvSpPr>
          <p:nvPr>
            <p:ph type="sldImg" idx="2"/>
          </p:nvPr>
        </p:nvSpPr>
        <p:spPr bwMode="auto">
          <a:xfrm>
            <a:off x="712788" y="744538"/>
            <a:ext cx="5372100" cy="37211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65" y="4716192"/>
            <a:ext cx="5438748" cy="4465217"/>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l">
              <a:defRPr sz="1200"/>
            </a:lvl1pPr>
          </a:lstStyle>
          <a:p>
            <a:pPr>
              <a:defRPr/>
            </a:pPr>
            <a:endParaRPr lang="en-US"/>
          </a:p>
        </p:txBody>
      </p:sp>
      <p:sp>
        <p:nvSpPr>
          <p:cNvPr id="4103" name="Rectangle 7"/>
          <p:cNvSpPr>
            <a:spLocks noGrp="1" noChangeArrowheads="1"/>
          </p:cNvSpPr>
          <p:nvPr>
            <p:ph type="sldNum" sz="quarter" idx="5"/>
          </p:nvPr>
        </p:nvSpPr>
        <p:spPr bwMode="auto">
          <a:xfrm>
            <a:off x="3850295" y="9427765"/>
            <a:ext cx="2945862" cy="497333"/>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r">
              <a:defRPr sz="1200"/>
            </a:lvl1pPr>
          </a:lstStyle>
          <a:p>
            <a:pPr>
              <a:defRPr/>
            </a:pPr>
            <a:fld id="{FB7863FF-F50A-4FD8-8D5D-3FCAB7D942C8}" type="slidenum">
              <a:rPr lang="en-US"/>
              <a:pPr>
                <a:defRPr/>
              </a:pPr>
              <a:t>‹#›</a:t>
            </a:fld>
            <a:endParaRPr lang="en-US"/>
          </a:p>
        </p:txBody>
      </p:sp>
    </p:spTree>
    <p:extLst>
      <p:ext uri="{BB962C8B-B14F-4D97-AF65-F5344CB8AC3E}">
        <p14:creationId xmlns:p14="http://schemas.microsoft.com/office/powerpoint/2010/main" val="1348496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2</a:t>
            </a:fld>
            <a:endParaRPr lang="en-US" dirty="0"/>
          </a:p>
        </p:txBody>
      </p:sp>
    </p:spTree>
    <p:extLst>
      <p:ext uri="{BB962C8B-B14F-4D97-AF65-F5344CB8AC3E}">
        <p14:creationId xmlns:p14="http://schemas.microsoft.com/office/powerpoint/2010/main" val="20060889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15</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16</a:t>
            </a:fld>
            <a:endParaRPr lang="en-US" dirty="0"/>
          </a:p>
        </p:txBody>
      </p:sp>
    </p:spTree>
    <p:extLst>
      <p:ext uri="{BB962C8B-B14F-4D97-AF65-F5344CB8AC3E}">
        <p14:creationId xmlns:p14="http://schemas.microsoft.com/office/powerpoint/2010/main" val="1608849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17</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18</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19</a:t>
            </a:fld>
            <a:endParaRPr lang="en-US" dirty="0"/>
          </a:p>
        </p:txBody>
      </p:sp>
    </p:spTree>
    <p:extLst>
      <p:ext uri="{BB962C8B-B14F-4D97-AF65-F5344CB8AC3E}">
        <p14:creationId xmlns:p14="http://schemas.microsoft.com/office/powerpoint/2010/main" val="1152058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51</a:t>
            </a:fld>
            <a:endParaRPr lang="en-US" dirty="0"/>
          </a:p>
        </p:txBody>
      </p:sp>
    </p:spTree>
    <p:extLst>
      <p:ext uri="{BB962C8B-B14F-4D97-AF65-F5344CB8AC3E}">
        <p14:creationId xmlns:p14="http://schemas.microsoft.com/office/powerpoint/2010/main" val="4007583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5</a:t>
            </a:fld>
            <a:endParaRPr lang="en-US" dirty="0"/>
          </a:p>
        </p:txBody>
      </p:sp>
    </p:spTree>
    <p:extLst>
      <p:ext uri="{BB962C8B-B14F-4D97-AF65-F5344CB8AC3E}">
        <p14:creationId xmlns:p14="http://schemas.microsoft.com/office/powerpoint/2010/main" val="4068277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6</a:t>
            </a:fld>
            <a:endParaRPr lang="en-US" dirty="0"/>
          </a:p>
        </p:txBody>
      </p:sp>
    </p:spTree>
    <p:extLst>
      <p:ext uri="{BB962C8B-B14F-4D97-AF65-F5344CB8AC3E}">
        <p14:creationId xmlns:p14="http://schemas.microsoft.com/office/powerpoint/2010/main" val="3986821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9</a:t>
            </a:fld>
            <a:endParaRPr lang="en-US" dirty="0"/>
          </a:p>
        </p:txBody>
      </p:sp>
    </p:spTree>
    <p:extLst>
      <p:ext uri="{BB962C8B-B14F-4D97-AF65-F5344CB8AC3E}">
        <p14:creationId xmlns:p14="http://schemas.microsoft.com/office/powerpoint/2010/main" val="1954058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10</a:t>
            </a:fld>
            <a:endParaRPr lang="en-US" dirty="0"/>
          </a:p>
        </p:txBody>
      </p:sp>
    </p:spTree>
    <p:extLst>
      <p:ext uri="{BB962C8B-B14F-4D97-AF65-F5344CB8AC3E}">
        <p14:creationId xmlns:p14="http://schemas.microsoft.com/office/powerpoint/2010/main" val="3758043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11</a:t>
            </a:fld>
            <a:endParaRPr lang="en-US" dirty="0"/>
          </a:p>
        </p:txBody>
      </p:sp>
    </p:spTree>
    <p:extLst>
      <p:ext uri="{BB962C8B-B14F-4D97-AF65-F5344CB8AC3E}">
        <p14:creationId xmlns:p14="http://schemas.microsoft.com/office/powerpoint/2010/main" val="2411196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12</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13</a:t>
            </a:fld>
            <a:endParaRPr lang="en-US" dirty="0"/>
          </a:p>
        </p:txBody>
      </p:sp>
    </p:spTree>
    <p:extLst>
      <p:ext uri="{BB962C8B-B14F-4D97-AF65-F5344CB8AC3E}">
        <p14:creationId xmlns:p14="http://schemas.microsoft.com/office/powerpoint/2010/main" val="2036652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FB7863FF-F50A-4FD8-8D5D-3FCAB7D942C8}" type="slidenum">
              <a:rPr lang="en-US" smtClean="0"/>
              <a:pPr>
                <a:defRPr/>
              </a:pPr>
              <a:t>14</a:t>
            </a:fld>
            <a:endParaRPr lang="en-US" dirty="0"/>
          </a:p>
        </p:txBody>
      </p:sp>
    </p:spTree>
    <p:extLst>
      <p:ext uri="{BB962C8B-B14F-4D97-AF65-F5344CB8AC3E}">
        <p14:creationId xmlns:p14="http://schemas.microsoft.com/office/powerpoint/2010/main" val="203665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6"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2" name="Title 1"/>
          <p:cNvSpPr>
            <a:spLocks noGrp="1"/>
          </p:cNvSpPr>
          <p:nvPr>
            <p:ph type="ctrTitle"/>
          </p:nvPr>
        </p:nvSpPr>
        <p:spPr>
          <a:xfrm>
            <a:off x="454025" y="3425358"/>
            <a:ext cx="8999538" cy="1161153"/>
          </a:xfrm>
        </p:spPr>
        <p:txBody>
          <a:bodyPr bIns="360000" anchor="t" anchorCtr="0"/>
          <a:lstStyle>
            <a:lvl1pPr algn="ctr">
              <a:defRPr sz="2400" b="0">
                <a:solidFill>
                  <a:schemeClr val="tx2"/>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454025" y="4659086"/>
            <a:ext cx="8999538" cy="1620613"/>
          </a:xfrm>
        </p:spPr>
        <p:txBody>
          <a:bodyPr/>
          <a:lstStyle>
            <a:lvl1pPr marL="0" indent="0" algn="ct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19" name="TextBox 18"/>
          <p:cNvSpPr txBox="1"/>
          <p:nvPr/>
        </p:nvSpPr>
        <p:spPr>
          <a:xfrm>
            <a:off x="664029" y="1045029"/>
            <a:ext cx="5268685" cy="881742"/>
          </a:xfrm>
          <a:prstGeom prst="rect">
            <a:avLst/>
          </a:prstGeom>
          <a:noFill/>
        </p:spPr>
        <p:txBody>
          <a:bodyPr wrap="square" rtlCol="0">
            <a:noAutofit/>
          </a:bodyPr>
          <a:lstStyle/>
          <a:p>
            <a:endParaRPr lang="en-GB" dirty="0"/>
          </a:p>
        </p:txBody>
      </p:sp>
      <p:sp>
        <p:nvSpPr>
          <p:cNvPr id="9" name="TextBox 8"/>
          <p:cNvSpPr txBox="1"/>
          <p:nvPr userDrawn="1"/>
        </p:nvSpPr>
        <p:spPr>
          <a:xfrm>
            <a:off x="664029" y="1045029"/>
            <a:ext cx="5268685" cy="881742"/>
          </a:xfrm>
          <a:prstGeom prst="rect">
            <a:avLst/>
          </a:prstGeom>
          <a:noFill/>
        </p:spPr>
        <p:txBody>
          <a:bodyPr wrap="square" rtlCol="0">
            <a:noAutofit/>
          </a:bodyPr>
          <a:lstStyle/>
          <a:p>
            <a:endParaRPr lang="en-GB" dirty="0"/>
          </a:p>
        </p:txBody>
      </p:sp>
      <p:sp>
        <p:nvSpPr>
          <p:cNvPr id="13" name="Rectangle 12"/>
          <p:cNvSpPr/>
          <p:nvPr userDrawn="1"/>
        </p:nvSpPr>
        <p:spPr bwMode="white">
          <a:xfrm>
            <a:off x="7333307" y="264499"/>
            <a:ext cx="2353901" cy="584828"/>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s Slide">
    <p:spTree>
      <p:nvGrpSpPr>
        <p:cNvPr id="1" name=""/>
        <p:cNvGrpSpPr/>
        <p:nvPr/>
      </p:nvGrpSpPr>
      <p:grpSpPr>
        <a:xfrm>
          <a:off x="0" y="0"/>
          <a:ext cx="0" cy="0"/>
          <a:chOff x="0" y="0"/>
          <a:chExt cx="0" cy="0"/>
        </a:xfrm>
      </p:grpSpPr>
      <p:sp>
        <p:nvSpPr>
          <p:cNvPr id="4"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16"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7" name="Footer Placeholder 4"/>
          <p:cNvSpPr>
            <a:spLocks noGrp="1"/>
          </p:cNvSpPr>
          <p:nvPr>
            <p:ph type="ftr" sz="quarter" idx="15"/>
          </p:nvPr>
        </p:nvSpPr>
        <p:spPr/>
        <p:txBody>
          <a:bodyPr/>
          <a:lstStyle>
            <a:lvl1pPr algn="l">
              <a:defRPr sz="800" dirty="0" smtClean="0">
                <a:solidFill>
                  <a:schemeClr val="tx1"/>
                </a:solidFill>
                <a:latin typeface="Arial" pitchFamily="34" charset="0"/>
                <a:cs typeface="Arial" pitchFamily="34" charset="0"/>
              </a:defRPr>
            </a:lvl1pPr>
          </a:lstStyle>
          <a:p>
            <a:pPr>
              <a:defRPr/>
            </a:pPr>
            <a:r>
              <a:rPr lang="en-GB" dirty="0"/>
              <a:t>Alpha Real Capital  -   Strictly private and confidential</a:t>
            </a:r>
          </a:p>
        </p:txBody>
      </p:sp>
      <p:sp>
        <p:nvSpPr>
          <p:cNvPr id="8" name="Slide Number Placeholder 5"/>
          <p:cNvSpPr>
            <a:spLocks noGrp="1"/>
          </p:cNvSpPr>
          <p:nvPr>
            <p:ph type="sldNum" sz="quarter" idx="16"/>
          </p:nvPr>
        </p:nvSpPr>
        <p:spPr/>
        <p:txBody>
          <a:bodyPr anchorCtr="0"/>
          <a:lstStyle>
            <a:lvl1pPr algn="r">
              <a:defRPr sz="800" smtClean="0">
                <a:solidFill>
                  <a:schemeClr val="tx1"/>
                </a:solidFill>
                <a:latin typeface="Arial" pitchFamily="34" charset="0"/>
                <a:cs typeface="Arial" pitchFamily="34" charset="0"/>
              </a:defRPr>
            </a:lvl1pPr>
          </a:lstStyle>
          <a:p>
            <a:pPr>
              <a:defRPr/>
            </a:pPr>
            <a:fld id="{46279210-3364-4AF4-9710-6C9A18078D26}" type="slidenum">
              <a:rPr lang="en-US" smtClean="0"/>
              <a:pPr>
                <a:defRPr/>
              </a:pPr>
              <a:t>‹#›</a:t>
            </a:fld>
            <a:endParaRPr lang="en-US" dirty="0"/>
          </a:p>
        </p:txBody>
      </p:sp>
      <p:sp>
        <p:nvSpPr>
          <p:cNvPr id="13" name="Content Placeholder 12"/>
          <p:cNvSpPr>
            <a:spLocks noGrp="1"/>
          </p:cNvSpPr>
          <p:nvPr>
            <p:ph sz="quarter" idx="17"/>
          </p:nvPr>
        </p:nvSpPr>
        <p:spPr>
          <a:xfrm>
            <a:off x="1700213" y="1268413"/>
            <a:ext cx="65944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4025" y="0"/>
            <a:ext cx="6645275" cy="90805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GB" dirty="0"/>
              <a:t>Alpha Real Capital  -   Strictly private and confidential</a:t>
            </a:r>
          </a:p>
        </p:txBody>
      </p:sp>
      <p:sp>
        <p:nvSpPr>
          <p:cNvPr id="6" name="Slide Number Placeholder 5"/>
          <p:cNvSpPr>
            <a:spLocks noGrp="1"/>
          </p:cNvSpPr>
          <p:nvPr>
            <p:ph type="sldNum" sz="quarter" idx="12"/>
          </p:nvPr>
        </p:nvSpPr>
        <p:spPr/>
        <p:txBody>
          <a:bodyPr/>
          <a:lstStyle>
            <a:lvl1pPr>
              <a:defRPr/>
            </a:lvl1pPr>
          </a:lstStyle>
          <a:p>
            <a:pPr>
              <a:defRPr/>
            </a:pPr>
            <a:fld id="{2051ABFE-4A5D-4F2B-BE4C-A112C5C2DCDE}" type="slidenum">
              <a:rPr lang="en-US" smtClean="0"/>
              <a:pPr>
                <a:defRPr/>
              </a:pPr>
              <a:t>‹#›</a:t>
            </a:fld>
            <a:endParaRPr lang="en-US" dirty="0"/>
          </a:p>
        </p:txBody>
      </p:sp>
      <p:sp>
        <p:nvSpPr>
          <p:cNvPr id="11" name="Content Placeholder 10"/>
          <p:cNvSpPr>
            <a:spLocks noGrp="1"/>
          </p:cNvSpPr>
          <p:nvPr>
            <p:ph sz="quarter" idx="13"/>
          </p:nvPr>
        </p:nvSpPr>
        <p:spPr>
          <a:xfrm>
            <a:off x="454025" y="1268413"/>
            <a:ext cx="8997950"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dirty="0"/>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B20DEC5F-4C99-490C-AD82-1E16164B5EB2}" type="slidenum">
              <a:rPr lang="en-US" smtClean="0"/>
              <a:pPr>
                <a:defRPr/>
              </a:pPr>
              <a:t>‹#›</a:t>
            </a:fld>
            <a:endParaRPr lang="en-US" dirty="0"/>
          </a:p>
        </p:txBody>
      </p:sp>
      <p:sp>
        <p:nvSpPr>
          <p:cNvPr id="13" name="Content Placeholder 12"/>
          <p:cNvSpPr>
            <a:spLocks noGrp="1"/>
          </p:cNvSpPr>
          <p:nvPr>
            <p:ph sz="quarter" idx="17"/>
          </p:nvPr>
        </p:nvSpPr>
        <p:spPr>
          <a:xfrm>
            <a:off x="5043488" y="1268413"/>
            <a:ext cx="441007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Content Placeholder 14"/>
          <p:cNvSpPr>
            <a:spLocks noGrp="1"/>
          </p:cNvSpPr>
          <p:nvPr>
            <p:ph sz="quarter" idx="18"/>
          </p:nvPr>
        </p:nvSpPr>
        <p:spPr>
          <a:xfrm>
            <a:off x="454024" y="1268413"/>
            <a:ext cx="4410075" cy="5041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 split 2: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dirty="0"/>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8AEDAF73-77D6-400C-B6AB-27E16728F066}" type="slidenum">
              <a:rPr lang="en-US" smtClean="0"/>
              <a:pPr>
                <a:defRPr/>
              </a:pPr>
              <a:t>‹#›</a:t>
            </a:fld>
            <a:endParaRPr lang="en-US" dirty="0"/>
          </a:p>
        </p:txBody>
      </p:sp>
      <p:sp>
        <p:nvSpPr>
          <p:cNvPr id="11" name="Content Placeholder 10"/>
          <p:cNvSpPr>
            <a:spLocks noGrp="1"/>
          </p:cNvSpPr>
          <p:nvPr>
            <p:ph sz="quarter" idx="17"/>
          </p:nvPr>
        </p:nvSpPr>
        <p:spPr>
          <a:xfrm>
            <a:off x="6573838" y="1268413"/>
            <a:ext cx="2878137"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 split 1: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Footer Placeholder 4"/>
          <p:cNvSpPr>
            <a:spLocks noGrp="1"/>
          </p:cNvSpPr>
          <p:nvPr>
            <p:ph type="ftr" sz="quarter" idx="15"/>
          </p:nvPr>
        </p:nvSpPr>
        <p:spPr/>
        <p:txBody>
          <a:bodyPr/>
          <a:lstStyle>
            <a:lvl1pPr>
              <a:defRPr/>
            </a:lvl1pPr>
          </a:lstStyle>
          <a:p>
            <a:pPr>
              <a:defRPr/>
            </a:pPr>
            <a:r>
              <a:rPr lang="en-GB" dirty="0"/>
              <a:t>Alpha Real Capital  -   Strictly private and confidential</a:t>
            </a:r>
          </a:p>
        </p:txBody>
      </p:sp>
      <p:sp>
        <p:nvSpPr>
          <p:cNvPr id="7" name="Slide Number Placeholder 5"/>
          <p:cNvSpPr>
            <a:spLocks noGrp="1"/>
          </p:cNvSpPr>
          <p:nvPr>
            <p:ph type="sldNum" sz="quarter" idx="16"/>
          </p:nvPr>
        </p:nvSpPr>
        <p:spPr/>
        <p:txBody>
          <a:bodyPr/>
          <a:lstStyle>
            <a:lvl1pPr>
              <a:defRPr/>
            </a:lvl1pPr>
          </a:lstStyle>
          <a:p>
            <a:pPr>
              <a:defRPr/>
            </a:pPr>
            <a:fld id="{B3CEF5DD-FA0A-4066-9952-C610D1E62CB2}" type="slidenum">
              <a:rPr lang="en-US" smtClean="0"/>
              <a:pPr>
                <a:defRPr/>
              </a:pPr>
              <a:t>‹#›</a:t>
            </a:fld>
            <a:endParaRPr lang="en-US" dirty="0"/>
          </a:p>
        </p:txBody>
      </p:sp>
      <p:sp>
        <p:nvSpPr>
          <p:cNvPr id="11" name="Content Placeholder 10"/>
          <p:cNvSpPr>
            <a:spLocks noGrp="1"/>
          </p:cNvSpPr>
          <p:nvPr>
            <p:ph sz="quarter" idx="17"/>
          </p:nvPr>
        </p:nvSpPr>
        <p:spPr>
          <a:xfrm>
            <a:off x="3511550" y="1268413"/>
            <a:ext cx="5940425"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2"/>
          <p:cNvSpPr>
            <a:spLocks noGrp="1"/>
          </p:cNvSpPr>
          <p:nvPr>
            <p:ph sz="quarter" idx="18"/>
          </p:nvPr>
        </p:nvSpPr>
        <p:spPr>
          <a:xfrm>
            <a:off x="454025" y="1268413"/>
            <a:ext cx="2878138" cy="5041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GRID for referenc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4" name="Footer Placeholder 4"/>
          <p:cNvSpPr>
            <a:spLocks noGrp="1"/>
          </p:cNvSpPr>
          <p:nvPr>
            <p:ph type="ftr" sz="quarter" idx="11"/>
          </p:nvPr>
        </p:nvSpPr>
        <p:spPr/>
        <p:txBody>
          <a:bodyPr/>
          <a:lstStyle>
            <a:lvl1pPr>
              <a:defRPr/>
            </a:lvl1pPr>
          </a:lstStyle>
          <a:p>
            <a:pPr>
              <a:defRPr/>
            </a:pPr>
            <a:r>
              <a:rPr lang="en-GB" dirty="0"/>
              <a:t>Alpha Real Capital  -   Strictly private and confidential</a:t>
            </a:r>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dirty="0"/>
          </a:p>
        </p:txBody>
      </p:sp>
      <p:grpSp>
        <p:nvGrpSpPr>
          <p:cNvPr id="2" name="Group 34"/>
          <p:cNvGrpSpPr/>
          <p:nvPr/>
        </p:nvGrpSpPr>
        <p:grpSpPr>
          <a:xfrm>
            <a:off x="454025" y="1268413"/>
            <a:ext cx="8999538" cy="5040312"/>
            <a:chOff x="454025" y="1268413"/>
            <a:chExt cx="8999538" cy="5040312"/>
          </a:xfrm>
        </p:grpSpPr>
        <p:sp>
          <p:nvSpPr>
            <p:cNvPr id="6" name="Rectangle 5"/>
            <p:cNvSpPr/>
            <p:nvPr userDrawn="1"/>
          </p:nvSpPr>
          <p:spPr>
            <a:xfrm>
              <a:off x="454025"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511550"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6573837" y="1268413"/>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455613"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3513138"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6575425" y="3860800"/>
              <a:ext cx="2878138" cy="2447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 name="Group 33"/>
          <p:cNvGrpSpPr/>
          <p:nvPr/>
        </p:nvGrpSpPr>
        <p:grpSpPr>
          <a:xfrm>
            <a:off x="-677676" y="-311178"/>
            <a:ext cx="11424565" cy="7521185"/>
            <a:chOff x="-677676" y="-311178"/>
            <a:chExt cx="11424565" cy="7521185"/>
          </a:xfrm>
        </p:grpSpPr>
        <p:cxnSp>
          <p:nvCxnSpPr>
            <p:cNvPr id="15" name="Straight Connector 14"/>
            <p:cNvCxnSpPr/>
            <p:nvPr userDrawn="1"/>
          </p:nvCxnSpPr>
          <p:spPr>
            <a:xfrm rot="5400000">
              <a:off x="-3305773"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rot="10800000">
              <a:off x="-516367" y="720841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rot="5400000">
              <a:off x="1103508"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rot="5400000">
              <a:off x="-249042"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rot="5400000">
              <a:off x="-42842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rot="5400000">
              <a:off x="1284484"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rot="5400000">
              <a:off x="2635446" y="3449415"/>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rot="5400000">
              <a:off x="2813245"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rot="5400000">
              <a:off x="5694559" y="3447826"/>
              <a:ext cx="751959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rot="10800000">
              <a:off x="-516367" y="6307137"/>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rot="10800000">
              <a:off x="-333487" y="386080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rot="10800000">
              <a:off x="-516367" y="3716338"/>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rot="10800000">
              <a:off x="-333487" y="36872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rot="10800000">
              <a:off x="-677676" y="1266825"/>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rot="10800000">
              <a:off x="-516367" y="908050"/>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rot="10800000">
              <a:off x="-333487" y="766762"/>
              <a:ext cx="11080376" cy="1588"/>
            </a:xfrm>
            <a:prstGeom prst="line">
              <a:avLst/>
            </a:prstGeom>
            <a:ln w="12700">
              <a:solidFill>
                <a:schemeClr val="tx2"/>
              </a:solidFill>
              <a:prstDash val="sysDash"/>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762000" y="1714500"/>
            <a:ext cx="2200275" cy="1169551"/>
          </a:xfrm>
          <a:prstGeom prst="rect">
            <a:avLst/>
          </a:prstGeom>
          <a:noFill/>
        </p:spPr>
        <p:txBody>
          <a:bodyPr wrap="square" rtlCol="0">
            <a:spAutoFit/>
          </a:bodyPr>
          <a:lstStyle/>
          <a:p>
            <a:r>
              <a:rPr lang="en-GB" dirty="0"/>
              <a:t>If gridlines aren’t in place</a:t>
            </a:r>
          </a:p>
          <a:p>
            <a:r>
              <a:rPr lang="en-GB" i="1" dirty="0"/>
              <a:t>Control Drag </a:t>
            </a:r>
            <a:r>
              <a:rPr lang="en-GB" dirty="0"/>
              <a:t>existing guides</a:t>
            </a:r>
            <a:r>
              <a:rPr lang="en-GB" baseline="0" dirty="0"/>
              <a:t> to duplicate the dashed lines shown on this layout.</a:t>
            </a:r>
            <a:endParaRPr lang="en-GB" dirty="0"/>
          </a:p>
        </p:txBody>
      </p:sp>
      <p:sp>
        <p:nvSpPr>
          <p:cNvPr id="35" name="TextBox 34"/>
          <p:cNvSpPr txBox="1"/>
          <p:nvPr userDrawn="1"/>
        </p:nvSpPr>
        <p:spPr>
          <a:xfrm>
            <a:off x="3860960" y="1714500"/>
            <a:ext cx="2200275" cy="738664"/>
          </a:xfrm>
          <a:prstGeom prst="rect">
            <a:avLst/>
          </a:prstGeom>
          <a:noFill/>
        </p:spPr>
        <p:txBody>
          <a:bodyPr wrap="square" rtlCol="0">
            <a:spAutoFit/>
          </a:bodyPr>
          <a:lstStyle/>
          <a:p>
            <a:r>
              <a:rPr lang="en-GB" dirty="0"/>
              <a:t>Where possible, layout elements should align</a:t>
            </a:r>
            <a:r>
              <a:rPr lang="en-GB" baseline="0" dirty="0"/>
              <a:t> to edges of the grid.</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4025" y="0"/>
            <a:ext cx="6645275" cy="908050"/>
          </a:xfrm>
          <a:prstGeom prst="rect">
            <a:avLst/>
          </a:prstGeom>
        </p:spPr>
        <p:txBody>
          <a:bodyPr rtlCol="0">
            <a:noAutofit/>
          </a:bodyPr>
          <a:lstStyle/>
          <a:p>
            <a:r>
              <a:rPr lang="en-US"/>
              <a:t>Click to edit Master title style</a:t>
            </a:r>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11EFC14-F600-40DD-8DDA-3C07E5500520}" type="slidenum">
              <a:rPr lang="en-US" smtClean="0"/>
              <a:pPr>
                <a:defRPr/>
              </a:pPr>
              <a:t>‹#›</a:t>
            </a:fld>
            <a:endParaRPr lang="en-US"/>
          </a:p>
        </p:txBody>
      </p:sp>
    </p:spTree>
    <p:extLst>
      <p:ext uri="{BB962C8B-B14F-4D97-AF65-F5344CB8AC3E}">
        <p14:creationId xmlns:p14="http://schemas.microsoft.com/office/powerpoint/2010/main" val="72561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4" name="Picture 13" descr="pale-grey cogs rotated22.emf"/>
          <p:cNvPicPr>
            <a:picLocks noChangeAspect="1"/>
          </p:cNvPicPr>
          <p:nvPr userDrawn="1"/>
        </p:nvPicPr>
        <p:blipFill>
          <a:blip r:embed="rId2"/>
          <a:srcRect r="32539" b="14186"/>
          <a:stretch>
            <a:fillRect/>
          </a:stretch>
        </p:blipFill>
        <p:spPr>
          <a:xfrm>
            <a:off x="5708388" y="1415796"/>
            <a:ext cx="4197612" cy="5442204"/>
          </a:xfrm>
          <a:prstGeom prst="rect">
            <a:avLst/>
          </a:prstGeom>
        </p:spPr>
      </p:pic>
      <p:sp>
        <p:nvSpPr>
          <p:cNvPr id="5"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6" name="Title Placeholder 1"/>
          <p:cNvSpPr txBox="1">
            <a:spLocks/>
          </p:cNvSpPr>
          <p:nvPr/>
        </p:nvSpPr>
        <p:spPr>
          <a:xfrm>
            <a:off x="273050" y="0"/>
            <a:ext cx="6826250" cy="908050"/>
          </a:xfrm>
          <a:prstGeom prst="rect">
            <a:avLst/>
          </a:prstGeom>
        </p:spPr>
        <p:txBody>
          <a:bodyPr lIns="0" tIns="0" rIns="0" bIns="82800" anchor="b"/>
          <a:lstStyle/>
          <a:p>
            <a:pPr fontAlgn="auto">
              <a:spcAft>
                <a:spcPts val="0"/>
              </a:spcAft>
              <a:defRPr/>
            </a:pPr>
            <a:endParaRPr lang="en-GB" sz="2000" b="1" dirty="0">
              <a:solidFill>
                <a:schemeClr val="tx2"/>
              </a:solidFill>
              <a:latin typeface="Arial" pitchFamily="34" charset="0"/>
              <a:ea typeface="+mj-ea"/>
              <a:cs typeface="Arial" pitchFamily="34" charset="0"/>
            </a:endParaRPr>
          </a:p>
        </p:txBody>
      </p:sp>
      <p:sp>
        <p:nvSpPr>
          <p:cNvPr id="2" name="Title 1"/>
          <p:cNvSpPr>
            <a:spLocks noGrp="1"/>
          </p:cNvSpPr>
          <p:nvPr>
            <p:ph type="ctrTitle"/>
          </p:nvPr>
        </p:nvSpPr>
        <p:spPr>
          <a:xfrm>
            <a:off x="452437" y="3598354"/>
            <a:ext cx="8999538" cy="640515"/>
          </a:xfrm>
          <a:solidFill>
            <a:schemeClr val="tx1">
              <a:alpha val="80000"/>
            </a:schemeClr>
          </a:solidFill>
        </p:spPr>
        <p:txBody>
          <a:bodyPr wrap="square" lIns="180000" tIns="180000" rIns="180000" bIns="180000" anchor="t" anchorCtr="0">
            <a:spAutoFit/>
          </a:bodyPr>
          <a:lstStyle>
            <a:lvl1pPr algn="ctr">
              <a:defRPr sz="1800" b="0">
                <a:solidFill>
                  <a:schemeClr val="bg1"/>
                </a:solidFill>
              </a:defRPr>
            </a:lvl1pPr>
          </a:lstStyle>
          <a:p>
            <a:r>
              <a:rPr lang="en-US" dirty="0"/>
              <a:t>Click to edit Master title style</a:t>
            </a:r>
            <a:endParaRPr lang="en-GB" dirty="0"/>
          </a:p>
        </p:txBody>
      </p:sp>
      <p:sp>
        <p:nvSpPr>
          <p:cNvPr id="19" name="TextBox 18"/>
          <p:cNvSpPr txBox="1"/>
          <p:nvPr/>
        </p:nvSpPr>
        <p:spPr>
          <a:xfrm>
            <a:off x="664029" y="1045029"/>
            <a:ext cx="5268685" cy="881742"/>
          </a:xfrm>
          <a:prstGeom prst="rect">
            <a:avLst/>
          </a:prstGeom>
          <a:noFill/>
        </p:spPr>
        <p:txBody>
          <a:bodyPr wrap="square" rtlCol="0">
            <a:noAutofit/>
          </a:bodyPr>
          <a:lstStyle/>
          <a:p>
            <a:endParaRPr lang="en-GB" dirty="0"/>
          </a:p>
        </p:txBody>
      </p:sp>
      <p:sp>
        <p:nvSpPr>
          <p:cNvPr id="9" name="TextBox 8"/>
          <p:cNvSpPr txBox="1"/>
          <p:nvPr userDrawn="1"/>
        </p:nvSpPr>
        <p:spPr>
          <a:xfrm>
            <a:off x="664029" y="1045029"/>
            <a:ext cx="5268685" cy="881742"/>
          </a:xfrm>
          <a:prstGeom prst="rect">
            <a:avLst/>
          </a:prstGeom>
          <a:noFill/>
        </p:spPr>
        <p:txBody>
          <a:bodyPr wrap="square" rtlCol="0">
            <a:noAutofit/>
          </a:bodyPr>
          <a:lstStyle/>
          <a:p>
            <a:endParaRPr lang="en-GB" dirty="0"/>
          </a:p>
        </p:txBody>
      </p:sp>
      <p:sp>
        <p:nvSpPr>
          <p:cNvPr id="13" name="Rectangle 12"/>
          <p:cNvSpPr/>
          <p:nvPr userDrawn="1"/>
        </p:nvSpPr>
        <p:spPr bwMode="white">
          <a:xfrm>
            <a:off x="7333307" y="264499"/>
            <a:ext cx="2353901" cy="584828"/>
          </a:xfrm>
          <a:prstGeom prst="rect">
            <a:avLst/>
          </a:prstGeom>
          <a:solidFill>
            <a:schemeClr val="bg1"/>
          </a:solidFill>
          <a:ln w="9525">
            <a:noFill/>
            <a:miter lim="800000"/>
            <a:headEnd/>
            <a:tailEnd/>
          </a:ln>
          <a:effectLst>
            <a:outerShdw blurRad="50800" dist="50800" dir="5400000" algn="ctr" rotWithShape="0">
              <a:schemeClr val="bg1"/>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cxnSp>
        <p:nvCxnSpPr>
          <p:cNvPr id="10" name="Straight Connector 9"/>
          <p:cNvCxnSpPr/>
          <p:nvPr userDrawn="1"/>
        </p:nvCxnSpPr>
        <p:spPr>
          <a:xfrm flipV="1">
            <a:off x="454025" y="6494463"/>
            <a:ext cx="8997950" cy="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bwMode="auto">
          <a:xfrm>
            <a:off x="5717796" y="439073"/>
            <a:ext cx="1677481" cy="693988"/>
          </a:xfrm>
          <a:prstGeom prst="rect">
            <a:avLst/>
          </a:prstGeom>
          <a:solidFill>
            <a:schemeClr val="bg1"/>
          </a:solidFill>
          <a:ln w="9525">
            <a:noFill/>
            <a:miter lim="800000"/>
            <a:headEnd/>
            <a:tailEnd/>
          </a:ln>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16" name="TextBox 15"/>
          <p:cNvSpPr txBox="1">
            <a:spLocks noChangeArrowheads="1"/>
          </p:cNvSpPr>
          <p:nvPr userDrawn="1"/>
        </p:nvSpPr>
        <p:spPr bwMode="auto">
          <a:xfrm>
            <a:off x="3441977" y="2982395"/>
            <a:ext cx="3035048" cy="254556"/>
          </a:xfrm>
          <a:prstGeom prst="rect">
            <a:avLst/>
          </a:prstGeom>
          <a:noFill/>
          <a:ln w="9525">
            <a:noFill/>
            <a:miter lim="800000"/>
            <a:headEnd/>
            <a:tailEnd/>
          </a:ln>
        </p:spPr>
        <p:txBody>
          <a:bodyPr wrap="square" lIns="99551" tIns="49775" rIns="99551" bIns="49775">
            <a:spAutoFit/>
          </a:bodyPr>
          <a:lstStyle/>
          <a:p>
            <a:pPr algn="ctr"/>
            <a:r>
              <a:rPr lang="en-US" sz="950" b="1" dirty="0"/>
              <a:t>AN ALPHA REAL CAPITAL GROUP COMPANY</a:t>
            </a:r>
          </a:p>
        </p:txBody>
      </p:sp>
      <p:pic>
        <p:nvPicPr>
          <p:cNvPr id="18" name="Picture 17" descr="TSP Logo Stacked Blue302.emf"/>
          <p:cNvPicPr>
            <a:picLocks noChangeAspect="1"/>
          </p:cNvPicPr>
          <p:nvPr userDrawn="1"/>
        </p:nvPicPr>
        <p:blipFill>
          <a:blip r:embed="rId3"/>
          <a:stretch>
            <a:fillRect/>
          </a:stretch>
        </p:blipFill>
        <p:spPr>
          <a:xfrm>
            <a:off x="3458952" y="493351"/>
            <a:ext cx="3708000" cy="2327227"/>
          </a:xfrm>
          <a:prstGeom prst="rect">
            <a:avLst/>
          </a:prstGeom>
        </p:spPr>
      </p:pic>
    </p:spTree>
    <p:extLst>
      <p:ext uri="{BB962C8B-B14F-4D97-AF65-F5344CB8AC3E}">
        <p14:creationId xmlns:p14="http://schemas.microsoft.com/office/powerpoint/2010/main" val="369871480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Title Placeholder 1"/>
          <p:cNvSpPr>
            <a:spLocks noGrp="1"/>
          </p:cNvSpPr>
          <p:nvPr>
            <p:ph type="title"/>
          </p:nvPr>
        </p:nvSpPr>
        <p:spPr bwMode="auto">
          <a:xfrm>
            <a:off x="454025" y="0"/>
            <a:ext cx="5637783" cy="908050"/>
          </a:xfrm>
          <a:prstGeom prst="rect">
            <a:avLst/>
          </a:prstGeom>
          <a:noFill/>
          <a:ln w="9525">
            <a:noFill/>
            <a:miter lim="800000"/>
            <a:headEnd/>
            <a:tailEnd/>
          </a:ln>
        </p:spPr>
        <p:txBody>
          <a:bodyPr vert="horz" wrap="square" lIns="0" tIns="0" rIns="0" bIns="82800" numCol="1" anchor="b" anchorCtr="0" compatLnSpc="1">
            <a:prstTxWarp prst="textNoShape">
              <a:avLst/>
            </a:prstTxWarp>
          </a:bodyPr>
          <a:lstStyle/>
          <a:p>
            <a:pPr lvl="0"/>
            <a:r>
              <a:rPr lang="en-US" dirty="0"/>
              <a:t>Click to edit Master title style</a:t>
            </a:r>
            <a:endParaRPr lang="en-GB" dirty="0"/>
          </a:p>
        </p:txBody>
      </p:sp>
      <p:sp>
        <p:nvSpPr>
          <p:cNvPr id="2052" name="Text Placeholder 2"/>
          <p:cNvSpPr>
            <a:spLocks noGrp="1"/>
          </p:cNvSpPr>
          <p:nvPr>
            <p:ph type="body" idx="1"/>
          </p:nvPr>
        </p:nvSpPr>
        <p:spPr bwMode="auto">
          <a:xfrm>
            <a:off x="454025" y="1268413"/>
            <a:ext cx="8997950" cy="5040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454025" y="6597650"/>
            <a:ext cx="6011863" cy="149225"/>
          </a:xfrm>
          <a:prstGeom prst="rect">
            <a:avLst/>
          </a:prstGeom>
        </p:spPr>
        <p:txBody>
          <a:bodyPr vert="horz" lIns="0" tIns="0" rIns="0" bIns="0" rtlCol="0" anchor="ctr"/>
          <a:lstStyle>
            <a:lvl1pPr algn="l">
              <a:defRPr sz="800" dirty="0" smtClean="0">
                <a:solidFill>
                  <a:schemeClr val="tx1"/>
                </a:solidFill>
                <a:latin typeface="Arial" pitchFamily="34" charset="0"/>
                <a:cs typeface="Arial" pitchFamily="34" charset="0"/>
              </a:defRPr>
            </a:lvl1pPr>
          </a:lstStyle>
          <a:p>
            <a:pPr>
              <a:defRPr/>
            </a:pPr>
            <a:r>
              <a:rPr lang="en-GB" dirty="0"/>
              <a:t>Alpha Real Capital  -   Strictly private and confidential</a:t>
            </a:r>
          </a:p>
        </p:txBody>
      </p:sp>
      <p:sp>
        <p:nvSpPr>
          <p:cNvPr id="6" name="Slide Number Placeholder 5"/>
          <p:cNvSpPr>
            <a:spLocks noGrp="1"/>
          </p:cNvSpPr>
          <p:nvPr>
            <p:ph type="sldNum" sz="quarter" idx="4"/>
          </p:nvPr>
        </p:nvSpPr>
        <p:spPr>
          <a:xfrm>
            <a:off x="8826500" y="6597650"/>
            <a:ext cx="625475" cy="149225"/>
          </a:xfrm>
          <a:prstGeom prst="rect">
            <a:avLst/>
          </a:prstGeom>
        </p:spPr>
        <p:txBody>
          <a:bodyPr vert="horz" lIns="0" tIns="0" rIns="0" bIns="0" rtlCol="0" anchor="ctr"/>
          <a:lstStyle>
            <a:lvl1pPr algn="r">
              <a:defRPr sz="800" smtClean="0">
                <a:solidFill>
                  <a:schemeClr val="tx1"/>
                </a:solidFill>
                <a:latin typeface="Arial" pitchFamily="34" charset="0"/>
                <a:cs typeface="Arial" pitchFamily="34" charset="0"/>
              </a:defRPr>
            </a:lvl1pPr>
          </a:lstStyle>
          <a:p>
            <a:pPr>
              <a:defRPr/>
            </a:pPr>
            <a:fld id="{4AC98FE4-FD1A-4985-8618-BD33BE914005}" type="slidenum">
              <a:rPr lang="en-US" smtClean="0"/>
              <a:pPr>
                <a:defRPr/>
              </a:pPr>
              <a:t>‹#›</a:t>
            </a:fld>
            <a:endParaRPr lang="en-US" dirty="0"/>
          </a:p>
        </p:txBody>
      </p:sp>
      <p:cxnSp>
        <p:nvCxnSpPr>
          <p:cNvPr id="15" name="Straight Connector 14"/>
          <p:cNvCxnSpPr/>
          <p:nvPr userDrawn="1"/>
        </p:nvCxnSpPr>
        <p:spPr>
          <a:xfrm rot="10800000" flipH="1" flipV="1">
            <a:off x="454025" y="6488492"/>
            <a:ext cx="8996914" cy="873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rot="10800000" flipH="1" flipV="1">
            <a:off x="455061" y="906293"/>
            <a:ext cx="8996914" cy="873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descr="TSP Logo Split Blue302.emf"/>
          <p:cNvPicPr>
            <a:picLocks noChangeAspect="1"/>
          </p:cNvPicPr>
          <p:nvPr userDrawn="1"/>
        </p:nvPicPr>
        <p:blipFill>
          <a:blip r:embed="rId11"/>
          <a:stretch>
            <a:fillRect/>
          </a:stretch>
        </p:blipFill>
        <p:spPr>
          <a:xfrm>
            <a:off x="7908131" y="429991"/>
            <a:ext cx="1708733" cy="35975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p:fade/>
  </p:transition>
  <p:hf hdr="0" dt="0"/>
  <p:txStyles>
    <p:titleStyle>
      <a:lvl1pPr algn="l" rtl="0" eaLnBrk="1" fontAlgn="base" hangingPunct="1">
        <a:spcBef>
          <a:spcPct val="0"/>
        </a:spcBef>
        <a:spcAft>
          <a:spcPct val="0"/>
        </a:spcAft>
        <a:defRPr sz="1600" b="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000" b="1">
          <a:solidFill>
            <a:srgbClr val="FFFFFF"/>
          </a:solidFill>
          <a:latin typeface="Arial" charset="0"/>
          <a:cs typeface="Arial" charset="0"/>
        </a:defRPr>
      </a:lvl2pPr>
      <a:lvl3pPr algn="l" rtl="0" eaLnBrk="1" fontAlgn="base" hangingPunct="1">
        <a:spcBef>
          <a:spcPct val="0"/>
        </a:spcBef>
        <a:spcAft>
          <a:spcPct val="0"/>
        </a:spcAft>
        <a:defRPr sz="2000" b="1">
          <a:solidFill>
            <a:srgbClr val="FFFFFF"/>
          </a:solidFill>
          <a:latin typeface="Arial" charset="0"/>
          <a:cs typeface="Arial" charset="0"/>
        </a:defRPr>
      </a:lvl3pPr>
      <a:lvl4pPr algn="l" rtl="0" eaLnBrk="1" fontAlgn="base" hangingPunct="1">
        <a:spcBef>
          <a:spcPct val="0"/>
        </a:spcBef>
        <a:spcAft>
          <a:spcPct val="0"/>
        </a:spcAft>
        <a:defRPr sz="2000" b="1">
          <a:solidFill>
            <a:srgbClr val="FFFFFF"/>
          </a:solidFill>
          <a:latin typeface="Arial" charset="0"/>
          <a:cs typeface="Arial" charset="0"/>
        </a:defRPr>
      </a:lvl4pPr>
      <a:lvl5pPr algn="l" rtl="0" eaLnBrk="1" fontAlgn="base" hangingPunct="1">
        <a:spcBef>
          <a:spcPct val="0"/>
        </a:spcBef>
        <a:spcAft>
          <a:spcPct val="0"/>
        </a:spcAft>
        <a:defRPr sz="2000" b="1">
          <a:solidFill>
            <a:srgbClr val="FFFFFF"/>
          </a:solidFill>
          <a:latin typeface="Arial" charset="0"/>
          <a:cs typeface="Arial" charset="0"/>
        </a:defRPr>
      </a:lvl5pPr>
      <a:lvl6pPr marL="457200" algn="l" rtl="0" eaLnBrk="1" fontAlgn="base" hangingPunct="1">
        <a:spcBef>
          <a:spcPct val="0"/>
        </a:spcBef>
        <a:spcAft>
          <a:spcPct val="0"/>
        </a:spcAft>
        <a:defRPr sz="2000" b="1">
          <a:solidFill>
            <a:srgbClr val="FFFFFF"/>
          </a:solidFill>
          <a:latin typeface="Arial" charset="0"/>
          <a:cs typeface="Arial" charset="0"/>
        </a:defRPr>
      </a:lvl6pPr>
      <a:lvl7pPr marL="914400" algn="l" rtl="0" eaLnBrk="1" fontAlgn="base" hangingPunct="1">
        <a:spcBef>
          <a:spcPct val="0"/>
        </a:spcBef>
        <a:spcAft>
          <a:spcPct val="0"/>
        </a:spcAft>
        <a:defRPr sz="2000" b="1">
          <a:solidFill>
            <a:srgbClr val="FFFFFF"/>
          </a:solidFill>
          <a:latin typeface="Arial" charset="0"/>
          <a:cs typeface="Arial" charset="0"/>
        </a:defRPr>
      </a:lvl7pPr>
      <a:lvl8pPr marL="1371600" algn="l" rtl="0" eaLnBrk="1" fontAlgn="base" hangingPunct="1">
        <a:spcBef>
          <a:spcPct val="0"/>
        </a:spcBef>
        <a:spcAft>
          <a:spcPct val="0"/>
        </a:spcAft>
        <a:defRPr sz="2000" b="1">
          <a:solidFill>
            <a:srgbClr val="FFFFFF"/>
          </a:solidFill>
          <a:latin typeface="Arial" charset="0"/>
          <a:cs typeface="Arial" charset="0"/>
        </a:defRPr>
      </a:lvl8pPr>
      <a:lvl9pPr marL="1828800" algn="l" rtl="0" eaLnBrk="1" fontAlgn="base" hangingPunct="1">
        <a:spcBef>
          <a:spcPct val="0"/>
        </a:spcBef>
        <a:spcAft>
          <a:spcPct val="0"/>
        </a:spcAft>
        <a:defRPr sz="2000" b="1">
          <a:solidFill>
            <a:srgbClr val="FFFFFF"/>
          </a:solidFill>
          <a:latin typeface="Arial" charset="0"/>
          <a:cs typeface="Arial" charset="0"/>
        </a:defRPr>
      </a:lvl9pPr>
    </p:titleStyle>
    <p:bodyStyle>
      <a:lvl1pPr marL="0" indent="0" algn="l" rtl="0" eaLnBrk="1" fontAlgn="base" hangingPunct="1">
        <a:spcBef>
          <a:spcPts val="900"/>
        </a:spcBef>
        <a:spcAft>
          <a:spcPts val="300"/>
        </a:spcAft>
        <a:buClr>
          <a:schemeClr val="accent5"/>
        </a:buClr>
        <a:buFontTx/>
        <a:buNone/>
        <a:defRPr sz="1400" b="0" kern="1200">
          <a:solidFill>
            <a:schemeClr val="tx1"/>
          </a:solidFill>
          <a:latin typeface="Arial" pitchFamily="34" charset="0"/>
          <a:ea typeface="+mn-ea"/>
          <a:cs typeface="Arial" pitchFamily="34" charset="0"/>
        </a:defRPr>
      </a:lvl1pPr>
      <a:lvl2pPr marL="177800" indent="-177800" algn="l" rtl="0" eaLnBrk="1" fontAlgn="base" hangingPunct="1">
        <a:spcBef>
          <a:spcPts val="400"/>
        </a:spcBef>
        <a:spcAft>
          <a:spcPts val="200"/>
        </a:spcAft>
        <a:buClr>
          <a:schemeClr val="accent1"/>
        </a:buClr>
        <a:buFont typeface="Wingdings" pitchFamily="2" charset="2"/>
        <a:buChar char="§"/>
        <a:defRPr sz="1100" kern="1200">
          <a:solidFill>
            <a:schemeClr val="tx2"/>
          </a:solidFill>
          <a:latin typeface="Arial" pitchFamily="34" charset="0"/>
          <a:ea typeface="+mn-ea"/>
          <a:cs typeface="Arial" pitchFamily="34" charset="0"/>
        </a:defRPr>
      </a:lvl2pPr>
      <a:lvl3pPr marL="447675" indent="-179388" algn="l" rtl="0" eaLnBrk="1" fontAlgn="base" hangingPunct="1">
        <a:spcBef>
          <a:spcPts val="200"/>
        </a:spcBef>
        <a:spcAft>
          <a:spcPts val="200"/>
        </a:spcAft>
        <a:buClr>
          <a:schemeClr val="accent1"/>
        </a:buClr>
        <a:buFont typeface="Wingdings" pitchFamily="2" charset="2"/>
        <a:buChar char="§"/>
        <a:defRPr sz="1000" i="1" kern="1200">
          <a:solidFill>
            <a:schemeClr val="tx2"/>
          </a:solidFill>
          <a:latin typeface="Arial" pitchFamily="34" charset="0"/>
          <a:ea typeface="+mn-ea"/>
          <a:cs typeface="Arial" pitchFamily="34" charset="0"/>
        </a:defRPr>
      </a:lvl3pPr>
      <a:lvl4pPr marL="715963" indent="-179388" algn="l" rtl="0" eaLnBrk="1" fontAlgn="base" hangingPunct="1">
        <a:spcBef>
          <a:spcPts val="200"/>
        </a:spcBef>
        <a:spcAft>
          <a:spcPts val="200"/>
        </a:spcAft>
        <a:buClr>
          <a:schemeClr val="accent1"/>
        </a:buClr>
        <a:buFont typeface="Wingdings" pitchFamily="2" charset="2"/>
        <a:buChar char="§"/>
        <a:defRPr sz="900" i="1" kern="1200">
          <a:solidFill>
            <a:schemeClr val="tx2"/>
          </a:solidFill>
          <a:latin typeface="Arial" pitchFamily="34" charset="0"/>
          <a:ea typeface="+mn-ea"/>
          <a:cs typeface="Arial" pitchFamily="34" charset="0"/>
        </a:defRPr>
      </a:lvl4pPr>
      <a:lvl5pPr marL="893763" indent="-88900" algn="l" rtl="0" eaLnBrk="1" fontAlgn="base" hangingPunct="1">
        <a:spcBef>
          <a:spcPts val="100"/>
        </a:spcBef>
        <a:spcAft>
          <a:spcPts val="200"/>
        </a:spcAft>
        <a:buClr>
          <a:schemeClr val="accent1"/>
        </a:buClr>
        <a:buFont typeface="Wingdings" pitchFamily="2" charset="2"/>
        <a:buChar char="§"/>
        <a:tabLst/>
        <a:defRPr sz="800" i="1" kern="1200">
          <a:solidFill>
            <a:schemeClr val="tx2"/>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2437" y="3324564"/>
            <a:ext cx="8999538" cy="2302508"/>
          </a:xfrm>
          <a:solidFill>
            <a:schemeClr val="tx1">
              <a:alpha val="80000"/>
            </a:schemeClr>
          </a:solidFill>
        </p:spPr>
        <p:txBody>
          <a:bodyPr/>
          <a:lstStyle/>
          <a:p>
            <a:r>
              <a:rPr lang="en-GB" b="1" dirty="0">
                <a:ea typeface="Calibri"/>
                <a:cs typeface="Times New Roman"/>
              </a:rPr>
              <a:t>PROFESSIONAL ADVISER ACADEMY: MODULE 4</a:t>
            </a:r>
            <a:br>
              <a:rPr lang="en-GB" b="1" dirty="0">
                <a:ea typeface="Calibri"/>
                <a:cs typeface="Times New Roman"/>
              </a:rPr>
            </a:br>
            <a:r>
              <a:rPr lang="en-US" b="1" dirty="0">
                <a:ea typeface="Calibri"/>
                <a:cs typeface="Times New Roman"/>
              </a:rPr>
              <a:t>----------------------------------------------------------------------</a:t>
            </a:r>
            <a:br>
              <a:rPr lang="en-US" b="1" dirty="0">
                <a:ea typeface="Calibri"/>
                <a:cs typeface="Times New Roman"/>
              </a:rPr>
            </a:br>
            <a:r>
              <a:rPr lang="en-US" b="1" dirty="0">
                <a:ea typeface="Calibri"/>
                <a:cs typeface="Times New Roman"/>
              </a:rPr>
              <a:t>‘</a:t>
            </a:r>
            <a:r>
              <a:rPr lang="en-US" b="1" dirty="0">
                <a:latin typeface="Arial" charset="0"/>
              </a:rPr>
              <a:t>WHAT ISSUING BANKS MAY (OR MAY NOT) DO </a:t>
            </a:r>
            <a:br>
              <a:rPr lang="en-US" b="1" dirty="0">
                <a:latin typeface="Arial" charset="0"/>
              </a:rPr>
            </a:br>
            <a:r>
              <a:rPr lang="en-US" b="1" dirty="0">
                <a:latin typeface="Arial" charset="0"/>
              </a:rPr>
              <a:t>WHEN ARRANGING (‘HEDGING’) STRUCTURED PRODUCTS’</a:t>
            </a:r>
            <a:br>
              <a:rPr lang="en-US" b="1" dirty="0">
                <a:latin typeface="Arial" charset="0"/>
              </a:rPr>
            </a:br>
            <a:r>
              <a:rPr lang="en-US" b="1" dirty="0"/>
              <a:t>-----------------------------------------------------------------------</a:t>
            </a:r>
            <a:br>
              <a:rPr lang="en-US" b="1" dirty="0"/>
            </a:br>
            <a:r>
              <a:rPr lang="en-US" b="1" dirty="0"/>
              <a:t>DESIGNED FOR PROFESSIONAL ADVISER USE</a:t>
            </a:r>
            <a:br>
              <a:rPr lang="en-US" b="1" dirty="0"/>
            </a:br>
            <a:r>
              <a:rPr lang="en-US" b="1" dirty="0"/>
              <a:t>- MADE AVAIILABLE TO BEST PRICE FS CLIENTS -</a:t>
            </a:r>
            <a:endParaRPr lang="en-US" dirty="0"/>
          </a:p>
        </p:txBody>
      </p:sp>
      <p:sp>
        <p:nvSpPr>
          <p:cNvPr id="4" name="Rectangle 3"/>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50211151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10</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How the amount needed for a zero coupon bond is calculated …</a:t>
            </a:r>
          </a:p>
        </p:txBody>
      </p:sp>
      <p:sp>
        <p:nvSpPr>
          <p:cNvPr id="2" name="Rectangle 1"/>
          <p:cNvSpPr/>
          <p:nvPr/>
        </p:nvSpPr>
        <p:spPr>
          <a:xfrm>
            <a:off x="313418" y="1150829"/>
            <a:ext cx="9411027" cy="3585597"/>
          </a:xfrm>
          <a:prstGeom prst="rect">
            <a:avLst/>
          </a:prstGeom>
        </p:spPr>
        <p:txBody>
          <a:bodyPr wrap="square">
            <a:spAutoFit/>
          </a:bodyPr>
          <a:lstStyle/>
          <a:p>
            <a:pPr marL="285750" indent="-285750">
              <a:spcAft>
                <a:spcPts val="600"/>
              </a:spcAft>
              <a:buFont typeface="Wingdings" panose="05000000000000000000" pitchFamily="2" charset="2"/>
              <a:buChar char="§"/>
            </a:pPr>
            <a:r>
              <a:rPr lang="en-GB" b="1" dirty="0">
                <a:ea typeface="Calibri"/>
                <a:cs typeface="Times New Roman"/>
              </a:rPr>
              <a:t>The price of a zero coupon bond depends on a number of factors, including: interest rates / swap rates; the credit risk of the bank and their need / appetite for funds; and investment term (time) of the product:</a:t>
            </a:r>
          </a:p>
          <a:p>
            <a:pPr marL="447675" lvl="1" indent="-174625">
              <a:spcBef>
                <a:spcPts val="0"/>
              </a:spcBef>
              <a:spcAft>
                <a:spcPts val="600"/>
              </a:spcAft>
              <a:buFont typeface=".AppleSystemUIFont"/>
              <a:buChar char="-"/>
            </a:pPr>
            <a:r>
              <a:rPr lang="en-GB" b="1" dirty="0">
                <a:ea typeface="Calibri"/>
                <a:cs typeface="Times New Roman"/>
              </a:rPr>
              <a:t>Interest / swap rates:</a:t>
            </a:r>
          </a:p>
          <a:p>
            <a:pPr marL="447675" lvl="1" indent="-174625">
              <a:spcBef>
                <a:spcPts val="0"/>
              </a:spcBef>
              <a:spcAft>
                <a:spcPts val="600"/>
              </a:spcAft>
              <a:buFont typeface=".AppleSystemUIFont"/>
              <a:buChar char="-"/>
            </a:pPr>
            <a:r>
              <a:rPr lang="en-GB" dirty="0">
                <a:ea typeface="Calibri"/>
                <a:cs typeface="Times New Roman"/>
              </a:rPr>
              <a:t>if interest / swap rates are low, the cost of ZCB is high (in order to ‘get back’ to 100 at maturity)</a:t>
            </a:r>
          </a:p>
          <a:p>
            <a:pPr marL="447675" lvl="1" indent="-174625">
              <a:spcBef>
                <a:spcPts val="0"/>
              </a:spcBef>
              <a:spcAft>
                <a:spcPts val="600"/>
              </a:spcAft>
              <a:buFont typeface=".AppleSystemUIFont"/>
              <a:buChar char="-"/>
            </a:pPr>
            <a:r>
              <a:rPr lang="en-GB" dirty="0">
                <a:ea typeface="Calibri"/>
                <a:cs typeface="Times New Roman"/>
              </a:rPr>
              <a:t>if interest rates increase, the cost of ZCBs reduces</a:t>
            </a:r>
          </a:p>
          <a:p>
            <a:pPr marL="447675" lvl="1" indent="-174625">
              <a:spcBef>
                <a:spcPts val="0"/>
              </a:spcBef>
              <a:spcAft>
                <a:spcPts val="600"/>
              </a:spcAft>
              <a:buFont typeface=".AppleSystemUIFont"/>
              <a:buChar char="-"/>
            </a:pPr>
            <a:r>
              <a:rPr lang="en-GB" dirty="0">
                <a:ea typeface="Calibri"/>
                <a:cs typeface="Times New Roman"/>
              </a:rPr>
              <a:t>if interest rates decrease, the cost of ZCBs increases</a:t>
            </a:r>
          </a:p>
          <a:p>
            <a:pPr marL="447675" lvl="1" indent="-174625">
              <a:spcBef>
                <a:spcPts val="0"/>
              </a:spcBef>
              <a:spcAft>
                <a:spcPts val="600"/>
              </a:spcAft>
              <a:buFont typeface=".AppleSystemUIFont"/>
              <a:buChar char="-"/>
            </a:pPr>
            <a:r>
              <a:rPr lang="en-GB" b="1" dirty="0">
                <a:ea typeface="Calibri"/>
                <a:cs typeface="Times New Roman"/>
              </a:rPr>
              <a:t>Credit risk / funding levels:</a:t>
            </a:r>
          </a:p>
          <a:p>
            <a:pPr marL="447675" lvl="1" indent="-174625">
              <a:spcBef>
                <a:spcPts val="0"/>
              </a:spcBef>
              <a:spcAft>
                <a:spcPts val="600"/>
              </a:spcAft>
              <a:buFont typeface=".AppleSystemUIFont"/>
              <a:buChar char="-"/>
            </a:pPr>
            <a:r>
              <a:rPr lang="en-GB" dirty="0">
                <a:ea typeface="Calibri"/>
                <a:cs typeface="Times New Roman"/>
              </a:rPr>
              <a:t>if the counterparty bank is weak and its credit risk high / credit spread wide, the ZCB is cheaper (as the bank will pay a premium over and above base interest rate level to compensate for its credit risk)</a:t>
            </a:r>
          </a:p>
          <a:p>
            <a:pPr marL="447675" lvl="1" indent="-174625">
              <a:spcBef>
                <a:spcPts val="0"/>
              </a:spcBef>
              <a:spcAft>
                <a:spcPts val="600"/>
              </a:spcAft>
              <a:buFont typeface=".AppleSystemUIFont"/>
              <a:buChar char="-"/>
            </a:pPr>
            <a:r>
              <a:rPr lang="en-GB" dirty="0">
                <a:ea typeface="Calibri"/>
                <a:cs typeface="Times New Roman"/>
              </a:rPr>
              <a:t>conversely, if the counterparty is strong and its credit risk low / credit spread tight, the ZCB will cost more (as the premium it will want or need to offer / pay over base interest rate level will be less)</a:t>
            </a:r>
          </a:p>
          <a:p>
            <a:pPr marL="447675" lvl="1" indent="-174625">
              <a:spcBef>
                <a:spcPts val="0"/>
              </a:spcBef>
              <a:spcAft>
                <a:spcPts val="600"/>
              </a:spcAft>
              <a:buFont typeface=".AppleSystemUIFont"/>
              <a:buChar char="-"/>
            </a:pPr>
            <a:r>
              <a:rPr lang="en-GB" b="1" dirty="0">
                <a:ea typeface="Calibri"/>
                <a:cs typeface="Times New Roman"/>
              </a:rPr>
              <a:t>Time:</a:t>
            </a:r>
          </a:p>
          <a:p>
            <a:pPr marL="447675" lvl="1" indent="-174625">
              <a:spcBef>
                <a:spcPts val="0"/>
              </a:spcBef>
              <a:spcAft>
                <a:spcPts val="600"/>
              </a:spcAft>
              <a:buFont typeface=".AppleSystemUIFont"/>
              <a:buChar char="-"/>
            </a:pPr>
            <a:r>
              <a:rPr lang="en-GB" dirty="0">
                <a:ea typeface="Calibri"/>
                <a:cs typeface="Times New Roman"/>
              </a:rPr>
              <a:t>if there is more time to maturity, the ZCB will usually cost less, as there is more time for interest to accrue</a:t>
            </a:r>
          </a:p>
        </p:txBody>
      </p:sp>
      <p:sp>
        <p:nvSpPr>
          <p:cNvPr id="5" name="Rectangle 4"/>
          <p:cNvSpPr/>
          <p:nvPr/>
        </p:nvSpPr>
        <p:spPr>
          <a:xfrm>
            <a:off x="368724" y="4815800"/>
            <a:ext cx="9166962" cy="1384995"/>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The price of a zero coupon bond depends on a number of factors, including interest rates / swap rates, the credit risk of the bank and their appetite for funds, and the investment term / timeframe of the product</a:t>
            </a:r>
          </a:p>
          <a:p>
            <a:pPr algn="ctr"/>
            <a:r>
              <a:rPr lang="en-US" b="1" dirty="0">
                <a:solidFill>
                  <a:schemeClr val="bg1"/>
                </a:solidFill>
              </a:rPr>
              <a:t>----------------------------------------------------------------------------------------------------------------------------------------------------</a:t>
            </a:r>
          </a:p>
          <a:p>
            <a:pPr algn="ctr"/>
            <a:r>
              <a:rPr lang="en-GB" b="1" dirty="0">
                <a:solidFill>
                  <a:schemeClr val="bg1"/>
                </a:solidFill>
                <a:ea typeface="Calibri"/>
                <a:cs typeface="Times New Roman"/>
              </a:rPr>
              <a:t>A useful proxy to help estimate the funding level of a bank, i.e. the amount that a bank may be willing or expected to pay over and above base interest / swap rate levels, is the credit default swap (CDS) rate level for the bank (see Academy Module 4: ‘Counterparty Due Diligence’ for details regarding CDS)</a:t>
            </a:r>
          </a:p>
        </p:txBody>
      </p:sp>
      <p:sp>
        <p:nvSpPr>
          <p:cNvPr id="9" name="Rectangle 8">
            <a:extLst>
              <a:ext uri="{FF2B5EF4-FFF2-40B4-BE49-F238E27FC236}">
                <a16:creationId xmlns:a16="http://schemas.microsoft.com/office/drawing/2014/main" id="{F0082217-15CF-8D40-8749-4837C62FEE2A}"/>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49282099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11</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Pricing a zero coupon bond: example and sensitivities …</a:t>
            </a:r>
          </a:p>
        </p:txBody>
      </p:sp>
      <p:sp>
        <p:nvSpPr>
          <p:cNvPr id="16" name="Rectangle 15"/>
          <p:cNvSpPr/>
          <p:nvPr/>
        </p:nvSpPr>
        <p:spPr>
          <a:xfrm>
            <a:off x="4908278" y="1986901"/>
            <a:ext cx="4784019" cy="3323987"/>
          </a:xfrm>
          <a:prstGeom prst="rect">
            <a:avLst/>
          </a:prstGeom>
        </p:spPr>
        <p:txBody>
          <a:bodyPr wrap="square">
            <a:spAutoFit/>
          </a:bodyPr>
          <a:lstStyle/>
          <a:p>
            <a:pPr marL="285750" indent="-285750">
              <a:buFont typeface="Wingdings" panose="05000000000000000000" pitchFamily="2" charset="2"/>
              <a:buChar char="§"/>
            </a:pPr>
            <a:r>
              <a:rPr lang="en-GB" b="1" dirty="0">
                <a:ea typeface="Calibri"/>
                <a:cs typeface="Times New Roman"/>
              </a:rPr>
              <a:t>The price of a ZCB is calculated as:</a:t>
            </a: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r>
              <a:rPr lang="en-GB" b="1" dirty="0">
                <a:ea typeface="Calibri"/>
                <a:cs typeface="Times New Roman"/>
              </a:rPr>
              <a:t>For example: a 6-year term, with interest / swap rates of 0.55% p.a. and issuer CDS of 106 (1.06%) p.a., allows us to calculate the ZCB price as:</a:t>
            </a: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r>
              <a:rPr lang="en-GB" b="1" dirty="0">
                <a:ea typeface="Calibri"/>
                <a:cs typeface="Times New Roman"/>
              </a:rPr>
              <a:t>As shown in the chart, the cost of ZCBs falls as interest rates and issuer funding levels (which reflect issuer credit risk) increase</a:t>
            </a:r>
          </a:p>
        </p:txBody>
      </p:sp>
      <p:sp>
        <p:nvSpPr>
          <p:cNvPr id="17" name="TextBox 16"/>
          <p:cNvSpPr txBox="1"/>
          <p:nvPr/>
        </p:nvSpPr>
        <p:spPr>
          <a:xfrm>
            <a:off x="5370632" y="2708816"/>
            <a:ext cx="2843827" cy="215444"/>
          </a:xfrm>
          <a:prstGeom prst="rect">
            <a:avLst/>
          </a:prstGeom>
          <a:noFill/>
        </p:spPr>
        <p:txBody>
          <a:bodyPr wrap="none" lIns="0" tIns="0" rIns="0" bIns="0" rtlCol="0">
            <a:spAutoFit/>
          </a:bodyPr>
          <a:lstStyle/>
          <a:p>
            <a:r>
              <a:rPr lang="en-US" dirty="0"/>
              <a:t>100% + (interest rate + issuer CDS)</a:t>
            </a:r>
          </a:p>
        </p:txBody>
      </p:sp>
      <p:cxnSp>
        <p:nvCxnSpPr>
          <p:cNvPr id="18" name="Straight Connector 17"/>
          <p:cNvCxnSpPr/>
          <p:nvPr/>
        </p:nvCxnSpPr>
        <p:spPr>
          <a:xfrm>
            <a:off x="5275929" y="2662649"/>
            <a:ext cx="3471831"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6866831" y="2373508"/>
            <a:ext cx="459185" cy="215444"/>
          </a:xfrm>
          <a:prstGeom prst="rect">
            <a:avLst/>
          </a:prstGeom>
          <a:noFill/>
        </p:spPr>
        <p:txBody>
          <a:bodyPr wrap="none" lIns="0" tIns="0" rIns="0" bIns="0" rtlCol="0">
            <a:spAutoFit/>
          </a:bodyPr>
          <a:lstStyle/>
          <a:p>
            <a:r>
              <a:rPr lang="en-US" dirty="0"/>
              <a:t>100%</a:t>
            </a:r>
          </a:p>
        </p:txBody>
      </p:sp>
      <p:sp>
        <p:nvSpPr>
          <p:cNvPr id="22" name="TextBox 21"/>
          <p:cNvSpPr txBox="1"/>
          <p:nvPr/>
        </p:nvSpPr>
        <p:spPr>
          <a:xfrm>
            <a:off x="8214459" y="2708816"/>
            <a:ext cx="440826" cy="123111"/>
          </a:xfrm>
          <a:prstGeom prst="rect">
            <a:avLst/>
          </a:prstGeom>
          <a:noFill/>
        </p:spPr>
        <p:txBody>
          <a:bodyPr wrap="none" lIns="0" tIns="0" rIns="0" bIns="0" rtlCol="0">
            <a:spAutoFit/>
          </a:bodyPr>
          <a:lstStyle/>
          <a:p>
            <a:r>
              <a:rPr lang="en-US" sz="800" dirty="0"/>
              <a:t>No. years</a:t>
            </a:r>
          </a:p>
        </p:txBody>
      </p:sp>
      <p:sp>
        <p:nvSpPr>
          <p:cNvPr id="23" name="TextBox 22"/>
          <p:cNvSpPr txBox="1"/>
          <p:nvPr/>
        </p:nvSpPr>
        <p:spPr>
          <a:xfrm>
            <a:off x="5319908" y="4196394"/>
            <a:ext cx="2006108" cy="215444"/>
          </a:xfrm>
          <a:prstGeom prst="rect">
            <a:avLst/>
          </a:prstGeom>
          <a:noFill/>
        </p:spPr>
        <p:txBody>
          <a:bodyPr wrap="none" lIns="0" tIns="0" rIns="0" bIns="0" rtlCol="0">
            <a:spAutoFit/>
          </a:bodyPr>
          <a:lstStyle/>
          <a:p>
            <a:r>
              <a:rPr lang="en-US" dirty="0"/>
              <a:t>100% + (0.55% + 1.06%)</a:t>
            </a:r>
          </a:p>
        </p:txBody>
      </p:sp>
      <p:cxnSp>
        <p:nvCxnSpPr>
          <p:cNvPr id="30" name="Straight Connector 29"/>
          <p:cNvCxnSpPr/>
          <p:nvPr/>
        </p:nvCxnSpPr>
        <p:spPr>
          <a:xfrm>
            <a:off x="5319908" y="4139560"/>
            <a:ext cx="2065112" cy="0"/>
          </a:xfrm>
          <a:prstGeom prst="line">
            <a:avLst/>
          </a:prstGeom>
          <a:ln w="12700" cmpd="sng"/>
          <a:effectLst/>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6093369" y="3854177"/>
            <a:ext cx="459185" cy="215444"/>
          </a:xfrm>
          <a:prstGeom prst="rect">
            <a:avLst/>
          </a:prstGeom>
          <a:noFill/>
        </p:spPr>
        <p:txBody>
          <a:bodyPr wrap="none" lIns="0" tIns="0" rIns="0" bIns="0" rtlCol="0">
            <a:spAutoFit/>
          </a:bodyPr>
          <a:lstStyle/>
          <a:p>
            <a:r>
              <a:rPr lang="en-US" dirty="0"/>
              <a:t>100%</a:t>
            </a:r>
          </a:p>
        </p:txBody>
      </p:sp>
      <p:sp>
        <p:nvSpPr>
          <p:cNvPr id="32" name="TextBox 31"/>
          <p:cNvSpPr txBox="1"/>
          <p:nvPr/>
        </p:nvSpPr>
        <p:spPr>
          <a:xfrm>
            <a:off x="7297162" y="4178866"/>
            <a:ext cx="57708" cy="123111"/>
          </a:xfrm>
          <a:prstGeom prst="rect">
            <a:avLst/>
          </a:prstGeom>
          <a:noFill/>
        </p:spPr>
        <p:txBody>
          <a:bodyPr wrap="none" lIns="0" tIns="0" rIns="0" bIns="0" rtlCol="0">
            <a:spAutoFit/>
          </a:bodyPr>
          <a:lstStyle/>
          <a:p>
            <a:r>
              <a:rPr lang="en-US" sz="800" dirty="0"/>
              <a:t>6</a:t>
            </a:r>
          </a:p>
        </p:txBody>
      </p:sp>
      <p:sp>
        <p:nvSpPr>
          <p:cNvPr id="33" name="TextBox 32"/>
          <p:cNvSpPr txBox="1"/>
          <p:nvPr/>
        </p:nvSpPr>
        <p:spPr>
          <a:xfrm>
            <a:off x="7458604" y="4007598"/>
            <a:ext cx="813524" cy="215444"/>
          </a:xfrm>
          <a:prstGeom prst="rect">
            <a:avLst/>
          </a:prstGeom>
          <a:noFill/>
        </p:spPr>
        <p:txBody>
          <a:bodyPr wrap="none" lIns="0" tIns="0" rIns="0" bIns="0" rtlCol="0">
            <a:spAutoFit/>
          </a:bodyPr>
          <a:lstStyle/>
          <a:p>
            <a:r>
              <a:rPr lang="en-US" dirty="0"/>
              <a:t> = 90.86</a:t>
            </a:r>
            <a:r>
              <a:rPr lang="en-US" b="1" dirty="0"/>
              <a:t>%</a:t>
            </a:r>
          </a:p>
        </p:txBody>
      </p:sp>
      <p:graphicFrame>
        <p:nvGraphicFramePr>
          <p:cNvPr id="15" name="Chart 14"/>
          <p:cNvGraphicFramePr>
            <a:graphicFrameLocks/>
          </p:cNvGraphicFramePr>
          <p:nvPr>
            <p:extLst>
              <p:ext uri="{D42A27DB-BD31-4B8C-83A1-F6EECF244321}">
                <p14:modId xmlns:p14="http://schemas.microsoft.com/office/powerpoint/2010/main" val="3910764318"/>
              </p:ext>
            </p:extLst>
          </p:nvPr>
        </p:nvGraphicFramePr>
        <p:xfrm>
          <a:off x="447456" y="1366592"/>
          <a:ext cx="4370595" cy="4722813"/>
        </p:xfrm>
        <a:graphic>
          <a:graphicData uri="http://schemas.openxmlformats.org/drawingml/2006/chart">
            <c:chart xmlns:c="http://schemas.openxmlformats.org/drawingml/2006/chart" xmlns:r="http://schemas.openxmlformats.org/officeDocument/2006/relationships" r:id="rId3"/>
          </a:graphicData>
        </a:graphic>
      </p:graphicFrame>
      <p:sp>
        <p:nvSpPr>
          <p:cNvPr id="19" name="Rectangle 18">
            <a:extLst>
              <a:ext uri="{FF2B5EF4-FFF2-40B4-BE49-F238E27FC236}">
                <a16:creationId xmlns:a16="http://schemas.microsoft.com/office/drawing/2014/main" id="{4E96C0B8-791E-C445-AD00-4212E89DFEAB}"/>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78467066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12</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The ‘payoff’: i.e. the potential returns of the product …</a:t>
            </a:r>
          </a:p>
        </p:txBody>
      </p:sp>
      <p:sp>
        <p:nvSpPr>
          <p:cNvPr id="2" name="Rectangle 1"/>
          <p:cNvSpPr/>
          <p:nvPr/>
        </p:nvSpPr>
        <p:spPr>
          <a:xfrm>
            <a:off x="313418" y="1150829"/>
            <a:ext cx="9379222" cy="3431709"/>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As with the repayment of capital at maturity, the ‘payoff’ of a structured product, i.e. its potential growth or income returns, is a legal, contractual obligation upon the issuer, as it has issued ‘debt instruments’, i.e. ‘medium term notes’ (MTN’s), which are a form of bond, that the investment product is based upon:</a:t>
            </a:r>
          </a:p>
          <a:p>
            <a:pPr marL="447675" lvl="1" indent="-174625">
              <a:spcBef>
                <a:spcPts val="0"/>
              </a:spcBef>
              <a:spcAft>
                <a:spcPts val="600"/>
              </a:spcAft>
              <a:buFont typeface=".AppleSystemUIFont"/>
              <a:buChar char="-"/>
            </a:pPr>
            <a:r>
              <a:rPr lang="en-GB" dirty="0">
                <a:ea typeface="Calibri"/>
                <a:cs typeface="Times New Roman"/>
              </a:rPr>
              <a:t>any failure by the banks to deliver the payoff or repay capital, as per the terms of the product / contract could be deemed a default upon obligations, i.e. a ‘credit event’.  </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The issuing bank MAY choose to ‘hedge itself’ against its legal obligation to deliver the payoff: </a:t>
            </a:r>
          </a:p>
          <a:p>
            <a:pPr marL="447675" lvl="1" indent="-174625">
              <a:spcBef>
                <a:spcPts val="0"/>
              </a:spcBef>
              <a:spcAft>
                <a:spcPts val="600"/>
              </a:spcAft>
              <a:buFont typeface=".AppleSystemUIFont"/>
              <a:buChar char="-"/>
            </a:pPr>
            <a:r>
              <a:rPr lang="en-GB" dirty="0">
                <a:ea typeface="Calibri"/>
                <a:cs typeface="Times New Roman"/>
              </a:rPr>
              <a:t>in addition to arranging the ZCB, the equity derivatives department of the bank may also use derivatives to arrange / hedge the payoff of the product</a:t>
            </a:r>
          </a:p>
          <a:p>
            <a:pPr marL="447675" lvl="1" indent="-174625">
              <a:spcBef>
                <a:spcPts val="0"/>
              </a:spcBef>
              <a:spcAft>
                <a:spcPts val="600"/>
              </a:spcAft>
              <a:buFont typeface=".AppleSystemUIFont"/>
              <a:buChar char="-"/>
            </a:pPr>
            <a:r>
              <a:rPr lang="en-GB" dirty="0">
                <a:ea typeface="Calibri"/>
                <a:cs typeface="Times New Roman"/>
              </a:rPr>
              <a:t>but it is important to understand that at maturity investors are not directly exposed to or dependent upon what the bank may or may not have done in its hedging process</a:t>
            </a:r>
          </a:p>
          <a:p>
            <a:pPr marL="447675" lvl="1" indent="-174625">
              <a:spcBef>
                <a:spcPts val="0"/>
              </a:spcBef>
              <a:spcAft>
                <a:spcPts val="600"/>
              </a:spcAft>
              <a:buFont typeface=".AppleSystemUIFont"/>
              <a:buChar char="-"/>
            </a:pPr>
            <a:r>
              <a:rPr lang="en-GB" dirty="0">
                <a:ea typeface="Calibri"/>
                <a:cs typeface="Times New Roman"/>
              </a:rPr>
              <a:t>investors have a contract that states precisely what they will receive at maturity, that hinges only upon whether the bank is solvent or not - </a:t>
            </a:r>
            <a:r>
              <a:rPr lang="en-GB" b="1" dirty="0">
                <a:ea typeface="Calibri"/>
                <a:cs typeface="Times New Roman"/>
              </a:rPr>
              <a:t>not</a:t>
            </a:r>
            <a:r>
              <a:rPr lang="en-GB" dirty="0">
                <a:ea typeface="Calibri"/>
                <a:cs typeface="Times New Roman"/>
              </a:rPr>
              <a:t> what the bank may or may not have done in its internal process: if the bank is solvent at maturity then there is no grey area or wriggle room - they must deliver what was contractually stated</a:t>
            </a:r>
          </a:p>
        </p:txBody>
      </p:sp>
      <p:sp>
        <p:nvSpPr>
          <p:cNvPr id="5" name="Rectangle 4"/>
          <p:cNvSpPr/>
          <p:nvPr/>
        </p:nvSpPr>
        <p:spPr>
          <a:xfrm>
            <a:off x="378467" y="4736175"/>
            <a:ext cx="9166962" cy="1169551"/>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The ‘payoff’ of a structured product is a contractual obligation upon the issuer: the bank MAY ‘hedge’ </a:t>
            </a:r>
          </a:p>
          <a:p>
            <a:pPr algn="ctr"/>
            <a:r>
              <a:rPr lang="en-GB" b="1" dirty="0">
                <a:solidFill>
                  <a:schemeClr val="bg1"/>
                </a:solidFill>
                <a:ea typeface="Calibri"/>
                <a:cs typeface="Times New Roman"/>
              </a:rPr>
              <a:t>its obligation to deliver the payoff by using derivatives to arrange / hedge the payoff of the product</a:t>
            </a:r>
          </a:p>
          <a:p>
            <a:pPr algn="ctr"/>
            <a:r>
              <a:rPr lang="en-US" b="1" dirty="0">
                <a:solidFill>
                  <a:schemeClr val="bg1"/>
                </a:solidFill>
              </a:rPr>
              <a:t>----------------------------------------------------------------------------------------------------------------------------------------------</a:t>
            </a:r>
          </a:p>
          <a:p>
            <a:pPr algn="ctr"/>
            <a:r>
              <a:rPr lang="en-GB" b="1" dirty="0">
                <a:solidFill>
                  <a:schemeClr val="bg1"/>
                </a:solidFill>
                <a:ea typeface="Calibri"/>
                <a:cs typeface="Times New Roman"/>
              </a:rPr>
              <a:t>But at maturity investors are not directly exposed to or dependent upon the bank’s hedging process</a:t>
            </a:r>
          </a:p>
          <a:p>
            <a:pPr algn="ctr"/>
            <a:r>
              <a:rPr lang="en-GB" b="1" i="1" dirty="0">
                <a:solidFill>
                  <a:schemeClr val="bg1"/>
                </a:solidFill>
                <a:ea typeface="Calibri"/>
                <a:cs typeface="Times New Roman"/>
              </a:rPr>
              <a:t>- investors have a contract that states precisely what they will receive at maturity, if the bank is solvent -</a:t>
            </a:r>
            <a:endParaRPr lang="en-US" b="1" i="1" dirty="0">
              <a:solidFill>
                <a:schemeClr val="bg1"/>
              </a:solidFill>
            </a:endParaRPr>
          </a:p>
        </p:txBody>
      </p:sp>
      <p:sp>
        <p:nvSpPr>
          <p:cNvPr id="9" name="Rectangle 8">
            <a:extLst>
              <a:ext uri="{FF2B5EF4-FFF2-40B4-BE49-F238E27FC236}">
                <a16:creationId xmlns:a16="http://schemas.microsoft.com/office/drawing/2014/main" id="{119EA6FB-FB8A-D741-81AF-703254A41202}"/>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15800370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13</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bit about derivatives: including their use in history …</a:t>
            </a:r>
          </a:p>
        </p:txBody>
      </p:sp>
      <p:sp>
        <p:nvSpPr>
          <p:cNvPr id="2" name="Rectangle 1"/>
          <p:cNvSpPr/>
          <p:nvPr/>
        </p:nvSpPr>
        <p:spPr>
          <a:xfrm>
            <a:off x="313418" y="1150829"/>
            <a:ext cx="9379222" cy="3877985"/>
          </a:xfrm>
          <a:prstGeom prst="rect">
            <a:avLst/>
          </a:prstGeom>
        </p:spPr>
        <p:txBody>
          <a:bodyPr wrap="square">
            <a:spAutoFit/>
          </a:bodyPr>
          <a:lstStyle/>
          <a:p>
            <a:pPr marL="285750" indent="-285750">
              <a:spcBef>
                <a:spcPts val="1200"/>
              </a:spcBef>
              <a:spcAft>
                <a:spcPts val="600"/>
              </a:spcAft>
              <a:buFont typeface="Wingdings" pitchFamily="2" charset="2"/>
              <a:buChar char="§"/>
            </a:pPr>
            <a:r>
              <a:rPr lang="en-GB" b="1" dirty="0">
                <a:ea typeface="Calibri"/>
                <a:cs typeface="Times New Roman"/>
              </a:rPr>
              <a:t>Derivatives are financial instruments that derive their value from an underlying ‘reference asset’ (i.e. they offer exposure to that asset without the need to own the asset directly):</a:t>
            </a:r>
          </a:p>
          <a:p>
            <a:pPr marL="447675" lvl="1" indent="-174625">
              <a:spcBef>
                <a:spcPts val="0"/>
              </a:spcBef>
              <a:spcAft>
                <a:spcPts val="600"/>
              </a:spcAft>
              <a:buFont typeface=".AppleSystemUIFont"/>
              <a:buChar char="-"/>
            </a:pPr>
            <a:r>
              <a:rPr lang="en-GB" dirty="0">
                <a:ea typeface="Calibri"/>
                <a:cs typeface="Times New Roman"/>
              </a:rPr>
              <a:t>more simply, derivatives are just contracts, between a buyer and seller, in which the parties agree the terms of an arrangement, including the potential price / level and date, to buy / sell an underlying reference asset</a:t>
            </a:r>
          </a:p>
          <a:p>
            <a:pPr marL="285750" indent="-285750">
              <a:spcBef>
                <a:spcPts val="1200"/>
              </a:spcBef>
              <a:spcAft>
                <a:spcPts val="600"/>
              </a:spcAft>
              <a:buFont typeface="Wingdings" panose="05000000000000000000" pitchFamily="2" charset="2"/>
              <a:buChar char="§"/>
            </a:pPr>
            <a:r>
              <a:rPr lang="en-GB" b="1" dirty="0">
                <a:ea typeface="Calibri"/>
                <a:cs typeface="Times New Roman"/>
              </a:rPr>
              <a:t>Derivatives may be thought of as modern instruments of finance, but perhaps surprisingly the use of derivatives can be traced through history, as the concept has existed and been in use for centuries:</a:t>
            </a:r>
          </a:p>
          <a:p>
            <a:pPr marL="447675" lvl="1" indent="-174625">
              <a:spcBef>
                <a:spcPts val="0"/>
              </a:spcBef>
              <a:spcAft>
                <a:spcPts val="600"/>
              </a:spcAft>
              <a:buFont typeface=".AppleSystemUIFont"/>
              <a:buChar char="-"/>
            </a:pPr>
            <a:r>
              <a:rPr lang="en-GB" dirty="0">
                <a:ea typeface="Calibri"/>
                <a:cs typeface="Times New Roman"/>
              </a:rPr>
              <a:t>for example, in Ancient Greece, one of Aristotle’s more astute students, Thales, predicted a bumper year for olives for the coming year, so he contracted to purchase olive presses ahead of the bountiful harvest</a:t>
            </a:r>
          </a:p>
          <a:p>
            <a:pPr marL="447675" lvl="1" indent="-174625">
              <a:spcBef>
                <a:spcPts val="0"/>
              </a:spcBef>
              <a:spcAft>
                <a:spcPts val="600"/>
              </a:spcAft>
              <a:buFont typeface=".AppleSystemUIFont"/>
              <a:buChar char="-"/>
            </a:pPr>
            <a:r>
              <a:rPr lang="en-GB" dirty="0">
                <a:ea typeface="Calibri"/>
                <a:cs typeface="Times New Roman"/>
              </a:rPr>
              <a:t>this is an example of a ‘forward contract’ i.e. a derivative (if he had only contracted to buy the produce based upon certain conditions it would instead have been an ‘options contract’)</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The derivatives market was formally established through the creation of the Chicago Board of Trade, in 1848, focusing initially on agricultural commodities:</a:t>
            </a:r>
          </a:p>
          <a:p>
            <a:pPr marL="447675" lvl="1" indent="-174625">
              <a:spcBef>
                <a:spcPts val="0"/>
              </a:spcBef>
              <a:spcAft>
                <a:spcPts val="600"/>
              </a:spcAft>
              <a:buFont typeface=".AppleSystemUIFont"/>
              <a:buChar char="-"/>
            </a:pPr>
            <a:r>
              <a:rPr lang="en-GB" dirty="0">
                <a:solidFill>
                  <a:srgbClr val="09527B"/>
                </a:solidFill>
                <a:ea typeface="Calibri"/>
                <a:cs typeface="Times New Roman"/>
              </a:rPr>
              <a:t>t</a:t>
            </a:r>
            <a:r>
              <a:rPr lang="en-GB" dirty="0">
                <a:ea typeface="Calibri"/>
                <a:cs typeface="Times New Roman"/>
              </a:rPr>
              <a:t>he exchange provided for standard derivative contracts, that could be bought and sold by anyone (as opposed to private arrangements, which are known as ‘over the counter’ (OTC) arrangements)</a:t>
            </a:r>
            <a:endParaRPr lang="en-GB" b="1" dirty="0">
              <a:ea typeface="Calibri"/>
              <a:cs typeface="Times New Roman"/>
            </a:endParaRPr>
          </a:p>
        </p:txBody>
      </p:sp>
      <p:sp>
        <p:nvSpPr>
          <p:cNvPr id="5" name="Rectangle 4"/>
          <p:cNvSpPr/>
          <p:nvPr/>
        </p:nvSpPr>
        <p:spPr>
          <a:xfrm>
            <a:off x="378467" y="5120242"/>
            <a:ext cx="9166962" cy="954107"/>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Derivatives are financial instruments that derive their value from an underlying ‘reference asset’ </a:t>
            </a:r>
          </a:p>
          <a:p>
            <a:pPr algn="ctr"/>
            <a:r>
              <a:rPr lang="en-US" b="1" dirty="0">
                <a:solidFill>
                  <a:schemeClr val="bg1"/>
                </a:solidFill>
              </a:rPr>
              <a:t>------------------------------------------------------------------------------------------------------------------------------------------------</a:t>
            </a:r>
          </a:p>
          <a:p>
            <a:pPr algn="ctr"/>
            <a:r>
              <a:rPr lang="en-GB" b="1" dirty="0">
                <a:solidFill>
                  <a:schemeClr val="bg1"/>
                </a:solidFill>
                <a:ea typeface="Calibri"/>
                <a:cs typeface="Times New Roman"/>
              </a:rPr>
              <a:t>More simply put, derivatives are just contracts, between a buyer and seller, in which the parties agree the terms of an arrangement, including the potential price / level and date, to buy / sell an underlying asset</a:t>
            </a:r>
          </a:p>
        </p:txBody>
      </p:sp>
      <p:sp>
        <p:nvSpPr>
          <p:cNvPr id="9" name="Rectangle 8">
            <a:extLst>
              <a:ext uri="{FF2B5EF4-FFF2-40B4-BE49-F238E27FC236}">
                <a16:creationId xmlns:a16="http://schemas.microsoft.com/office/drawing/2014/main" id="{15090A31-50BA-274C-9E55-F0458AD6D787}"/>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47527065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14</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bit more about derivatives: including their use today …</a:t>
            </a:r>
          </a:p>
        </p:txBody>
      </p:sp>
      <p:sp>
        <p:nvSpPr>
          <p:cNvPr id="2" name="Rectangle 1"/>
          <p:cNvSpPr/>
          <p:nvPr/>
        </p:nvSpPr>
        <p:spPr>
          <a:xfrm>
            <a:off x="313417" y="1150829"/>
            <a:ext cx="9387795" cy="4170372"/>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Today, derivative markets exist for a wide range of underlying assets, serving many ‘investors’:</a:t>
            </a:r>
          </a:p>
          <a:p>
            <a:pPr marL="447675" lvl="1" indent="-174625">
              <a:spcBef>
                <a:spcPts val="0"/>
              </a:spcBef>
              <a:spcAft>
                <a:spcPts val="600"/>
              </a:spcAft>
              <a:buFont typeface=".AppleSystemUIFont"/>
              <a:buChar char="-"/>
            </a:pPr>
            <a:r>
              <a:rPr lang="en-GB" dirty="0">
                <a:ea typeface="Calibri"/>
                <a:cs typeface="Times New Roman"/>
              </a:rPr>
              <a:t>governments may use them: for example to manage public debt (perhaps by fixing interest rates)</a:t>
            </a:r>
          </a:p>
          <a:p>
            <a:pPr marL="447675" lvl="1" indent="-174625">
              <a:spcBef>
                <a:spcPts val="0"/>
              </a:spcBef>
              <a:spcAft>
                <a:spcPts val="600"/>
              </a:spcAft>
              <a:buFont typeface=".AppleSystemUIFont"/>
              <a:buChar char="-"/>
            </a:pPr>
            <a:r>
              <a:rPr lang="en-GB" dirty="0">
                <a:ea typeface="Calibri"/>
                <a:cs typeface="Times New Roman"/>
              </a:rPr>
              <a:t>large companies may use them: for example to manage costs (such as airline companies fixing fuel costs)</a:t>
            </a:r>
          </a:p>
          <a:p>
            <a:pPr marL="447675" lvl="1" indent="-174625">
              <a:spcBef>
                <a:spcPts val="0"/>
              </a:spcBef>
              <a:spcAft>
                <a:spcPts val="600"/>
              </a:spcAft>
              <a:buFont typeface=".AppleSystemUIFont"/>
              <a:buChar char="-"/>
            </a:pPr>
            <a:r>
              <a:rPr lang="en-GB" dirty="0">
                <a:ea typeface="Calibri"/>
                <a:cs typeface="Times New Roman"/>
              </a:rPr>
              <a:t>fund managers may use them: for a variety of purposes, for example for hedging / protecting against market risk, speculating / profiting on certain market views, and / or creating specific investment strategies</a:t>
            </a:r>
          </a:p>
          <a:p>
            <a:pPr marL="447675" lvl="1" indent="-174625">
              <a:spcBef>
                <a:spcPts val="0"/>
              </a:spcBef>
              <a:spcAft>
                <a:spcPts val="600"/>
              </a:spcAft>
              <a:buFont typeface=".AppleSystemUIFont"/>
              <a:buChar char="-"/>
            </a:pPr>
            <a:r>
              <a:rPr lang="en-GB" dirty="0">
                <a:ea typeface="Calibri"/>
                <a:cs typeface="Times New Roman"/>
              </a:rPr>
              <a:t>individuals may use them: for example to fix / remove uncertainty when transferring between currencies</a:t>
            </a:r>
          </a:p>
          <a:p>
            <a:pPr marL="285750" indent="-285750">
              <a:spcBef>
                <a:spcPts val="1200"/>
              </a:spcBef>
              <a:spcAft>
                <a:spcPts val="600"/>
              </a:spcAft>
              <a:buFont typeface="Wingdings" panose="05000000000000000000" pitchFamily="2" charset="2"/>
              <a:buChar char="§"/>
            </a:pPr>
            <a:r>
              <a:rPr lang="en-GB" b="1" dirty="0">
                <a:ea typeface="Calibri"/>
                <a:cs typeface="Times New Roman"/>
              </a:rPr>
              <a:t>Derivatives can be used for: speculative reasons (by investors who seek to profit from price movements in an underlying asset, without owning that asset directly - which can be a cost-effective and liquid way to gain exposure to that asset, including assets that are not always readily investible for all investors); and hedging reasons (by investors who already own an asset / have exposure to an asset and want to reduce the risk of loss that might be caused by certain events affecting or caused by the value of that asset)</a:t>
            </a:r>
          </a:p>
          <a:p>
            <a:pPr marL="285750" indent="-285750">
              <a:spcBef>
                <a:spcPts val="1200"/>
              </a:spcBef>
              <a:spcAft>
                <a:spcPts val="600"/>
              </a:spcAft>
              <a:buFont typeface="Wingdings" panose="05000000000000000000" pitchFamily="2" charset="2"/>
              <a:buChar char="§"/>
            </a:pPr>
            <a:r>
              <a:rPr lang="en-GB" b="1" dirty="0">
                <a:ea typeface="Calibri"/>
                <a:cs typeface="Times New Roman"/>
              </a:rPr>
              <a:t>Criticisms of derivatives sometimes focus on the scale of the derivatives market (with the total value globally reported to be c.$540tn, according to the Bank for International Settlements (BIS) as at H1, 2017) and the more ‘exotic’ forms of derivatives that can exist, as opposed to recognised merits of derivatives:</a:t>
            </a:r>
          </a:p>
          <a:p>
            <a:pPr marL="447675" lvl="1" indent="-174625">
              <a:spcBef>
                <a:spcPts val="0"/>
              </a:spcBef>
              <a:spcAft>
                <a:spcPts val="600"/>
              </a:spcAft>
              <a:buFont typeface=".AppleSystemUIFont"/>
              <a:buChar char="-"/>
            </a:pPr>
            <a:r>
              <a:rPr lang="en-GB" dirty="0">
                <a:ea typeface="Calibri"/>
                <a:cs typeface="Times New Roman"/>
              </a:rPr>
              <a:t>regulatory scrutiny following the financial crisis of 2008-09 included focus on the derivatives market and its uses</a:t>
            </a:r>
          </a:p>
        </p:txBody>
      </p:sp>
      <p:sp>
        <p:nvSpPr>
          <p:cNvPr id="5" name="Rectangle 4"/>
          <p:cNvSpPr/>
          <p:nvPr/>
        </p:nvSpPr>
        <p:spPr>
          <a:xfrm>
            <a:off x="365760" y="5421189"/>
            <a:ext cx="9166962" cy="954107"/>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Derivatives can be used for both speculative and hedging reasons, by all types of investors</a:t>
            </a:r>
          </a:p>
          <a:p>
            <a:pPr algn="ctr"/>
            <a:r>
              <a:rPr lang="en-US" b="1" dirty="0">
                <a:solidFill>
                  <a:schemeClr val="bg1"/>
                </a:solidFill>
              </a:rPr>
              <a:t>--------------------------------------------------------------------------------------------------------------------------</a:t>
            </a:r>
          </a:p>
          <a:p>
            <a:pPr algn="ctr"/>
            <a:r>
              <a:rPr lang="en-GB" b="1" dirty="0">
                <a:solidFill>
                  <a:schemeClr val="bg1"/>
                </a:solidFill>
                <a:ea typeface="Calibri"/>
                <a:cs typeface="Times New Roman"/>
              </a:rPr>
              <a:t>They are used prudently in many investment and asset management scenarios to</a:t>
            </a:r>
          </a:p>
          <a:p>
            <a:pPr algn="ctr"/>
            <a:r>
              <a:rPr lang="en-GB" b="1" dirty="0">
                <a:solidFill>
                  <a:schemeClr val="bg1"/>
                </a:solidFill>
                <a:ea typeface="Calibri"/>
                <a:cs typeface="Times New Roman"/>
              </a:rPr>
              <a:t>help a wide range of investors achieve a wide range of desired results  / outcomes</a:t>
            </a:r>
          </a:p>
        </p:txBody>
      </p:sp>
      <p:sp>
        <p:nvSpPr>
          <p:cNvPr id="9" name="Rectangle 8">
            <a:extLst>
              <a:ext uri="{FF2B5EF4-FFF2-40B4-BE49-F238E27FC236}">
                <a16:creationId xmlns:a16="http://schemas.microsoft.com/office/drawing/2014/main" id="{AB929411-0248-F841-9EB6-F8D9723C3E6D}"/>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54076377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15</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Let’s look at ‘options’: commonly used by counterparty banks …</a:t>
            </a:r>
          </a:p>
        </p:txBody>
      </p:sp>
      <p:sp>
        <p:nvSpPr>
          <p:cNvPr id="2" name="Rectangle 1"/>
          <p:cNvSpPr/>
          <p:nvPr/>
        </p:nvSpPr>
        <p:spPr>
          <a:xfrm>
            <a:off x="365760" y="1212685"/>
            <a:ext cx="9138557" cy="2800767"/>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Options are derivative contracts that give the buyer the right to buy or sell an underlying reference  market / asset, at a set price, on a set date</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There are two particular types of option:</a:t>
            </a:r>
          </a:p>
          <a:p>
            <a:pPr marL="447675" lvl="1" indent="-174625">
              <a:spcBef>
                <a:spcPts val="0"/>
              </a:spcBef>
              <a:spcAft>
                <a:spcPts val="600"/>
              </a:spcAft>
              <a:buFont typeface=".AppleSystemUIFont"/>
              <a:buChar char="-"/>
            </a:pPr>
            <a:r>
              <a:rPr lang="en-GB" dirty="0">
                <a:ea typeface="Calibri"/>
                <a:cs typeface="Times New Roman"/>
              </a:rPr>
              <a:t>options that offer the right to </a:t>
            </a:r>
            <a:r>
              <a:rPr lang="en-GB" b="1" dirty="0">
                <a:ea typeface="Calibri"/>
                <a:cs typeface="Times New Roman"/>
              </a:rPr>
              <a:t>buy</a:t>
            </a:r>
            <a:r>
              <a:rPr lang="en-GB" dirty="0">
                <a:ea typeface="Calibri"/>
                <a:cs typeface="Times New Roman"/>
              </a:rPr>
              <a:t> the underlying reference market / asset are called </a:t>
            </a:r>
            <a:r>
              <a:rPr lang="en-GB" b="1" dirty="0">
                <a:ea typeface="Calibri"/>
                <a:cs typeface="Times New Roman"/>
              </a:rPr>
              <a:t>call options </a:t>
            </a:r>
            <a:endParaRPr lang="en-GB" dirty="0">
              <a:ea typeface="Calibri"/>
              <a:cs typeface="Times New Roman"/>
            </a:endParaRPr>
          </a:p>
          <a:p>
            <a:pPr indent="317500">
              <a:spcBef>
                <a:spcPts val="0"/>
              </a:spcBef>
              <a:spcAft>
                <a:spcPts val="600"/>
              </a:spcAft>
            </a:pPr>
            <a:r>
              <a:rPr lang="en-GB" dirty="0">
                <a:ea typeface="Calibri"/>
                <a:cs typeface="Times New Roman"/>
              </a:rPr>
              <a:t>(investors who expect or hope that the reference market / asset will rise in value buy call options)  </a:t>
            </a:r>
          </a:p>
          <a:p>
            <a:pPr marL="447675" lvl="1" indent="-174625">
              <a:spcBef>
                <a:spcPts val="0"/>
              </a:spcBef>
              <a:spcAft>
                <a:spcPts val="600"/>
              </a:spcAft>
              <a:buFont typeface=".AppleSystemUIFont"/>
              <a:buChar char="-"/>
            </a:pPr>
            <a:r>
              <a:rPr lang="en-GB" dirty="0">
                <a:ea typeface="Calibri"/>
                <a:cs typeface="Times New Roman"/>
              </a:rPr>
              <a:t>options that offer the right to </a:t>
            </a:r>
            <a:r>
              <a:rPr lang="en-GB" b="1" dirty="0">
                <a:ea typeface="Calibri"/>
                <a:cs typeface="Times New Roman"/>
              </a:rPr>
              <a:t>sell</a:t>
            </a:r>
            <a:r>
              <a:rPr lang="en-GB" dirty="0">
                <a:ea typeface="Calibri"/>
                <a:cs typeface="Times New Roman"/>
              </a:rPr>
              <a:t> are called </a:t>
            </a:r>
            <a:r>
              <a:rPr lang="en-GB" b="1" dirty="0">
                <a:ea typeface="Calibri"/>
                <a:cs typeface="Times New Roman"/>
              </a:rPr>
              <a:t>put options </a:t>
            </a:r>
            <a:endParaRPr lang="en-GB" dirty="0">
              <a:ea typeface="Calibri"/>
              <a:cs typeface="Times New Roman"/>
            </a:endParaRPr>
          </a:p>
          <a:p>
            <a:pPr indent="317500">
              <a:spcBef>
                <a:spcPts val="0"/>
              </a:spcBef>
              <a:spcAft>
                <a:spcPts val="600"/>
              </a:spcAft>
            </a:pPr>
            <a:r>
              <a:rPr lang="en-GB" dirty="0">
                <a:ea typeface="Calibri"/>
                <a:cs typeface="Times New Roman"/>
              </a:rPr>
              <a:t>(investor who expect or fear that the reference market / asset will fall in value buy put options)</a:t>
            </a:r>
          </a:p>
          <a:p>
            <a:pPr marL="285750" indent="-285750">
              <a:spcBef>
                <a:spcPts val="1200"/>
              </a:spcBef>
              <a:spcAft>
                <a:spcPts val="600"/>
              </a:spcAft>
              <a:buFont typeface="Wingdings" pitchFamily="2" charset="2"/>
              <a:buChar char="§"/>
            </a:pPr>
            <a:r>
              <a:rPr lang="en-GB" b="1" dirty="0">
                <a:ea typeface="Calibri"/>
                <a:cs typeface="Times New Roman"/>
              </a:rPr>
              <a:t>It is important to understand that counterparty banks might arrange to both buy and / or sell both call and / or put options, depending on a particular product’s specific features</a:t>
            </a:r>
          </a:p>
        </p:txBody>
      </p:sp>
      <p:sp>
        <p:nvSpPr>
          <p:cNvPr id="5" name="Rectangle 4"/>
          <p:cNvSpPr/>
          <p:nvPr/>
        </p:nvSpPr>
        <p:spPr>
          <a:xfrm>
            <a:off x="378467" y="4174822"/>
            <a:ext cx="9166962" cy="738664"/>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Options are probably the most common type of derivative that may be used by counterparty banks when arranging a structured product and seeking to hedge themselves against their legal / contractual obligation to repay the capital invested and any payoff promised during the investment term / at maturity</a:t>
            </a:r>
          </a:p>
        </p:txBody>
      </p:sp>
      <p:sp>
        <p:nvSpPr>
          <p:cNvPr id="9" name="Rectangle 8">
            <a:extLst>
              <a:ext uri="{FF2B5EF4-FFF2-40B4-BE49-F238E27FC236}">
                <a16:creationId xmlns:a16="http://schemas.microsoft.com/office/drawing/2014/main" id="{1D3EBF48-F326-8E49-98AA-C8D1AA1E9A75}"/>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157321357"/>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16</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basic example to illustrate the use of ‘options’ …</a:t>
            </a:r>
          </a:p>
        </p:txBody>
      </p:sp>
      <p:sp>
        <p:nvSpPr>
          <p:cNvPr id="2" name="Rectangle 1"/>
          <p:cNvSpPr/>
          <p:nvPr/>
        </p:nvSpPr>
        <p:spPr>
          <a:xfrm>
            <a:off x="313417" y="1184667"/>
            <a:ext cx="9138557" cy="3216265"/>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An option buyer pays the seller a premium at the start of the contract (remembering that a derivative is nothing more than a contract). For example, imagine an investor buys a call option, offering the right to buy shares in ABC Ltd at a fixed price of 10p per share, in 1 year’s time, for a premium of 1p:</a:t>
            </a:r>
            <a:endParaRPr lang="en-GB" dirty="0">
              <a:ea typeface="Calibri"/>
              <a:cs typeface="Times New Roman"/>
            </a:endParaRPr>
          </a:p>
          <a:p>
            <a:pPr marL="447675" lvl="1" indent="-174625">
              <a:spcBef>
                <a:spcPts val="0"/>
              </a:spcBef>
              <a:spcAft>
                <a:spcPts val="600"/>
              </a:spcAft>
              <a:buFont typeface=".AppleSystemUIFont"/>
              <a:buChar char="-"/>
            </a:pPr>
            <a:r>
              <a:rPr lang="en-GB" dirty="0">
                <a:ea typeface="Calibri"/>
                <a:cs typeface="Times New Roman"/>
              </a:rPr>
              <a:t>if the price of ABC Ltd shares in a year is 12p, the investor will exercise their right under the option to buy the shares at 10p</a:t>
            </a:r>
          </a:p>
          <a:p>
            <a:pPr marL="447675" lvl="1" indent="-174625">
              <a:spcBef>
                <a:spcPts val="0"/>
              </a:spcBef>
              <a:spcAft>
                <a:spcPts val="600"/>
              </a:spcAft>
              <a:buFont typeface=".AppleSystemUIFont"/>
              <a:buChar char="-"/>
            </a:pPr>
            <a:r>
              <a:rPr lang="en-GB" dirty="0">
                <a:ea typeface="Calibri"/>
                <a:cs typeface="Times New Roman"/>
              </a:rPr>
              <a:t>each option cost a premium of 1p, but the investor saved 2p on the share price, meaning they made a net profit of 1p per share</a:t>
            </a:r>
          </a:p>
          <a:p>
            <a:pPr marL="447675" lvl="1" indent="-174625">
              <a:spcBef>
                <a:spcPts val="0"/>
              </a:spcBef>
              <a:spcAft>
                <a:spcPts val="600"/>
              </a:spcAft>
              <a:buFont typeface=".AppleSystemUIFont"/>
              <a:buChar char="-"/>
            </a:pPr>
            <a:r>
              <a:rPr lang="en-GB" dirty="0">
                <a:ea typeface="Calibri"/>
                <a:cs typeface="Times New Roman"/>
              </a:rPr>
              <a:t>however, if the price of ABC Ltd shares in a year was 8p, the investor will </a:t>
            </a:r>
            <a:r>
              <a:rPr lang="en-GB" b="1" u="sng" dirty="0">
                <a:ea typeface="Calibri"/>
                <a:cs typeface="Times New Roman"/>
              </a:rPr>
              <a:t>not</a:t>
            </a:r>
            <a:r>
              <a:rPr lang="en-GB" dirty="0">
                <a:ea typeface="Calibri"/>
                <a:cs typeface="Times New Roman"/>
              </a:rPr>
              <a:t> exercise rights under the option, as they can buy the shares at a cheaper price in the open market</a:t>
            </a:r>
          </a:p>
          <a:p>
            <a:pPr marL="447675" lvl="1" indent="-174625">
              <a:spcBef>
                <a:spcPts val="0"/>
              </a:spcBef>
              <a:spcAft>
                <a:spcPts val="600"/>
              </a:spcAft>
              <a:buFont typeface=".AppleSystemUIFont"/>
              <a:buChar char="-"/>
            </a:pPr>
            <a:r>
              <a:rPr lang="en-GB" dirty="0">
                <a:ea typeface="Calibri"/>
                <a:cs typeface="Times New Roman"/>
              </a:rPr>
              <a:t>they therefore do not profit from the option, but losses are limited to the premium paid (1p per option)</a:t>
            </a:r>
          </a:p>
          <a:p>
            <a:pPr marL="285750" indent="-285750">
              <a:spcBef>
                <a:spcPts val="1200"/>
              </a:spcBef>
              <a:spcAft>
                <a:spcPts val="600"/>
              </a:spcAft>
              <a:buFont typeface="Wingdings" pitchFamily="2" charset="2"/>
              <a:buChar char="§"/>
            </a:pPr>
            <a:r>
              <a:rPr lang="en-GB" b="1" dirty="0">
                <a:ea typeface="Calibri"/>
                <a:cs typeface="Times New Roman"/>
              </a:rPr>
              <a:t>The issuing / counterparty bank process involved in arranging / hedging structured products often includes the bank both buying call options and selling put options, as the following pages explain …</a:t>
            </a:r>
          </a:p>
        </p:txBody>
      </p:sp>
      <p:sp>
        <p:nvSpPr>
          <p:cNvPr id="8" name="Rectangle 7">
            <a:extLst>
              <a:ext uri="{FF2B5EF4-FFF2-40B4-BE49-F238E27FC236}">
                <a16:creationId xmlns:a16="http://schemas.microsoft.com/office/drawing/2014/main" id="{B652DA95-1147-5440-9109-5214E7F907EC}"/>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13215859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17</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Buying call options: for upside exposure / potential returns …</a:t>
            </a:r>
          </a:p>
        </p:txBody>
      </p:sp>
      <p:sp>
        <p:nvSpPr>
          <p:cNvPr id="2" name="Rectangle 1"/>
          <p:cNvSpPr/>
          <p:nvPr/>
        </p:nvSpPr>
        <p:spPr>
          <a:xfrm>
            <a:off x="313417" y="1176278"/>
            <a:ext cx="9371272" cy="4139595"/>
          </a:xfrm>
          <a:prstGeom prst="rect">
            <a:avLst/>
          </a:prstGeom>
        </p:spPr>
        <p:txBody>
          <a:bodyPr wrap="square">
            <a:spAutoFit/>
          </a:bodyPr>
          <a:lstStyle/>
          <a:p>
            <a:pPr marL="285750" indent="-285750">
              <a:spcBef>
                <a:spcPts val="1200"/>
              </a:spcBef>
              <a:spcAft>
                <a:spcPts val="600"/>
              </a:spcAft>
              <a:buFont typeface="Wingdings" pitchFamily="2" charset="2"/>
              <a:buChar char="§"/>
            </a:pPr>
            <a:r>
              <a:rPr lang="en-GB" b="1" dirty="0">
                <a:ea typeface="Calibri"/>
                <a:cs typeface="Times New Roman"/>
              </a:rPr>
              <a:t>Having created the zero coupon bond, to hedge itself against the obligation it carries to repay investors’ capital at maturity, the counterparty bank needs to look at how it can also efficiently and cost effectively arrange / hedge the payoff, i.e. the potential returns of the product that it has promised:</a:t>
            </a:r>
          </a:p>
          <a:p>
            <a:pPr marL="447675" lvl="1" indent="-174625">
              <a:spcBef>
                <a:spcPts val="0"/>
              </a:spcBef>
              <a:spcAft>
                <a:spcPts val="600"/>
              </a:spcAft>
              <a:buFont typeface=".AppleSystemUIFont"/>
              <a:buChar char="-"/>
            </a:pPr>
            <a:r>
              <a:rPr lang="en-GB" dirty="0">
                <a:ea typeface="Calibri"/>
                <a:cs typeface="Times New Roman"/>
              </a:rPr>
              <a:t>the process the bank may use for this is very simple – for a growth product it can buy a call option</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This means that the bank arranges / buys an option that gives it the right to the upside (but not the obligation to the downside) of the underlying reference market / asset, at a set date in the future</a:t>
            </a: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pPr marL="285750" indent="-285750">
              <a:buFont typeface="Wingdings" pitchFamily="2" charset="2"/>
              <a:buChar char="§"/>
            </a:pPr>
            <a:r>
              <a:rPr lang="en-GB" b="1" dirty="0">
                <a:ea typeface="Calibri"/>
                <a:cs typeface="Times New Roman"/>
              </a:rPr>
              <a:t>So why if counterparty banks can arrange structured products without any downside market risk are so many products capital-at-risk type products?  </a:t>
            </a:r>
          </a:p>
        </p:txBody>
      </p:sp>
      <p:sp>
        <p:nvSpPr>
          <p:cNvPr id="5" name="Rectangle 4"/>
          <p:cNvSpPr/>
          <p:nvPr/>
        </p:nvSpPr>
        <p:spPr>
          <a:xfrm>
            <a:off x="368724" y="3016171"/>
            <a:ext cx="9166962" cy="1600438"/>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Notably, if all that the counterparty bank has done is arrange a ZCB and buy a call option, the </a:t>
            </a:r>
          </a:p>
          <a:p>
            <a:pPr algn="ctr"/>
            <a:r>
              <a:rPr lang="en-GB" b="1" dirty="0">
                <a:solidFill>
                  <a:schemeClr val="bg1"/>
                </a:solidFill>
                <a:ea typeface="Calibri"/>
                <a:cs typeface="Times New Roman"/>
              </a:rPr>
              <a:t>structured product will be fully protected at the maturity date, i.e. have no downside market risk:</a:t>
            </a:r>
          </a:p>
          <a:p>
            <a:pPr algn="ctr"/>
            <a:r>
              <a:rPr lang="en-US" b="1" dirty="0">
                <a:solidFill>
                  <a:schemeClr val="bg1"/>
                </a:solidFill>
              </a:rPr>
              <a:t>--------------------------------------------------------------------------------------------------------------------------------------------------</a:t>
            </a:r>
          </a:p>
          <a:p>
            <a:pPr algn="ctr"/>
            <a:r>
              <a:rPr lang="en-GB" b="1" dirty="0">
                <a:solidFill>
                  <a:schemeClr val="bg1"/>
                </a:solidFill>
                <a:ea typeface="Calibri"/>
                <a:cs typeface="Times New Roman"/>
              </a:rPr>
              <a:t> This is because the ZCB has been set up to repay the entire notional capital invested, at the maturity date, and the exposure to the underlying reference market / asset is an option to buy the upside only</a:t>
            </a:r>
          </a:p>
          <a:p>
            <a:pPr algn="ctr"/>
            <a:r>
              <a:rPr lang="en-GB" b="1" dirty="0">
                <a:solidFill>
                  <a:schemeClr val="bg1"/>
                </a:solidFill>
                <a:ea typeface="Calibri"/>
                <a:cs typeface="Times New Roman"/>
              </a:rPr>
              <a:t>-----------------------------------------------------------------------------------------------------------------------------------</a:t>
            </a:r>
          </a:p>
          <a:p>
            <a:pPr algn="ctr"/>
            <a:r>
              <a:rPr lang="en-GB" b="1" dirty="0">
                <a:solidFill>
                  <a:schemeClr val="bg1"/>
                </a:solidFill>
                <a:ea typeface="Calibri"/>
                <a:cs typeface="Times New Roman"/>
              </a:rPr>
              <a:t>If the market has fallen the investor will simply receive the value of the ZCB at maturity</a:t>
            </a:r>
            <a:endParaRPr lang="en-US" b="1" dirty="0">
              <a:solidFill>
                <a:schemeClr val="bg1"/>
              </a:solidFill>
            </a:endParaRPr>
          </a:p>
        </p:txBody>
      </p:sp>
      <p:sp>
        <p:nvSpPr>
          <p:cNvPr id="9" name="Rectangle 8">
            <a:extLst>
              <a:ext uri="{FF2B5EF4-FFF2-40B4-BE49-F238E27FC236}">
                <a16:creationId xmlns:a16="http://schemas.microsoft.com/office/drawing/2014/main" id="{8E1CE40D-DC25-6C4E-B1C0-BBDF716B0544}"/>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579816188"/>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18</a:t>
            </a:fld>
            <a:endParaRPr lang="en-US" dirty="0"/>
          </a:p>
        </p:txBody>
      </p:sp>
      <p:sp>
        <p:nvSpPr>
          <p:cNvPr id="7" name="Text Box 5"/>
          <p:cNvSpPr txBox="1">
            <a:spLocks noChangeArrowheads="1"/>
          </p:cNvSpPr>
          <p:nvPr/>
        </p:nvSpPr>
        <p:spPr bwMode="auto">
          <a:xfrm>
            <a:off x="447456" y="566259"/>
            <a:ext cx="7739113" cy="276999"/>
          </a:xfrm>
          <a:prstGeom prst="rect">
            <a:avLst/>
          </a:prstGeom>
          <a:noFill/>
          <a:ln w="9525">
            <a:noFill/>
            <a:miter lim="800000"/>
            <a:headEnd/>
            <a:tailEnd/>
          </a:ln>
        </p:spPr>
        <p:txBody>
          <a:bodyPr wrap="square" lIns="0" tIns="0" rIns="0" bIns="0">
            <a:spAutoFit/>
          </a:bodyPr>
          <a:lstStyle/>
          <a:p>
            <a:pPr>
              <a:spcBef>
                <a:spcPct val="50000"/>
              </a:spcBef>
            </a:pPr>
            <a:r>
              <a:rPr lang="en-US" sz="1800" b="1" dirty="0">
                <a:latin typeface="Arial" pitchFamily="34" charset="0"/>
                <a:ea typeface="+mj-ea"/>
                <a:cs typeface="Arial" pitchFamily="34" charset="0"/>
              </a:rPr>
              <a:t>Selling put options: introduces downside exposure / market risk …</a:t>
            </a:r>
          </a:p>
        </p:txBody>
      </p:sp>
      <p:sp>
        <p:nvSpPr>
          <p:cNvPr id="2" name="Rectangle 1"/>
          <p:cNvSpPr/>
          <p:nvPr/>
        </p:nvSpPr>
        <p:spPr>
          <a:xfrm>
            <a:off x="313417" y="1109166"/>
            <a:ext cx="9371272" cy="4878259"/>
          </a:xfrm>
          <a:prstGeom prst="rect">
            <a:avLst/>
          </a:prstGeom>
        </p:spPr>
        <p:txBody>
          <a:bodyPr wrap="square">
            <a:spAutoFit/>
          </a:bodyPr>
          <a:lstStyle/>
          <a:p>
            <a:pPr marL="285750" indent="-285750">
              <a:spcBef>
                <a:spcPts val="1200"/>
              </a:spcBef>
              <a:spcAft>
                <a:spcPts val="600"/>
              </a:spcAft>
              <a:buFont typeface="Wingdings" pitchFamily="2" charset="2"/>
              <a:buChar char="§"/>
            </a:pPr>
            <a:r>
              <a:rPr lang="en-GB" b="1" dirty="0">
                <a:ea typeface="Calibri"/>
                <a:cs typeface="Times New Roman"/>
              </a:rPr>
              <a:t>No investor takes risk for the sake of it. So why are so many structured products capital-at-risk type products? The basic answer is that structured products are not alchemy:</a:t>
            </a:r>
          </a:p>
          <a:p>
            <a:pPr marL="447675" lvl="1" indent="-174625">
              <a:spcBef>
                <a:spcPts val="0"/>
              </a:spcBef>
              <a:spcAft>
                <a:spcPts val="600"/>
              </a:spcAft>
              <a:buFont typeface=".AppleSystemUIFont"/>
              <a:buChar char="-"/>
            </a:pPr>
            <a:r>
              <a:rPr lang="en-GB" dirty="0">
                <a:ea typeface="Calibri"/>
                <a:cs typeface="Times New Roman"/>
              </a:rPr>
              <a:t>counterparty banks cannot make market risk disappear and conjure up market-linked returns out of thin air, if the economics of arranging and hedging products and markets do not support this:</a:t>
            </a:r>
          </a:p>
          <a:p>
            <a:pPr marL="447675" lvl="1" indent="-174625">
              <a:spcBef>
                <a:spcPts val="0"/>
              </a:spcBef>
              <a:spcAft>
                <a:spcPts val="600"/>
              </a:spcAft>
              <a:buFont typeface=".AppleSystemUIFont"/>
              <a:buChar char="-"/>
            </a:pPr>
            <a:r>
              <a:rPr lang="en-GB" dirty="0">
                <a:ea typeface="Calibri"/>
                <a:cs typeface="Times New Roman"/>
              </a:rPr>
              <a:t>for example, if interest rates are low, the cost of the ZCB is expensive, leaving little of the notional / initial capital with which to purchase call options to generate positive returns based on potential future market upside; and</a:t>
            </a:r>
          </a:p>
          <a:p>
            <a:pPr marL="447675" lvl="1" indent="-174625">
              <a:spcBef>
                <a:spcPts val="0"/>
              </a:spcBef>
              <a:spcAft>
                <a:spcPts val="600"/>
              </a:spcAft>
              <a:buFont typeface=".AppleSystemUIFont"/>
              <a:buChar char="-"/>
            </a:pPr>
            <a:r>
              <a:rPr lang="en-GB" dirty="0">
                <a:ea typeface="Calibri"/>
                <a:cs typeface="Times New Roman"/>
              </a:rPr>
              <a:t>the cost of buying call options can also increase in certain market environments (particularly when markets are volatile, when the probability of high returns being generated increases, making call options more expensive).</a:t>
            </a:r>
          </a:p>
          <a:p>
            <a:pPr marL="285750" indent="-285750">
              <a:spcBef>
                <a:spcPts val="1200"/>
              </a:spcBef>
              <a:spcAft>
                <a:spcPts val="600"/>
              </a:spcAft>
              <a:buFont typeface="Wingdings" panose="05000000000000000000" pitchFamily="2" charset="2"/>
              <a:buChar char="§"/>
            </a:pPr>
            <a:r>
              <a:rPr lang="en-GB" b="1" dirty="0">
                <a:ea typeface="Calibri"/>
                <a:cs typeface="Times New Roman"/>
              </a:rPr>
              <a:t>Pricing factors basically mean that to create or increase the upside potential of a structured product, a counterparty bank may arrange / hedge the returns of the product based upon also selling a put option:</a:t>
            </a:r>
          </a:p>
          <a:p>
            <a:pPr marL="447675" lvl="1" indent="-174625">
              <a:spcBef>
                <a:spcPts val="0"/>
              </a:spcBef>
              <a:spcAft>
                <a:spcPts val="600"/>
              </a:spcAft>
              <a:buFont typeface=".AppleSystemUIFont"/>
              <a:buChar char="-"/>
            </a:pPr>
            <a:r>
              <a:rPr lang="en-GB" dirty="0">
                <a:ea typeface="Calibri"/>
                <a:cs typeface="Times New Roman"/>
              </a:rPr>
              <a:t>unlike buying a call option, when the counterparty bank has to </a:t>
            </a:r>
            <a:r>
              <a:rPr lang="en-GB" b="1" dirty="0">
                <a:ea typeface="Calibri"/>
                <a:cs typeface="Times New Roman"/>
              </a:rPr>
              <a:t>pay the premium </a:t>
            </a:r>
            <a:r>
              <a:rPr lang="en-GB" dirty="0">
                <a:ea typeface="Calibri"/>
                <a:cs typeface="Times New Roman"/>
              </a:rPr>
              <a:t>for the option, when selling a put option the counterparty bank will instead </a:t>
            </a:r>
            <a:r>
              <a:rPr lang="en-GB" b="1" dirty="0">
                <a:ea typeface="Calibri"/>
                <a:cs typeface="Times New Roman"/>
              </a:rPr>
              <a:t>receive the premium </a:t>
            </a:r>
            <a:r>
              <a:rPr lang="en-GB" dirty="0">
                <a:ea typeface="Calibri"/>
                <a:cs typeface="Times New Roman"/>
              </a:rPr>
              <a:t>for the option</a:t>
            </a:r>
          </a:p>
          <a:p>
            <a:pPr marL="447675" lvl="1" indent="-174625">
              <a:spcBef>
                <a:spcPts val="0"/>
              </a:spcBef>
              <a:spcAft>
                <a:spcPts val="600"/>
              </a:spcAft>
              <a:buFont typeface=".AppleSystemUIFont"/>
              <a:buChar char="-"/>
            </a:pPr>
            <a:r>
              <a:rPr lang="en-GB" dirty="0">
                <a:ea typeface="Calibri"/>
                <a:cs typeface="Times New Roman"/>
              </a:rPr>
              <a:t>the counterparty bank can then use the premium it receives for selling the put option to purchase more call options, in order to arrange / hedge the higher returns that the product offers </a:t>
            </a:r>
          </a:p>
          <a:p>
            <a:pPr marL="447675" lvl="1" indent="-174625">
              <a:spcBef>
                <a:spcPts val="0"/>
              </a:spcBef>
              <a:spcAft>
                <a:spcPts val="600"/>
              </a:spcAft>
              <a:buFont typeface=".AppleSystemUIFont"/>
              <a:buChar char="-"/>
            </a:pPr>
            <a:r>
              <a:rPr lang="en-GB" dirty="0">
                <a:ea typeface="Calibri"/>
                <a:cs typeface="Times New Roman"/>
              </a:rPr>
              <a:t>it is the sale of the put option, within the process of the bank arranging / hedging the product, that introduces market risk to the product structure, where it did not previously exist (although it should be noted that the risk that is introduced is normally no worse than the risk that inextricably exists in many / most other types of stock market linked investment fund, such as active and passive mutual funds)</a:t>
            </a:r>
          </a:p>
        </p:txBody>
      </p:sp>
      <p:sp>
        <p:nvSpPr>
          <p:cNvPr id="8" name="Rectangle 7">
            <a:extLst>
              <a:ext uri="{FF2B5EF4-FFF2-40B4-BE49-F238E27FC236}">
                <a16:creationId xmlns:a16="http://schemas.microsoft.com/office/drawing/2014/main" id="{E3485AF0-77F2-194A-8959-A80A163F7D5C}"/>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076399964"/>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19</a:t>
            </a:fld>
            <a:endParaRPr lang="en-US" dirty="0"/>
          </a:p>
        </p:txBody>
      </p:sp>
      <p:sp>
        <p:nvSpPr>
          <p:cNvPr id="7" name="Text Box 5"/>
          <p:cNvSpPr txBox="1">
            <a:spLocks noChangeArrowheads="1"/>
          </p:cNvSpPr>
          <p:nvPr/>
        </p:nvSpPr>
        <p:spPr bwMode="auto">
          <a:xfrm>
            <a:off x="447456" y="566259"/>
            <a:ext cx="7739113" cy="276999"/>
          </a:xfrm>
          <a:prstGeom prst="rect">
            <a:avLst/>
          </a:prstGeom>
          <a:noFill/>
          <a:ln w="9525">
            <a:noFill/>
            <a:miter lim="800000"/>
            <a:headEnd/>
            <a:tailEnd/>
          </a:ln>
        </p:spPr>
        <p:txBody>
          <a:bodyPr wrap="square" lIns="0" tIns="0" rIns="0" bIns="0">
            <a:spAutoFit/>
          </a:bodyPr>
          <a:lstStyle/>
          <a:p>
            <a:pPr>
              <a:spcBef>
                <a:spcPct val="50000"/>
              </a:spcBef>
            </a:pPr>
            <a:r>
              <a:rPr lang="en-US" sz="1800" b="1" dirty="0">
                <a:latin typeface="Arial" pitchFamily="34" charset="0"/>
                <a:ea typeface="+mj-ea"/>
                <a:cs typeface="Arial" pitchFamily="34" charset="0"/>
              </a:rPr>
              <a:t>Selling put options: introduces downside exposure / market risk …</a:t>
            </a:r>
          </a:p>
        </p:txBody>
      </p:sp>
      <p:sp>
        <p:nvSpPr>
          <p:cNvPr id="6" name="Rectangle 5"/>
          <p:cNvSpPr/>
          <p:nvPr/>
        </p:nvSpPr>
        <p:spPr>
          <a:xfrm>
            <a:off x="368724" y="1279873"/>
            <a:ext cx="9166962" cy="1600438"/>
          </a:xfrm>
          <a:prstGeom prst="rect">
            <a:avLst/>
          </a:prstGeom>
          <a:solidFill>
            <a:schemeClr val="tx1"/>
          </a:solidFill>
        </p:spPr>
        <p:txBody>
          <a:bodyPr wrap="square">
            <a:spAutoFit/>
          </a:bodyPr>
          <a:lstStyle/>
          <a:p>
            <a:pPr algn="ctr"/>
            <a:r>
              <a:rPr lang="en-US" b="1" dirty="0">
                <a:solidFill>
                  <a:schemeClr val="bg1"/>
                </a:solidFill>
              </a:rPr>
              <a:t>It is the use / sale of a put option by the counterparty bank in the process of arranging / hedging a </a:t>
            </a:r>
          </a:p>
          <a:p>
            <a:pPr algn="ctr"/>
            <a:r>
              <a:rPr lang="en-US" b="1" dirty="0">
                <a:solidFill>
                  <a:schemeClr val="bg1"/>
                </a:solidFill>
              </a:rPr>
              <a:t>structured product that means a product moves from being fully protected to ‘capital-at-risk’</a:t>
            </a:r>
          </a:p>
          <a:p>
            <a:pPr algn="ctr"/>
            <a:r>
              <a:rPr lang="en-US" b="1" dirty="0">
                <a:solidFill>
                  <a:schemeClr val="bg1"/>
                </a:solidFill>
              </a:rPr>
              <a:t>-----------------------------------------------------------------------------------------------------------------------------------</a:t>
            </a:r>
          </a:p>
          <a:p>
            <a:pPr algn="ctr"/>
            <a:r>
              <a:rPr lang="en-GB" b="1" dirty="0">
                <a:solidFill>
                  <a:schemeClr val="bg1"/>
                </a:solidFill>
                <a:ea typeface="Calibri"/>
                <a:cs typeface="Times New Roman"/>
              </a:rPr>
              <a:t>BUT the counterparty bank can use specific types of put option, that are only ‘active’ if the</a:t>
            </a:r>
          </a:p>
          <a:p>
            <a:pPr algn="ctr"/>
            <a:r>
              <a:rPr lang="en-GB" b="1" dirty="0">
                <a:solidFill>
                  <a:schemeClr val="bg1"/>
                </a:solidFill>
                <a:ea typeface="Calibri"/>
                <a:cs typeface="Times New Roman"/>
              </a:rPr>
              <a:t>        underlying reference market / asset falls by more than a certain level, i.e. the protection barrier level </a:t>
            </a:r>
          </a:p>
          <a:p>
            <a:pPr algn="ctr"/>
            <a:endParaRPr lang="en-GB" b="1" dirty="0">
              <a:solidFill>
                <a:schemeClr val="bg1"/>
              </a:solidFill>
              <a:ea typeface="Calibri"/>
              <a:cs typeface="Times New Roman"/>
            </a:endParaRPr>
          </a:p>
          <a:p>
            <a:pPr algn="ctr"/>
            <a:r>
              <a:rPr lang="en-GB" b="1" dirty="0">
                <a:solidFill>
                  <a:schemeClr val="bg1"/>
                </a:solidFill>
                <a:ea typeface="Calibri"/>
                <a:cs typeface="Times New Roman"/>
              </a:rPr>
              <a:t>(which often allows the underlying market / asset to fall by c.40-50% without risk for investors)</a:t>
            </a:r>
          </a:p>
        </p:txBody>
      </p:sp>
      <p:sp>
        <p:nvSpPr>
          <p:cNvPr id="9" name="Rectangle 8">
            <a:extLst>
              <a:ext uri="{FF2B5EF4-FFF2-40B4-BE49-F238E27FC236}">
                <a16:creationId xmlns:a16="http://schemas.microsoft.com/office/drawing/2014/main" id="{77FD1249-C741-F749-8910-FC76C7734CB7}"/>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20121938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objectives of this Module …</a:t>
            </a:r>
          </a:p>
        </p:txBody>
      </p:sp>
      <p:sp>
        <p:nvSpPr>
          <p:cNvPr id="2" name="Rectangle 1"/>
          <p:cNvSpPr/>
          <p:nvPr/>
        </p:nvSpPr>
        <p:spPr>
          <a:xfrm>
            <a:off x="313418" y="1150829"/>
            <a:ext cx="9138557" cy="3862596"/>
          </a:xfrm>
          <a:prstGeom prst="rect">
            <a:avLst/>
          </a:prstGeom>
        </p:spPr>
        <p:txBody>
          <a:bodyPr wrap="square">
            <a:spAutoFit/>
          </a:bodyPr>
          <a:lstStyle/>
          <a:p>
            <a:pPr>
              <a:spcAft>
                <a:spcPts val="600"/>
              </a:spcAft>
            </a:pPr>
            <a:r>
              <a:rPr lang="en-GB" b="1" dirty="0">
                <a:ea typeface="Calibri"/>
                <a:cs typeface="Times New Roman"/>
              </a:rPr>
              <a:t>This Module aims to: </a:t>
            </a:r>
          </a:p>
          <a:p>
            <a:pPr marL="285750" indent="-285750">
              <a:spcAft>
                <a:spcPts val="600"/>
              </a:spcAft>
              <a:buFont typeface="Wingdings" panose="05000000000000000000" pitchFamily="2" charset="2"/>
              <a:buChar char="§"/>
            </a:pPr>
            <a:r>
              <a:rPr lang="en-GB" dirty="0">
                <a:ea typeface="Calibri"/>
                <a:cs typeface="Times New Roman"/>
              </a:rPr>
              <a:t>Explain the process that issuing / counterparty banks may employ when arranging (‘hedging’) structured products</a:t>
            </a:r>
          </a:p>
          <a:p>
            <a:pPr marL="285750" indent="-285750">
              <a:spcAft>
                <a:spcPts val="600"/>
              </a:spcAft>
              <a:buFont typeface="Wingdings" panose="05000000000000000000" pitchFamily="2" charset="2"/>
              <a:buChar char="§"/>
            </a:pPr>
            <a:r>
              <a:rPr lang="en-GB" dirty="0">
                <a:ea typeface="Calibri"/>
                <a:cs typeface="Times New Roman"/>
              </a:rPr>
              <a:t>Highlight that structured products fundamentally differ from ‘actively managed’ and other types of investments as they equate to ‘investing by contract’, without the performance / process risk of other types of investment, such as mutual funds </a:t>
            </a:r>
          </a:p>
          <a:p>
            <a:pPr marL="285750" indent="-285750">
              <a:spcAft>
                <a:spcPts val="600"/>
              </a:spcAft>
              <a:buFont typeface="Wingdings" panose="05000000000000000000" pitchFamily="2" charset="2"/>
              <a:buChar char="§"/>
            </a:pPr>
            <a:r>
              <a:rPr lang="en-GB" dirty="0">
                <a:ea typeface="Calibri"/>
                <a:cs typeface="Times New Roman"/>
              </a:rPr>
              <a:t>Explain the different building blocks that issuing / counterparty banks may use in their process of arranging (‘hedging’) structured products, including zero coupon bonds and call and put options (derivatives)</a:t>
            </a:r>
          </a:p>
          <a:p>
            <a:pPr marL="285750" indent="-285750">
              <a:spcAft>
                <a:spcPts val="600"/>
              </a:spcAft>
              <a:buFont typeface="Wingdings" panose="05000000000000000000" pitchFamily="2" charset="2"/>
              <a:buChar char="§"/>
            </a:pPr>
            <a:r>
              <a:rPr lang="en-GB" dirty="0">
                <a:ea typeface="Calibri"/>
                <a:cs typeface="Times New Roman"/>
              </a:rPr>
              <a:t>Provide some simple background regarding derivatives, their history and to explain the different uses of derivatives today and what types of investor might use them</a:t>
            </a:r>
          </a:p>
          <a:p>
            <a:pPr marL="285750" indent="-285750">
              <a:spcAft>
                <a:spcPts val="600"/>
              </a:spcAft>
              <a:buFont typeface="Wingdings" panose="05000000000000000000" pitchFamily="2" charset="2"/>
              <a:buChar char="§"/>
            </a:pPr>
            <a:r>
              <a:rPr lang="en-GB" dirty="0">
                <a:ea typeface="Calibri"/>
                <a:cs typeface="Times New Roman"/>
              </a:rPr>
              <a:t>Explain the factors that can impact the cost / price of these building blocks</a:t>
            </a:r>
          </a:p>
          <a:p>
            <a:pPr marL="285750" indent="-285750">
              <a:spcAft>
                <a:spcPts val="600"/>
              </a:spcAft>
              <a:buFont typeface="Wingdings" panose="05000000000000000000" pitchFamily="2" charset="2"/>
              <a:buChar char="§"/>
            </a:pPr>
            <a:r>
              <a:rPr lang="en-GB" dirty="0">
                <a:ea typeface="Calibri"/>
                <a:cs typeface="Times New Roman"/>
              </a:rPr>
              <a:t>Explain how the building blocks and pricing of ‘capital at risk’ structured products differs from protected structured products and structured deposits</a:t>
            </a:r>
          </a:p>
          <a:p>
            <a:pPr marL="285750" indent="-285750">
              <a:spcAft>
                <a:spcPts val="600"/>
              </a:spcAft>
              <a:buFont typeface="Wingdings" panose="05000000000000000000" pitchFamily="2" charset="2"/>
              <a:buChar char="§"/>
            </a:pPr>
            <a:r>
              <a:rPr lang="en-GB" dirty="0">
                <a:ea typeface="Calibri"/>
                <a:cs typeface="Times New Roman"/>
              </a:rPr>
              <a:t>Provide product examples that highlight the use of the building blocks and the process that issuing / counterparty banks may employ when arranging (‘hedging’) structured products</a:t>
            </a:r>
          </a:p>
        </p:txBody>
      </p:sp>
      <p:sp>
        <p:nvSpPr>
          <p:cNvPr id="8" name="Rectangle 7">
            <a:extLst>
              <a:ext uri="{FF2B5EF4-FFF2-40B4-BE49-F238E27FC236}">
                <a16:creationId xmlns:a16="http://schemas.microsoft.com/office/drawing/2014/main" id="{4E8D6D24-F14E-684C-93E0-5BE39ACF8537}"/>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66319791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20</a:t>
            </a:fld>
            <a:endParaRPr lang="en-US" dirty="0"/>
          </a:p>
        </p:txBody>
      </p:sp>
      <p:sp>
        <p:nvSpPr>
          <p:cNvPr id="5" name="TextBox 2"/>
          <p:cNvSpPr txBox="1">
            <a:spLocks noChangeArrowheads="1"/>
          </p:cNvSpPr>
          <p:nvPr/>
        </p:nvSpPr>
        <p:spPr bwMode="auto">
          <a:xfrm>
            <a:off x="298640" y="484843"/>
            <a:ext cx="672236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Different types of put options and protection ‘barriers’ …</a:t>
            </a:r>
          </a:p>
        </p:txBody>
      </p:sp>
      <p:sp>
        <p:nvSpPr>
          <p:cNvPr id="7" name="Text Box 24"/>
          <p:cNvSpPr txBox="1">
            <a:spLocks noChangeArrowheads="1"/>
          </p:cNvSpPr>
          <p:nvPr/>
        </p:nvSpPr>
        <p:spPr bwMode="auto">
          <a:xfrm>
            <a:off x="474375" y="2516032"/>
            <a:ext cx="8901018" cy="307777"/>
          </a:xfrm>
          <a:prstGeom prst="rect">
            <a:avLst/>
          </a:prstGeom>
          <a:solidFill>
            <a:schemeClr val="tx1"/>
          </a:solidFill>
          <a:ln w="9525">
            <a:noFill/>
            <a:miter lim="800000"/>
            <a:headEnd/>
            <a:tailEnd/>
          </a:ln>
        </p:spPr>
        <p:txBody>
          <a:bodyPr wrap="square">
            <a:spAutoFit/>
          </a:bodyPr>
          <a:lstStyle/>
          <a:p>
            <a:pPr algn="ctr">
              <a:spcBef>
                <a:spcPct val="50000"/>
              </a:spcBef>
            </a:pPr>
            <a:r>
              <a:rPr lang="en-US" b="1" dirty="0">
                <a:solidFill>
                  <a:schemeClr val="bg1"/>
                </a:solidFill>
                <a:latin typeface="Arial" charset="0"/>
              </a:rPr>
              <a:t>TYPES OF PUT OPTION / PROTECTION BARRIER</a:t>
            </a:r>
          </a:p>
        </p:txBody>
      </p:sp>
      <p:sp>
        <p:nvSpPr>
          <p:cNvPr id="12" name="Text Box 25"/>
          <p:cNvSpPr txBox="1">
            <a:spLocks noChangeArrowheads="1"/>
          </p:cNvSpPr>
          <p:nvPr/>
        </p:nvSpPr>
        <p:spPr bwMode="auto">
          <a:xfrm>
            <a:off x="477306" y="3186993"/>
            <a:ext cx="2743200" cy="2601486"/>
          </a:xfrm>
          <a:prstGeom prst="rect">
            <a:avLst/>
          </a:prstGeom>
          <a:solidFill>
            <a:schemeClr val="tx2">
              <a:lumMod val="60000"/>
              <a:lumOff val="40000"/>
            </a:schemeClr>
          </a:solidFill>
          <a:ln w="9525">
            <a:solidFill>
              <a:schemeClr val="tx1"/>
            </a:solidFill>
            <a:miter lim="800000"/>
            <a:headEnd/>
            <a:tailEnd/>
          </a:ln>
        </p:spPr>
        <p:txBody>
          <a:bodyPr/>
          <a:lstStyle/>
          <a:p>
            <a:pPr>
              <a:spcBef>
                <a:spcPct val="50000"/>
              </a:spcBef>
            </a:pPr>
            <a:endParaRPr lang="en-GB" sz="1200" dirty="0"/>
          </a:p>
        </p:txBody>
      </p:sp>
      <p:sp>
        <p:nvSpPr>
          <p:cNvPr id="13" name="Text Box 32"/>
          <p:cNvSpPr txBox="1">
            <a:spLocks noChangeArrowheads="1"/>
          </p:cNvSpPr>
          <p:nvPr/>
        </p:nvSpPr>
        <p:spPr bwMode="auto">
          <a:xfrm>
            <a:off x="465345" y="3178109"/>
            <a:ext cx="2743200" cy="461665"/>
          </a:xfrm>
          <a:prstGeom prst="rect">
            <a:avLst/>
          </a:prstGeom>
          <a:noFill/>
          <a:ln w="9525">
            <a:noFill/>
            <a:miter lim="800000"/>
            <a:headEnd/>
            <a:tailEnd/>
          </a:ln>
        </p:spPr>
        <p:txBody>
          <a:bodyPr>
            <a:spAutoFit/>
          </a:bodyPr>
          <a:lstStyle/>
          <a:p>
            <a:pPr algn="ctr">
              <a:spcBef>
                <a:spcPct val="50000"/>
              </a:spcBef>
            </a:pPr>
            <a:r>
              <a:rPr lang="en-US" sz="1200" b="1" dirty="0">
                <a:solidFill>
                  <a:schemeClr val="bg1"/>
                </a:solidFill>
                <a:latin typeface="Arial" charset="0"/>
              </a:rPr>
              <a:t>Monitored continuously </a:t>
            </a:r>
            <a:br>
              <a:rPr lang="en-US" sz="1200" b="1" dirty="0">
                <a:solidFill>
                  <a:schemeClr val="bg1"/>
                </a:solidFill>
                <a:latin typeface="Arial" charset="0"/>
              </a:rPr>
            </a:br>
            <a:r>
              <a:rPr lang="en-US" sz="1200" b="1" dirty="0">
                <a:solidFill>
                  <a:schemeClr val="bg1"/>
                </a:solidFill>
                <a:latin typeface="Arial" charset="0"/>
              </a:rPr>
              <a:t>(using intra-day prices)</a:t>
            </a:r>
          </a:p>
        </p:txBody>
      </p:sp>
      <p:sp>
        <p:nvSpPr>
          <p:cNvPr id="14" name="Text Box 34"/>
          <p:cNvSpPr txBox="1">
            <a:spLocks noChangeArrowheads="1"/>
          </p:cNvSpPr>
          <p:nvPr/>
        </p:nvSpPr>
        <p:spPr bwMode="auto">
          <a:xfrm>
            <a:off x="427780" y="3802338"/>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can be breached at any point</a:t>
            </a:r>
          </a:p>
        </p:txBody>
      </p:sp>
      <p:sp>
        <p:nvSpPr>
          <p:cNvPr id="15" name="Text Box 36"/>
          <p:cNvSpPr txBox="1">
            <a:spLocks noChangeArrowheads="1"/>
          </p:cNvSpPr>
          <p:nvPr/>
        </p:nvSpPr>
        <p:spPr bwMode="auto">
          <a:xfrm>
            <a:off x="423107" y="4320450"/>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introduces greatest risk</a:t>
            </a:r>
          </a:p>
        </p:txBody>
      </p:sp>
      <p:sp>
        <p:nvSpPr>
          <p:cNvPr id="16" name="Text Box 37"/>
          <p:cNvSpPr txBox="1">
            <a:spLocks noChangeArrowheads="1"/>
          </p:cNvSpPr>
          <p:nvPr/>
        </p:nvSpPr>
        <p:spPr bwMode="auto">
          <a:xfrm>
            <a:off x="448490" y="4560861"/>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not transparent</a:t>
            </a:r>
          </a:p>
        </p:txBody>
      </p:sp>
      <p:sp>
        <p:nvSpPr>
          <p:cNvPr id="17" name="Text Box 35"/>
          <p:cNvSpPr txBox="1">
            <a:spLocks noChangeArrowheads="1"/>
          </p:cNvSpPr>
          <p:nvPr/>
        </p:nvSpPr>
        <p:spPr bwMode="auto">
          <a:xfrm>
            <a:off x="477476" y="4079527"/>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intra-day movement can be +/- 10%</a:t>
            </a:r>
          </a:p>
        </p:txBody>
      </p:sp>
      <p:sp>
        <p:nvSpPr>
          <p:cNvPr id="18" name="Text Box 26"/>
          <p:cNvSpPr txBox="1">
            <a:spLocks noChangeArrowheads="1"/>
          </p:cNvSpPr>
          <p:nvPr/>
        </p:nvSpPr>
        <p:spPr bwMode="auto">
          <a:xfrm>
            <a:off x="3307272" y="3186993"/>
            <a:ext cx="2743200" cy="2601486"/>
          </a:xfrm>
          <a:prstGeom prst="rect">
            <a:avLst/>
          </a:prstGeom>
          <a:solidFill>
            <a:schemeClr val="tx2">
              <a:lumMod val="60000"/>
              <a:lumOff val="40000"/>
            </a:schemeClr>
          </a:solidFill>
          <a:ln w="9525">
            <a:solidFill>
              <a:schemeClr val="tx1"/>
            </a:solidFill>
            <a:miter lim="800000"/>
            <a:headEnd/>
            <a:tailEnd/>
          </a:ln>
        </p:spPr>
        <p:txBody>
          <a:bodyPr/>
          <a:lstStyle/>
          <a:p>
            <a:pPr>
              <a:spcBef>
                <a:spcPct val="50000"/>
              </a:spcBef>
            </a:pPr>
            <a:endParaRPr lang="en-GB" sz="1200" dirty="0"/>
          </a:p>
        </p:txBody>
      </p:sp>
      <p:sp>
        <p:nvSpPr>
          <p:cNvPr id="19" name="Text Box 40"/>
          <p:cNvSpPr txBox="1">
            <a:spLocks noChangeArrowheads="1"/>
          </p:cNvSpPr>
          <p:nvPr/>
        </p:nvSpPr>
        <p:spPr bwMode="auto">
          <a:xfrm>
            <a:off x="3270372" y="3211898"/>
            <a:ext cx="2743200" cy="461665"/>
          </a:xfrm>
          <a:prstGeom prst="rect">
            <a:avLst/>
          </a:prstGeom>
          <a:noFill/>
          <a:ln w="9525">
            <a:noFill/>
            <a:miter lim="800000"/>
            <a:headEnd/>
            <a:tailEnd/>
          </a:ln>
        </p:spPr>
        <p:txBody>
          <a:bodyPr>
            <a:spAutoFit/>
          </a:bodyPr>
          <a:lstStyle/>
          <a:p>
            <a:pPr algn="ctr">
              <a:spcBef>
                <a:spcPct val="50000"/>
              </a:spcBef>
            </a:pPr>
            <a:r>
              <a:rPr lang="en-US" sz="1200" b="1" dirty="0">
                <a:solidFill>
                  <a:schemeClr val="bg1"/>
                </a:solidFill>
                <a:latin typeface="Arial" charset="0"/>
              </a:rPr>
              <a:t>Monitored continuously </a:t>
            </a:r>
            <a:br>
              <a:rPr lang="en-US" sz="1200" b="1" dirty="0">
                <a:solidFill>
                  <a:schemeClr val="bg1"/>
                </a:solidFill>
                <a:latin typeface="Arial" charset="0"/>
              </a:rPr>
            </a:br>
            <a:r>
              <a:rPr lang="en-US" sz="1200" b="1" dirty="0">
                <a:solidFill>
                  <a:schemeClr val="bg1"/>
                </a:solidFill>
                <a:latin typeface="Arial" charset="0"/>
              </a:rPr>
              <a:t>(using daily closing prices)</a:t>
            </a:r>
            <a:endParaRPr lang="en-US" sz="1200" b="1" dirty="0">
              <a:latin typeface="Arial" charset="0"/>
            </a:endParaRPr>
          </a:p>
        </p:txBody>
      </p:sp>
      <p:sp>
        <p:nvSpPr>
          <p:cNvPr id="20" name="Text Box 42"/>
          <p:cNvSpPr txBox="1">
            <a:spLocks noChangeArrowheads="1"/>
          </p:cNvSpPr>
          <p:nvPr/>
        </p:nvSpPr>
        <p:spPr bwMode="auto">
          <a:xfrm>
            <a:off x="3245445" y="3819909"/>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can be breached at any point</a:t>
            </a:r>
          </a:p>
        </p:txBody>
      </p:sp>
      <p:sp>
        <p:nvSpPr>
          <p:cNvPr id="21" name="Text Box 43"/>
          <p:cNvSpPr txBox="1">
            <a:spLocks noChangeArrowheads="1"/>
          </p:cNvSpPr>
          <p:nvPr/>
        </p:nvSpPr>
        <p:spPr bwMode="auto">
          <a:xfrm>
            <a:off x="3257119" y="4047639"/>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excludes intra-day movement</a:t>
            </a:r>
          </a:p>
        </p:txBody>
      </p:sp>
      <p:sp>
        <p:nvSpPr>
          <p:cNvPr id="22" name="Text Box 44"/>
          <p:cNvSpPr txBox="1">
            <a:spLocks noChangeArrowheads="1"/>
          </p:cNvSpPr>
          <p:nvPr/>
        </p:nvSpPr>
        <p:spPr bwMode="auto">
          <a:xfrm>
            <a:off x="3208545" y="4309260"/>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reduces risk</a:t>
            </a:r>
          </a:p>
        </p:txBody>
      </p:sp>
      <p:sp>
        <p:nvSpPr>
          <p:cNvPr id="23" name="Text Box 45"/>
          <p:cNvSpPr txBox="1">
            <a:spLocks noChangeArrowheads="1"/>
          </p:cNvSpPr>
          <p:nvPr/>
        </p:nvSpPr>
        <p:spPr bwMode="auto">
          <a:xfrm>
            <a:off x="3270372" y="4554463"/>
            <a:ext cx="2743200" cy="276999"/>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latin typeface="Arial" charset="0"/>
              </a:rPr>
              <a:t>- </a:t>
            </a:r>
            <a:r>
              <a:rPr lang="en-US" sz="1200" b="1" dirty="0">
                <a:solidFill>
                  <a:schemeClr val="bg1"/>
                </a:solidFill>
              </a:rPr>
              <a:t>a</a:t>
            </a:r>
            <a:r>
              <a:rPr lang="en-US" sz="1200" b="1" dirty="0">
                <a:solidFill>
                  <a:schemeClr val="bg1"/>
                </a:solidFill>
                <a:latin typeface="Arial" charset="0"/>
              </a:rPr>
              <a:t>nd offers better transparency</a:t>
            </a:r>
          </a:p>
        </p:txBody>
      </p:sp>
      <p:sp>
        <p:nvSpPr>
          <p:cNvPr id="24" name="Text Box 27"/>
          <p:cNvSpPr txBox="1">
            <a:spLocks noChangeArrowheads="1"/>
          </p:cNvSpPr>
          <p:nvPr/>
        </p:nvSpPr>
        <p:spPr bwMode="auto">
          <a:xfrm>
            <a:off x="6109004" y="3194357"/>
            <a:ext cx="3257359" cy="2594122"/>
          </a:xfrm>
          <a:prstGeom prst="rect">
            <a:avLst/>
          </a:prstGeom>
          <a:solidFill>
            <a:schemeClr val="tx2">
              <a:lumMod val="40000"/>
              <a:lumOff val="60000"/>
            </a:schemeClr>
          </a:solidFill>
          <a:ln w="9525">
            <a:solidFill>
              <a:schemeClr val="tx1"/>
            </a:solidFill>
            <a:miter lim="800000"/>
            <a:headEnd/>
            <a:tailEnd/>
          </a:ln>
        </p:spPr>
        <p:txBody>
          <a:bodyPr/>
          <a:lstStyle/>
          <a:p>
            <a:pPr>
              <a:spcBef>
                <a:spcPct val="50000"/>
              </a:spcBef>
            </a:pPr>
            <a:endParaRPr lang="en-GB" sz="1200" dirty="0"/>
          </a:p>
        </p:txBody>
      </p:sp>
      <p:sp>
        <p:nvSpPr>
          <p:cNvPr id="25" name="Text Box 46"/>
          <p:cNvSpPr txBox="1">
            <a:spLocks noChangeArrowheads="1"/>
          </p:cNvSpPr>
          <p:nvPr/>
        </p:nvSpPr>
        <p:spPr bwMode="auto">
          <a:xfrm>
            <a:off x="6137068" y="3319619"/>
            <a:ext cx="3259498" cy="276999"/>
          </a:xfrm>
          <a:prstGeom prst="rect">
            <a:avLst/>
          </a:prstGeom>
          <a:noFill/>
          <a:ln w="9525">
            <a:noFill/>
            <a:miter lim="800000"/>
            <a:headEnd/>
            <a:tailEnd/>
          </a:ln>
        </p:spPr>
        <p:txBody>
          <a:bodyPr wrap="square">
            <a:spAutoFit/>
          </a:bodyPr>
          <a:lstStyle/>
          <a:p>
            <a:pPr algn="ctr">
              <a:spcBef>
                <a:spcPct val="50000"/>
              </a:spcBef>
            </a:pPr>
            <a:r>
              <a:rPr lang="en-US" sz="1200" b="1" dirty="0">
                <a:solidFill>
                  <a:schemeClr val="bg1"/>
                </a:solidFill>
              </a:rPr>
              <a:t>Monitored at maturity only</a:t>
            </a:r>
          </a:p>
        </p:txBody>
      </p:sp>
      <p:sp>
        <p:nvSpPr>
          <p:cNvPr id="26" name="Text Box 48"/>
          <p:cNvSpPr txBox="1">
            <a:spLocks noChangeArrowheads="1"/>
          </p:cNvSpPr>
          <p:nvPr/>
        </p:nvSpPr>
        <p:spPr bwMode="auto">
          <a:xfrm>
            <a:off x="6130230" y="3832878"/>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latin typeface="Arial" charset="0"/>
              </a:rPr>
              <a:t>- cannot be breached during the term</a:t>
            </a:r>
          </a:p>
        </p:txBody>
      </p:sp>
      <p:sp>
        <p:nvSpPr>
          <p:cNvPr id="27" name="Text Box 49"/>
          <p:cNvSpPr txBox="1">
            <a:spLocks noChangeArrowheads="1"/>
          </p:cNvSpPr>
          <p:nvPr/>
        </p:nvSpPr>
        <p:spPr bwMode="auto">
          <a:xfrm>
            <a:off x="6120117" y="4079337"/>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rPr>
              <a:t>(</a:t>
            </a:r>
            <a:r>
              <a:rPr lang="en-US" sz="1200" b="1" dirty="0">
                <a:solidFill>
                  <a:schemeClr val="bg1"/>
                </a:solidFill>
                <a:latin typeface="Arial" charset="0"/>
              </a:rPr>
              <a:t>the index is not even monitored)</a:t>
            </a:r>
          </a:p>
        </p:txBody>
      </p:sp>
      <p:sp>
        <p:nvSpPr>
          <p:cNvPr id="28" name="Text Box 50"/>
          <p:cNvSpPr txBox="1">
            <a:spLocks noChangeArrowheads="1"/>
          </p:cNvSpPr>
          <p:nvPr/>
        </p:nvSpPr>
        <p:spPr bwMode="auto">
          <a:xfrm>
            <a:off x="6158101" y="4309260"/>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latin typeface="Arial" charset="0"/>
              </a:rPr>
              <a:t>- clearly reduces / transforms risk</a:t>
            </a:r>
          </a:p>
        </p:txBody>
      </p:sp>
      <p:sp>
        <p:nvSpPr>
          <p:cNvPr id="29" name="Text Box 51"/>
          <p:cNvSpPr txBox="1">
            <a:spLocks noChangeArrowheads="1"/>
          </p:cNvSpPr>
          <p:nvPr/>
        </p:nvSpPr>
        <p:spPr bwMode="auto">
          <a:xfrm>
            <a:off x="6102359" y="4525058"/>
            <a:ext cx="3246246"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latin typeface="Arial" charset="0"/>
              </a:rPr>
              <a:t>- </a:t>
            </a:r>
            <a:r>
              <a:rPr lang="en-US" sz="1200" b="1" dirty="0">
                <a:solidFill>
                  <a:schemeClr val="bg1"/>
                </a:solidFill>
              </a:rPr>
              <a:t>and v</a:t>
            </a:r>
            <a:r>
              <a:rPr lang="en-US" sz="1200" b="1" dirty="0">
                <a:solidFill>
                  <a:schemeClr val="bg1"/>
                </a:solidFill>
                <a:latin typeface="Arial" charset="0"/>
              </a:rPr>
              <a:t>ery easy to understand</a:t>
            </a:r>
          </a:p>
        </p:txBody>
      </p:sp>
      <p:sp>
        <p:nvSpPr>
          <p:cNvPr id="31" name="Line 47"/>
          <p:cNvSpPr>
            <a:spLocks noChangeShapeType="1"/>
          </p:cNvSpPr>
          <p:nvPr/>
        </p:nvSpPr>
        <p:spPr bwMode="auto">
          <a:xfrm flipV="1">
            <a:off x="530484" y="3754180"/>
            <a:ext cx="2690192" cy="1"/>
          </a:xfrm>
          <a:prstGeom prst="line">
            <a:avLst/>
          </a:prstGeom>
          <a:noFill/>
          <a:ln w="9525">
            <a:solidFill>
              <a:schemeClr val="bg1"/>
            </a:solidFill>
            <a:round/>
            <a:headEnd/>
            <a:tailEnd/>
          </a:ln>
        </p:spPr>
        <p:txBody>
          <a:bodyPr wrap="none" anchor="ctr"/>
          <a:lstStyle/>
          <a:p>
            <a:endParaRPr lang="en-GB" sz="1200" dirty="0"/>
          </a:p>
        </p:txBody>
      </p:sp>
      <p:sp>
        <p:nvSpPr>
          <p:cNvPr id="32" name="Line 47"/>
          <p:cNvSpPr>
            <a:spLocks noChangeShapeType="1"/>
          </p:cNvSpPr>
          <p:nvPr/>
        </p:nvSpPr>
        <p:spPr bwMode="auto">
          <a:xfrm flipV="1">
            <a:off x="3320694" y="3754181"/>
            <a:ext cx="2729948" cy="0"/>
          </a:xfrm>
          <a:prstGeom prst="line">
            <a:avLst/>
          </a:prstGeom>
          <a:noFill/>
          <a:ln w="9525">
            <a:solidFill>
              <a:schemeClr val="bg1"/>
            </a:solidFill>
            <a:round/>
            <a:headEnd/>
            <a:tailEnd/>
          </a:ln>
        </p:spPr>
        <p:txBody>
          <a:bodyPr wrap="none" anchor="ctr"/>
          <a:lstStyle/>
          <a:p>
            <a:endParaRPr lang="en-GB" sz="1200" dirty="0"/>
          </a:p>
        </p:txBody>
      </p:sp>
      <p:sp>
        <p:nvSpPr>
          <p:cNvPr id="33" name="Line 47"/>
          <p:cNvSpPr>
            <a:spLocks noChangeShapeType="1"/>
          </p:cNvSpPr>
          <p:nvPr/>
        </p:nvSpPr>
        <p:spPr bwMode="auto">
          <a:xfrm flipV="1">
            <a:off x="6158101" y="3758925"/>
            <a:ext cx="3190504" cy="0"/>
          </a:xfrm>
          <a:prstGeom prst="line">
            <a:avLst/>
          </a:prstGeom>
          <a:noFill/>
          <a:ln w="9525">
            <a:solidFill>
              <a:schemeClr val="bg1"/>
            </a:solidFill>
            <a:round/>
            <a:headEnd/>
            <a:tailEnd/>
          </a:ln>
        </p:spPr>
        <p:txBody>
          <a:bodyPr wrap="none" anchor="ctr"/>
          <a:lstStyle/>
          <a:p>
            <a:endParaRPr lang="en-GB" sz="1200" dirty="0"/>
          </a:p>
        </p:txBody>
      </p:sp>
      <p:sp>
        <p:nvSpPr>
          <p:cNvPr id="34" name="Text Box 23"/>
          <p:cNvSpPr txBox="1">
            <a:spLocks noChangeArrowheads="1"/>
          </p:cNvSpPr>
          <p:nvPr/>
        </p:nvSpPr>
        <p:spPr bwMode="auto">
          <a:xfrm>
            <a:off x="480789" y="2862183"/>
            <a:ext cx="5579165" cy="298668"/>
          </a:xfrm>
          <a:prstGeom prst="rect">
            <a:avLst/>
          </a:prstGeom>
          <a:solidFill>
            <a:schemeClr val="accent1">
              <a:lumMod val="90000"/>
            </a:schemeClr>
          </a:solidFill>
          <a:ln w="9525">
            <a:solidFill>
              <a:schemeClr val="tx1"/>
            </a:solidFill>
            <a:miter lim="800000"/>
            <a:headEnd/>
            <a:tailEnd/>
          </a:ln>
        </p:spPr>
        <p:txBody>
          <a:bodyPr/>
          <a:lstStyle/>
          <a:p>
            <a:pPr>
              <a:spcBef>
                <a:spcPct val="50000"/>
              </a:spcBef>
            </a:pPr>
            <a:endParaRPr lang="en-GB" dirty="0"/>
          </a:p>
        </p:txBody>
      </p:sp>
      <p:sp>
        <p:nvSpPr>
          <p:cNvPr id="35" name="Text Box 24"/>
          <p:cNvSpPr txBox="1">
            <a:spLocks noChangeArrowheads="1"/>
          </p:cNvSpPr>
          <p:nvPr/>
        </p:nvSpPr>
        <p:spPr bwMode="auto">
          <a:xfrm>
            <a:off x="477307" y="2861012"/>
            <a:ext cx="5573166" cy="307777"/>
          </a:xfrm>
          <a:prstGeom prst="rect">
            <a:avLst/>
          </a:prstGeom>
          <a:solidFill>
            <a:schemeClr val="tx2">
              <a:lumMod val="60000"/>
              <a:lumOff val="40000"/>
            </a:schemeClr>
          </a:solidFill>
          <a:ln w="9525">
            <a:noFill/>
            <a:miter lim="800000"/>
            <a:headEnd/>
            <a:tailEnd/>
          </a:ln>
        </p:spPr>
        <p:txBody>
          <a:bodyPr wrap="square">
            <a:spAutoFit/>
          </a:bodyPr>
          <a:lstStyle/>
          <a:p>
            <a:pPr algn="ctr">
              <a:spcBef>
                <a:spcPct val="50000"/>
              </a:spcBef>
            </a:pPr>
            <a:r>
              <a:rPr lang="en-US" b="1" dirty="0">
                <a:solidFill>
                  <a:schemeClr val="bg1"/>
                </a:solidFill>
                <a:latin typeface="Arial" charset="0"/>
              </a:rPr>
              <a:t>‘AMERICAN’ BARRIERS</a:t>
            </a:r>
          </a:p>
        </p:txBody>
      </p:sp>
      <p:sp>
        <p:nvSpPr>
          <p:cNvPr id="37" name="Text Box 24"/>
          <p:cNvSpPr txBox="1">
            <a:spLocks noChangeArrowheads="1"/>
          </p:cNvSpPr>
          <p:nvPr/>
        </p:nvSpPr>
        <p:spPr bwMode="auto">
          <a:xfrm>
            <a:off x="6109005" y="2862183"/>
            <a:ext cx="3266388" cy="307777"/>
          </a:xfrm>
          <a:prstGeom prst="rect">
            <a:avLst/>
          </a:prstGeom>
          <a:solidFill>
            <a:schemeClr val="tx2">
              <a:lumMod val="40000"/>
              <a:lumOff val="60000"/>
            </a:schemeClr>
          </a:solidFill>
          <a:ln w="9525">
            <a:solidFill>
              <a:schemeClr val="tx1"/>
            </a:solidFill>
            <a:miter lim="800000"/>
            <a:headEnd/>
            <a:tailEnd/>
          </a:ln>
        </p:spPr>
        <p:txBody>
          <a:bodyPr wrap="square">
            <a:spAutoFit/>
          </a:bodyPr>
          <a:lstStyle/>
          <a:p>
            <a:pPr algn="ctr">
              <a:spcBef>
                <a:spcPct val="50000"/>
              </a:spcBef>
            </a:pPr>
            <a:r>
              <a:rPr lang="en-US" b="1" dirty="0">
                <a:solidFill>
                  <a:schemeClr val="bg1"/>
                </a:solidFill>
                <a:latin typeface="Arial" charset="0"/>
              </a:rPr>
              <a:t>‘EUROPEAN’ BARRIERS</a:t>
            </a:r>
          </a:p>
        </p:txBody>
      </p:sp>
      <p:sp>
        <p:nvSpPr>
          <p:cNvPr id="2" name="Rectangle 1"/>
          <p:cNvSpPr/>
          <p:nvPr/>
        </p:nvSpPr>
        <p:spPr>
          <a:xfrm>
            <a:off x="384795" y="1184998"/>
            <a:ext cx="9313223" cy="1031051"/>
          </a:xfrm>
          <a:prstGeom prst="rect">
            <a:avLst/>
          </a:prstGeom>
        </p:spPr>
        <p:txBody>
          <a:bodyPr wrap="square">
            <a:spAutoFit/>
          </a:bodyPr>
          <a:lstStyle/>
          <a:p>
            <a:pPr marL="285750" lvl="0" indent="-285750" defTabSz="457200">
              <a:spcAft>
                <a:spcPts val="600"/>
              </a:spcAft>
              <a:buFont typeface="Wingdings" panose="05000000000000000000" pitchFamily="2" charset="2"/>
              <a:buChar char="§"/>
              <a:defRPr/>
            </a:pPr>
            <a:r>
              <a:rPr lang="en-GB" b="1" dirty="0">
                <a:ea typeface="Calibri"/>
                <a:cs typeface="Times New Roman"/>
              </a:rPr>
              <a:t>For products that are ‘capital-at-risk’, different types of put option create different types of protection barrier - and it is possible to set the level of protection, whichever type of put option / barrier is used:</a:t>
            </a:r>
          </a:p>
          <a:p>
            <a:pPr marL="447675" lvl="1" indent="-174625">
              <a:spcBef>
                <a:spcPts val="0"/>
              </a:spcBef>
              <a:spcAft>
                <a:spcPts val="600"/>
              </a:spcAft>
              <a:buFont typeface=".AppleSystemUIFont"/>
              <a:buChar char="-"/>
            </a:pPr>
            <a:r>
              <a:rPr lang="en-GB" dirty="0">
                <a:ea typeface="Calibri"/>
                <a:cs typeface="Times New Roman"/>
              </a:rPr>
              <a:t>it is important for professional advisers to understand the different types and levels, not only from an investor / investment perspective, but also from a manufacturing / pricing perspective</a:t>
            </a:r>
          </a:p>
        </p:txBody>
      </p:sp>
      <p:sp>
        <p:nvSpPr>
          <p:cNvPr id="36" name="Text Box 37"/>
          <p:cNvSpPr txBox="1">
            <a:spLocks noChangeArrowheads="1"/>
          </p:cNvSpPr>
          <p:nvPr/>
        </p:nvSpPr>
        <p:spPr bwMode="auto">
          <a:xfrm>
            <a:off x="513919" y="4802057"/>
            <a:ext cx="2743200" cy="923330"/>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rPr>
              <a:t> - therefore generates the highest premium for the put, so higher headline rate products are possible</a:t>
            </a:r>
          </a:p>
          <a:p>
            <a:pPr algn="ctr">
              <a:spcBef>
                <a:spcPct val="50000"/>
              </a:spcBef>
            </a:pPr>
            <a:r>
              <a:rPr lang="en-US" sz="1200" b="1" dirty="0">
                <a:solidFill>
                  <a:schemeClr val="bg1"/>
                </a:solidFill>
              </a:rPr>
              <a:t>(but not necessarily sensible)</a:t>
            </a:r>
          </a:p>
        </p:txBody>
      </p:sp>
      <p:sp>
        <p:nvSpPr>
          <p:cNvPr id="38" name="Text Box 37"/>
          <p:cNvSpPr txBox="1">
            <a:spLocks noChangeArrowheads="1"/>
          </p:cNvSpPr>
          <p:nvPr/>
        </p:nvSpPr>
        <p:spPr bwMode="auto">
          <a:xfrm>
            <a:off x="3320694" y="4802057"/>
            <a:ext cx="2743200" cy="923330"/>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rPr>
              <a:t>- therefore generates less premium for the put, so leads to slightly lower headline rate products</a:t>
            </a:r>
          </a:p>
          <a:p>
            <a:pPr algn="ctr">
              <a:spcBef>
                <a:spcPct val="50000"/>
              </a:spcBef>
            </a:pPr>
            <a:r>
              <a:rPr lang="en-US" sz="1200" b="1" dirty="0">
                <a:solidFill>
                  <a:schemeClr val="bg1"/>
                </a:solidFill>
              </a:rPr>
              <a:t>(but which may be more sensible)</a:t>
            </a:r>
          </a:p>
        </p:txBody>
      </p:sp>
      <p:sp>
        <p:nvSpPr>
          <p:cNvPr id="39" name="Text Box 37"/>
          <p:cNvSpPr txBox="1">
            <a:spLocks noChangeArrowheads="1"/>
          </p:cNvSpPr>
          <p:nvPr/>
        </p:nvSpPr>
        <p:spPr bwMode="auto">
          <a:xfrm>
            <a:off x="6158101" y="4798496"/>
            <a:ext cx="3190504" cy="923330"/>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rPr>
              <a:t>- therefore generates the least premium for the put, so lower rate products are inevitable: but risk has been transformed</a:t>
            </a:r>
          </a:p>
          <a:p>
            <a:pPr algn="ctr">
              <a:spcBef>
                <a:spcPct val="50000"/>
              </a:spcBef>
            </a:pPr>
            <a:r>
              <a:rPr lang="en-US" sz="1200" b="1" dirty="0">
                <a:solidFill>
                  <a:schemeClr val="bg1"/>
                </a:solidFill>
              </a:rPr>
              <a:t>(which may often be eminently sensible)</a:t>
            </a:r>
          </a:p>
        </p:txBody>
      </p:sp>
      <p:sp>
        <p:nvSpPr>
          <p:cNvPr id="40" name="Text Box 24"/>
          <p:cNvSpPr txBox="1">
            <a:spLocks noChangeArrowheads="1"/>
          </p:cNvSpPr>
          <p:nvPr/>
        </p:nvSpPr>
        <p:spPr bwMode="auto">
          <a:xfrm>
            <a:off x="480789" y="5833709"/>
            <a:ext cx="8885573" cy="307777"/>
          </a:xfrm>
          <a:prstGeom prst="rect">
            <a:avLst/>
          </a:prstGeom>
          <a:solidFill>
            <a:schemeClr val="tx1"/>
          </a:solidFill>
          <a:ln w="9525">
            <a:noFill/>
            <a:miter lim="800000"/>
            <a:headEnd/>
            <a:tailEnd/>
          </a:ln>
        </p:spPr>
        <p:txBody>
          <a:bodyPr wrap="square">
            <a:spAutoFit/>
          </a:bodyPr>
          <a:lstStyle/>
          <a:p>
            <a:pPr algn="ctr">
              <a:spcBef>
                <a:spcPct val="50000"/>
              </a:spcBef>
            </a:pPr>
            <a:r>
              <a:rPr lang="en-US" b="1" dirty="0">
                <a:solidFill>
                  <a:schemeClr val="bg1"/>
                </a:solidFill>
              </a:rPr>
              <a:t>POTENTIAL INVESTOR RISK </a:t>
            </a:r>
            <a:endParaRPr lang="en-US" b="1" dirty="0">
              <a:solidFill>
                <a:schemeClr val="bg1"/>
              </a:solidFill>
              <a:latin typeface="Arial" charset="0"/>
            </a:endParaRPr>
          </a:p>
        </p:txBody>
      </p:sp>
      <p:sp>
        <p:nvSpPr>
          <p:cNvPr id="4" name="Notched Right Arrow 3"/>
          <p:cNvSpPr/>
          <p:nvPr/>
        </p:nvSpPr>
        <p:spPr bwMode="auto">
          <a:xfrm>
            <a:off x="6217920" y="5911251"/>
            <a:ext cx="2304354" cy="146334"/>
          </a:xfrm>
          <a:prstGeom prst="notchedRigh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6" name="Rectangle 5"/>
          <p:cNvSpPr/>
          <p:nvPr/>
        </p:nvSpPr>
        <p:spPr>
          <a:xfrm>
            <a:off x="8522274" y="5812447"/>
            <a:ext cx="853119" cy="307777"/>
          </a:xfrm>
          <a:prstGeom prst="rect">
            <a:avLst/>
          </a:prstGeom>
        </p:spPr>
        <p:txBody>
          <a:bodyPr wrap="none">
            <a:spAutoFit/>
          </a:bodyPr>
          <a:lstStyle/>
          <a:p>
            <a:r>
              <a:rPr lang="en-US" b="1" dirty="0">
                <a:solidFill>
                  <a:schemeClr val="bg1"/>
                </a:solidFill>
              </a:rPr>
              <a:t>LOWER</a:t>
            </a:r>
            <a:endParaRPr lang="en-GB" dirty="0"/>
          </a:p>
        </p:txBody>
      </p:sp>
      <p:sp>
        <p:nvSpPr>
          <p:cNvPr id="8" name="Rectangle 7"/>
          <p:cNvSpPr/>
          <p:nvPr/>
        </p:nvSpPr>
        <p:spPr>
          <a:xfrm>
            <a:off x="530484" y="5814205"/>
            <a:ext cx="883575" cy="307777"/>
          </a:xfrm>
          <a:prstGeom prst="rect">
            <a:avLst/>
          </a:prstGeom>
        </p:spPr>
        <p:txBody>
          <a:bodyPr wrap="none">
            <a:spAutoFit/>
          </a:bodyPr>
          <a:lstStyle/>
          <a:p>
            <a:r>
              <a:rPr lang="en-US" b="1" dirty="0">
                <a:solidFill>
                  <a:schemeClr val="bg1"/>
                </a:solidFill>
              </a:rPr>
              <a:t>HIGHER</a:t>
            </a:r>
            <a:endParaRPr lang="en-GB" dirty="0"/>
          </a:p>
        </p:txBody>
      </p:sp>
      <p:sp>
        <p:nvSpPr>
          <p:cNvPr id="41" name="Notched Right Arrow 40"/>
          <p:cNvSpPr/>
          <p:nvPr/>
        </p:nvSpPr>
        <p:spPr bwMode="auto">
          <a:xfrm flipH="1">
            <a:off x="1414059" y="5911251"/>
            <a:ext cx="2254299" cy="146334"/>
          </a:xfrm>
          <a:prstGeom prst="notchedRigh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42" name="Rectangle 41">
            <a:extLst>
              <a:ext uri="{FF2B5EF4-FFF2-40B4-BE49-F238E27FC236}">
                <a16:creationId xmlns:a16="http://schemas.microsoft.com/office/drawing/2014/main" id="{ECBEAF7B-3C18-E74F-BC08-23B305FAE804}"/>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4281018267"/>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21</a:t>
            </a:fld>
            <a:endParaRPr lang="en-US" dirty="0"/>
          </a:p>
        </p:txBody>
      </p:sp>
      <p:sp>
        <p:nvSpPr>
          <p:cNvPr id="8" name="TextBox 2"/>
          <p:cNvSpPr txBox="1">
            <a:spLocks noChangeArrowheads="1"/>
          </p:cNvSpPr>
          <p:nvPr/>
        </p:nvSpPr>
        <p:spPr bwMode="auto">
          <a:xfrm>
            <a:off x="338327" y="499966"/>
            <a:ext cx="7668635"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Different type of put options and barrier levels …</a:t>
            </a:r>
          </a:p>
        </p:txBody>
      </p:sp>
      <p:sp>
        <p:nvSpPr>
          <p:cNvPr id="2" name="Pentagon 1"/>
          <p:cNvSpPr/>
          <p:nvPr/>
        </p:nvSpPr>
        <p:spPr bwMode="auto">
          <a:xfrm>
            <a:off x="365760" y="1239474"/>
            <a:ext cx="1895747" cy="646331"/>
          </a:xfrm>
          <a:prstGeom prst="homePlate">
            <a:avLst/>
          </a:prstGeom>
          <a:solidFill>
            <a:schemeClr val="tx1"/>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eaLnBrk="0" hangingPunct="0">
              <a:spcBef>
                <a:spcPct val="35000"/>
              </a:spcBef>
              <a:buClr>
                <a:srgbClr val="355997"/>
              </a:buClr>
            </a:pPr>
            <a:r>
              <a:rPr lang="en-US" b="1" dirty="0">
                <a:solidFill>
                  <a:schemeClr val="bg1"/>
                </a:solidFill>
              </a:rPr>
              <a:t>‘Down and In’ put</a:t>
            </a:r>
          </a:p>
          <a:p>
            <a:pPr marL="182563" indent="-3175" eaLnBrk="0" hangingPunct="0">
              <a:spcBef>
                <a:spcPct val="35000"/>
              </a:spcBef>
              <a:buClr>
                <a:srgbClr val="355997"/>
              </a:buClr>
            </a:pPr>
            <a:r>
              <a:rPr lang="en-US" b="1" dirty="0">
                <a:solidFill>
                  <a:schemeClr val="bg1"/>
                </a:solidFill>
              </a:rPr>
              <a:t>‘Knock In’ put</a:t>
            </a:r>
          </a:p>
        </p:txBody>
      </p:sp>
      <p:sp>
        <p:nvSpPr>
          <p:cNvPr id="4" name="TextBox 3"/>
          <p:cNvSpPr txBox="1"/>
          <p:nvPr/>
        </p:nvSpPr>
        <p:spPr>
          <a:xfrm>
            <a:off x="2432958" y="1198279"/>
            <a:ext cx="7141348" cy="5170646"/>
          </a:xfrm>
          <a:prstGeom prst="rect">
            <a:avLst/>
          </a:prstGeom>
          <a:noFill/>
        </p:spPr>
        <p:txBody>
          <a:bodyPr wrap="square" lIns="0" tIns="0" rIns="0" bIns="0" rtlCol="0">
            <a:spAutoFit/>
          </a:bodyPr>
          <a:lstStyle/>
          <a:p>
            <a:r>
              <a:rPr lang="en-US" b="1" dirty="0"/>
              <a:t>Generally, most investors who buy put options want protection against the underlying reference market / asset falling in value - and they want the protection to be ‘active’ from the prevailing current market / asset level.</a:t>
            </a:r>
          </a:p>
          <a:p>
            <a:endParaRPr lang="en-US" b="1" dirty="0"/>
          </a:p>
          <a:p>
            <a:r>
              <a:rPr lang="en-US" b="1" dirty="0"/>
              <a:t>However, banks hedging structured product exposure are not buying protection when they sell a put option - they are doing the opposite: they are selling risk. </a:t>
            </a:r>
          </a:p>
          <a:p>
            <a:endParaRPr lang="en-US" b="1" dirty="0"/>
          </a:p>
          <a:p>
            <a:r>
              <a:rPr lang="en-US" b="1" dirty="0"/>
              <a:t>Issuing banks therefore typically use special types of put option, known as ‘Down and In’ or ‘Knock In’ puts. This type of put option is not active unless the underlying reference market / asset has fallen by an agreed / defined level, at which point it ‘knocks in’ (i.e. becomes active). </a:t>
            </a:r>
          </a:p>
          <a:p>
            <a:endParaRPr lang="en-US" b="1" dirty="0"/>
          </a:p>
          <a:p>
            <a:r>
              <a:rPr lang="en-US" b="1" dirty="0"/>
              <a:t>Unless the market falls to the protection barrier level and ‘knocks in’, the put option has no value to the purchaser: which also means that it has no risk for the seller (i.e. the counterparty bank): or, therefore, for the investors in the structured product.</a:t>
            </a:r>
          </a:p>
          <a:p>
            <a:endParaRPr lang="en-US" b="1" dirty="0"/>
          </a:p>
          <a:p>
            <a:r>
              <a:rPr lang="en-US" b="1" dirty="0"/>
              <a:t>The level of the barrier is clearly important. A lower barrier provides more protection from market risk … but less risk means a lower premium for the counterparty bank.</a:t>
            </a:r>
          </a:p>
          <a:p>
            <a:endParaRPr lang="en-US" b="1" dirty="0"/>
          </a:p>
          <a:p>
            <a:r>
              <a:rPr lang="en-US" b="1" dirty="0"/>
              <a:t>Importantly, it should be noted that the result of a barrier breach by the underlying market / asset is usually no worse than the risk of loss that inextricably exists in many / most stock market linked investments, such as mutual funds, all of time: </a:t>
            </a:r>
          </a:p>
          <a:p>
            <a:r>
              <a:rPr lang="en-US" b="1" dirty="0"/>
              <a:t>- the product may simply become akin to a passive / tracker mutual fund (albeit based upon the price return not total return of the index, i.e. excluding dividends).</a:t>
            </a:r>
          </a:p>
        </p:txBody>
      </p:sp>
      <p:sp>
        <p:nvSpPr>
          <p:cNvPr id="14" name="Pentagon 13"/>
          <p:cNvSpPr/>
          <p:nvPr/>
        </p:nvSpPr>
        <p:spPr bwMode="auto">
          <a:xfrm>
            <a:off x="338326" y="4653076"/>
            <a:ext cx="1895747" cy="442690"/>
          </a:xfrm>
          <a:prstGeom prst="homePlate">
            <a:avLst/>
          </a:prstGeom>
          <a:solidFill>
            <a:schemeClr val="tx1"/>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eaLnBrk="0" hangingPunct="0">
              <a:spcBef>
                <a:spcPct val="35000"/>
              </a:spcBef>
              <a:buClr>
                <a:srgbClr val="355997"/>
              </a:buClr>
            </a:pPr>
            <a:r>
              <a:rPr lang="en-US" b="1" dirty="0">
                <a:solidFill>
                  <a:schemeClr val="bg1"/>
                </a:solidFill>
              </a:rPr>
              <a:t>Barrier levels</a:t>
            </a:r>
          </a:p>
        </p:txBody>
      </p:sp>
      <p:sp>
        <p:nvSpPr>
          <p:cNvPr id="10" name="Rectangle 9">
            <a:extLst>
              <a:ext uri="{FF2B5EF4-FFF2-40B4-BE49-F238E27FC236}">
                <a16:creationId xmlns:a16="http://schemas.microsoft.com/office/drawing/2014/main" id="{19C86A9A-A0BB-FB4F-99C3-98234E28663B}"/>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53083647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22</a:t>
            </a:fld>
            <a:endParaRPr lang="en-US" dirty="0"/>
          </a:p>
        </p:txBody>
      </p:sp>
      <p:sp>
        <p:nvSpPr>
          <p:cNvPr id="8" name="TextBox 2"/>
          <p:cNvSpPr txBox="1">
            <a:spLocks noChangeArrowheads="1"/>
          </p:cNvSpPr>
          <p:nvPr/>
        </p:nvSpPr>
        <p:spPr bwMode="auto">
          <a:xfrm>
            <a:off x="338327" y="499966"/>
            <a:ext cx="751756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Additional considerations re put options, barriers and pricing …</a:t>
            </a:r>
          </a:p>
        </p:txBody>
      </p:sp>
      <p:sp>
        <p:nvSpPr>
          <p:cNvPr id="10" name="Pentagon 9"/>
          <p:cNvSpPr/>
          <p:nvPr/>
        </p:nvSpPr>
        <p:spPr bwMode="auto">
          <a:xfrm>
            <a:off x="368724" y="1295920"/>
            <a:ext cx="1815078" cy="646331"/>
          </a:xfrm>
          <a:prstGeom prst="homePlate">
            <a:avLst/>
          </a:prstGeom>
          <a:solidFill>
            <a:schemeClr val="tx1"/>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eaLnBrk="0" hangingPunct="0">
              <a:spcBef>
                <a:spcPct val="35000"/>
              </a:spcBef>
              <a:buClr>
                <a:srgbClr val="355997"/>
              </a:buClr>
            </a:pPr>
            <a:r>
              <a:rPr lang="en-US" b="1" dirty="0">
                <a:solidFill>
                  <a:schemeClr val="bg1"/>
                </a:solidFill>
              </a:rPr>
              <a:t>Underlying market / asset</a:t>
            </a:r>
          </a:p>
        </p:txBody>
      </p:sp>
      <p:sp>
        <p:nvSpPr>
          <p:cNvPr id="11" name="TextBox 10"/>
          <p:cNvSpPr txBox="1"/>
          <p:nvPr/>
        </p:nvSpPr>
        <p:spPr>
          <a:xfrm>
            <a:off x="2425849" y="1231374"/>
            <a:ext cx="7079439" cy="4524315"/>
          </a:xfrm>
          <a:prstGeom prst="rect">
            <a:avLst/>
          </a:prstGeom>
          <a:noFill/>
        </p:spPr>
        <p:txBody>
          <a:bodyPr wrap="square" lIns="0" tIns="0" rIns="0" bIns="0" rtlCol="0">
            <a:spAutoFit/>
          </a:bodyPr>
          <a:lstStyle/>
          <a:p>
            <a:r>
              <a:rPr lang="en-US" b="1" dirty="0"/>
              <a:t>Different underlying markets / assets can significantly change the dynamics of a put option (and therefore a structured product) based upon the risk / volatility of the market / asset and therefore the cost / value of the put option. </a:t>
            </a:r>
          </a:p>
          <a:p>
            <a:endParaRPr lang="en-US" b="1" dirty="0"/>
          </a:p>
          <a:p>
            <a:r>
              <a:rPr lang="en-US" b="1" dirty="0"/>
              <a:t>For example, an underlying market / asset that is volatile will generate a higher premium than a more stable market / asset - because a more volatile market / asset is more likely to breach the barrier. The higher put option premium can be used to create higher a headline rate product - but there is obviously more potential for capital to be at risk / lost.</a:t>
            </a:r>
          </a:p>
          <a:p>
            <a:endParaRPr lang="en-US" b="1" dirty="0"/>
          </a:p>
          <a:p>
            <a:r>
              <a:rPr lang="en-US" b="1" dirty="0"/>
              <a:t>It is also possible to use more than one underlying reference market / asset, and for the terms of the put option and therefore a structured product to state that both markets / assets must be above the barrier level. This type of put option is known as a ‘Worst-Of’ put option, as it can be breached based on the performance of the worst underlying reference market / asset.</a:t>
            </a:r>
          </a:p>
          <a:p>
            <a:endParaRPr lang="en-US" b="1" dirty="0"/>
          </a:p>
          <a:p>
            <a:r>
              <a:rPr lang="en-US" b="1" dirty="0"/>
              <a:t>If more than one reference market / asset is used, the correlation between them is an important factor. Less correlation presents an increased chance for one of the markets / assets to perform badly at any point in time. It is this increased risk that increases the value of a put option, which allows a counterparty bank to arrange / hedge higher headline rates for a product.</a:t>
            </a:r>
          </a:p>
        </p:txBody>
      </p:sp>
      <p:sp>
        <p:nvSpPr>
          <p:cNvPr id="12" name="Pentagon 11"/>
          <p:cNvSpPr/>
          <p:nvPr/>
        </p:nvSpPr>
        <p:spPr bwMode="auto">
          <a:xfrm>
            <a:off x="368724" y="3443988"/>
            <a:ext cx="1815078" cy="646331"/>
          </a:xfrm>
          <a:prstGeom prst="homePlate">
            <a:avLst/>
          </a:prstGeom>
          <a:solidFill>
            <a:schemeClr val="tx1"/>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eaLnBrk="0" hangingPunct="0">
              <a:spcBef>
                <a:spcPct val="35000"/>
              </a:spcBef>
              <a:buClr>
                <a:srgbClr val="355997"/>
              </a:buClr>
            </a:pPr>
            <a:r>
              <a:rPr lang="en-US" b="1" dirty="0">
                <a:solidFill>
                  <a:schemeClr val="bg1"/>
                </a:solidFill>
              </a:rPr>
              <a:t>Dual or multiple </a:t>
            </a:r>
          </a:p>
          <a:p>
            <a:pPr marL="182563" indent="-3175" eaLnBrk="0" hangingPunct="0">
              <a:spcBef>
                <a:spcPct val="35000"/>
              </a:spcBef>
              <a:buClr>
                <a:srgbClr val="355997"/>
              </a:buClr>
            </a:pPr>
            <a:r>
              <a:rPr lang="en-US" b="1" dirty="0">
                <a:solidFill>
                  <a:schemeClr val="bg1"/>
                </a:solidFill>
              </a:rPr>
              <a:t>markets / assets</a:t>
            </a:r>
          </a:p>
        </p:txBody>
      </p:sp>
      <p:sp>
        <p:nvSpPr>
          <p:cNvPr id="14" name="Pentagon 13"/>
          <p:cNvSpPr/>
          <p:nvPr/>
        </p:nvSpPr>
        <p:spPr bwMode="auto">
          <a:xfrm>
            <a:off x="368724" y="4717306"/>
            <a:ext cx="1815078" cy="646331"/>
          </a:xfrm>
          <a:prstGeom prst="homePlate">
            <a:avLst/>
          </a:prstGeom>
          <a:solidFill>
            <a:schemeClr val="tx1"/>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eaLnBrk="0" hangingPunct="0">
              <a:spcBef>
                <a:spcPct val="35000"/>
              </a:spcBef>
              <a:buClr>
                <a:srgbClr val="355997"/>
              </a:buClr>
            </a:pPr>
            <a:r>
              <a:rPr lang="en-US" b="1" dirty="0">
                <a:solidFill>
                  <a:schemeClr val="bg1"/>
                </a:solidFill>
              </a:rPr>
              <a:t>Correlation between markets / assets</a:t>
            </a:r>
          </a:p>
        </p:txBody>
      </p:sp>
      <p:sp>
        <p:nvSpPr>
          <p:cNvPr id="9" name="Rectangle 8"/>
          <p:cNvSpPr/>
          <p:nvPr/>
        </p:nvSpPr>
        <p:spPr>
          <a:xfrm>
            <a:off x="368724" y="5850776"/>
            <a:ext cx="9166962" cy="523220"/>
          </a:xfrm>
          <a:prstGeom prst="rect">
            <a:avLst/>
          </a:prstGeom>
          <a:solidFill>
            <a:schemeClr val="tx1"/>
          </a:solidFill>
        </p:spPr>
        <p:txBody>
          <a:bodyPr wrap="square">
            <a:spAutoFit/>
          </a:bodyPr>
          <a:lstStyle/>
          <a:p>
            <a:pPr algn="ctr"/>
            <a:r>
              <a:rPr lang="en-US" b="1" dirty="0">
                <a:solidFill>
                  <a:schemeClr val="bg1"/>
                </a:solidFill>
              </a:rPr>
              <a:t>As with the types of barrier and barrier levels, there is a sensible line for counterparty banks and structured product providers to tread in using dual or multiple underlying markets / assets with integrity</a:t>
            </a:r>
          </a:p>
        </p:txBody>
      </p:sp>
      <p:sp>
        <p:nvSpPr>
          <p:cNvPr id="13" name="Rectangle 12">
            <a:extLst>
              <a:ext uri="{FF2B5EF4-FFF2-40B4-BE49-F238E27FC236}">
                <a16:creationId xmlns:a16="http://schemas.microsoft.com/office/drawing/2014/main" id="{866BF276-3BBC-8F41-8F16-B2F387FBE633}"/>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95672882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23</a:t>
            </a:fld>
            <a:endParaRPr lang="en-US"/>
          </a:p>
        </p:txBody>
      </p:sp>
      <p:sp>
        <p:nvSpPr>
          <p:cNvPr id="7" name="Rectangle 6"/>
          <p:cNvSpPr/>
          <p:nvPr/>
        </p:nvSpPr>
        <p:spPr>
          <a:xfrm>
            <a:off x="313418" y="1150829"/>
            <a:ext cx="9295946" cy="4724370"/>
          </a:xfrm>
          <a:prstGeom prst="rect">
            <a:avLst/>
          </a:prstGeom>
        </p:spPr>
        <p:txBody>
          <a:bodyPr wrap="square">
            <a:spAutoFit/>
          </a:bodyPr>
          <a:lstStyle/>
          <a:p>
            <a:pPr marL="285750" indent="-285750">
              <a:spcAft>
                <a:spcPts val="600"/>
              </a:spcAft>
              <a:buFont typeface="Wingdings" panose="05000000000000000000" pitchFamily="2" charset="2"/>
              <a:buChar char="§"/>
            </a:pPr>
            <a:r>
              <a:rPr lang="en-GB" b="1" dirty="0">
                <a:ea typeface="Calibri"/>
                <a:cs typeface="Times New Roman"/>
              </a:rPr>
              <a:t>The cost of options determines the level of exposure to the underlying reference market / asset the bank can arrange / hedge for a structured product. Several factors affect the price of options:</a:t>
            </a:r>
          </a:p>
          <a:p>
            <a:pPr marL="447675" lvl="1" indent="-174625">
              <a:spcBef>
                <a:spcPts val="0"/>
              </a:spcBef>
              <a:spcAft>
                <a:spcPts val="600"/>
              </a:spcAft>
              <a:buFont typeface=".AppleSystemUIFont"/>
              <a:buChar char="-"/>
            </a:pPr>
            <a:r>
              <a:rPr lang="en-GB" b="1" dirty="0">
                <a:solidFill>
                  <a:srgbClr val="09527B"/>
                </a:solidFill>
                <a:ea typeface="Calibri"/>
                <a:cs typeface="Times New Roman"/>
              </a:rPr>
              <a:t>S</a:t>
            </a:r>
            <a:r>
              <a:rPr lang="en-GB" b="1" dirty="0">
                <a:ea typeface="Calibri"/>
                <a:cs typeface="Times New Roman"/>
              </a:rPr>
              <a:t>trike price / level: </a:t>
            </a:r>
            <a:r>
              <a:rPr lang="en-US" altLang="en-US" dirty="0">
                <a:solidFill>
                  <a:schemeClr val="dk1"/>
                </a:solidFill>
              </a:rPr>
              <a:t>This is the exercise price, i.e. the level from which any movement in the price / level of the underlying reference market / asset is calculated. The impact on the options pricing depends how close the strike price / level is to the current price / level of the reference market / asset:</a:t>
            </a:r>
          </a:p>
          <a:p>
            <a:pPr marL="447675" lvl="1" indent="-174625">
              <a:spcBef>
                <a:spcPts val="0"/>
              </a:spcBef>
              <a:spcAft>
                <a:spcPts val="600"/>
              </a:spcAft>
              <a:buFont typeface=".AppleSystemUIFont"/>
              <a:buChar char="-"/>
            </a:pPr>
            <a:r>
              <a:rPr lang="en-US" altLang="en-US" b="1" dirty="0">
                <a:solidFill>
                  <a:schemeClr val="dk1"/>
                </a:solidFill>
              </a:rPr>
              <a:t>A</a:t>
            </a:r>
            <a:r>
              <a:rPr lang="en-GB" altLang="en-US" b="1" dirty="0">
                <a:solidFill>
                  <a:schemeClr val="dk1"/>
                </a:solidFill>
              </a:rPr>
              <a:t>t-the-money (‘ATM’): </a:t>
            </a:r>
            <a:r>
              <a:rPr lang="en-GB" altLang="en-US" dirty="0">
                <a:solidFill>
                  <a:schemeClr val="dk1"/>
                </a:solidFill>
              </a:rPr>
              <a:t>means the strike price / level is equal to the current price / level of the underlying reference market / asset</a:t>
            </a:r>
          </a:p>
          <a:p>
            <a:pPr marL="447675" lvl="1" indent="-174625">
              <a:spcBef>
                <a:spcPts val="0"/>
              </a:spcBef>
              <a:spcAft>
                <a:spcPts val="600"/>
              </a:spcAft>
              <a:buFont typeface=".AppleSystemUIFont"/>
              <a:buChar char="-"/>
            </a:pPr>
            <a:r>
              <a:rPr lang="en-GB" altLang="en-US" b="1" dirty="0">
                <a:solidFill>
                  <a:schemeClr val="dk1"/>
                </a:solidFill>
              </a:rPr>
              <a:t>In-the-money (‘ITM’): </a:t>
            </a:r>
            <a:r>
              <a:rPr lang="en-GB" altLang="en-US" dirty="0">
                <a:solidFill>
                  <a:schemeClr val="dk1"/>
                </a:solidFill>
              </a:rPr>
              <a:t>means the strike price / level is above the current price / level of the underlying reference market / asset, for a call option, or below for a put option: which makes the option more expensive (as it is already in profit)</a:t>
            </a:r>
          </a:p>
          <a:p>
            <a:pPr marL="447675" lvl="1" indent="-174625">
              <a:spcBef>
                <a:spcPts val="0"/>
              </a:spcBef>
              <a:spcAft>
                <a:spcPts val="600"/>
              </a:spcAft>
              <a:buFont typeface=".AppleSystemUIFont"/>
              <a:buChar char="-"/>
            </a:pPr>
            <a:r>
              <a:rPr lang="en-GB" altLang="en-US" b="1" dirty="0">
                <a:solidFill>
                  <a:schemeClr val="dk1"/>
                </a:solidFill>
              </a:rPr>
              <a:t>Out-of-the-money (‘OTM’): </a:t>
            </a:r>
            <a:r>
              <a:rPr lang="en-GB" altLang="en-US" dirty="0">
                <a:solidFill>
                  <a:schemeClr val="dk1"/>
                </a:solidFill>
              </a:rPr>
              <a:t>means the strike price / level is below the current price / level of the underlying reference market / asset, for a call option or above the current level for a put option: which makes the option cheaper (as the option might expire without any profit)</a:t>
            </a:r>
          </a:p>
          <a:p>
            <a:pPr marL="447675" lvl="1" indent="-174625">
              <a:spcBef>
                <a:spcPts val="0"/>
              </a:spcBef>
              <a:spcAft>
                <a:spcPts val="600"/>
              </a:spcAft>
              <a:buFont typeface=".AppleSystemUIFont"/>
              <a:buChar char="-"/>
            </a:pPr>
            <a:r>
              <a:rPr lang="en-GB" altLang="en-US" b="1" dirty="0">
                <a:solidFill>
                  <a:schemeClr val="dk1"/>
                </a:solidFill>
              </a:rPr>
              <a:t>V</a:t>
            </a:r>
            <a:r>
              <a:rPr lang="en-US" altLang="en-US" b="1" dirty="0" err="1">
                <a:solidFill>
                  <a:schemeClr val="dk1"/>
                </a:solidFill>
              </a:rPr>
              <a:t>olatility</a:t>
            </a:r>
            <a:r>
              <a:rPr lang="en-US" altLang="en-US" b="1" dirty="0">
                <a:solidFill>
                  <a:schemeClr val="dk1"/>
                </a:solidFill>
              </a:rPr>
              <a:t>: </a:t>
            </a:r>
            <a:r>
              <a:rPr lang="en-US" altLang="en-US" dirty="0">
                <a:solidFill>
                  <a:schemeClr val="dk1"/>
                </a:solidFill>
              </a:rPr>
              <a:t>This is the anticipated future movement in the price of the underlying reference market / asset. If implied (i.e. anticipated) volatility is high, there is a greater chance that the option will expire ITM (and be profitable): which make the option more expensive (a call option becomes more expensive to buy, while a put  option becomes more valuable / generates a higher premium to sell)</a:t>
            </a:r>
            <a:endParaRPr lang="en-US" altLang="en-US" b="1" dirty="0">
              <a:solidFill>
                <a:schemeClr val="dk1"/>
              </a:solidFill>
            </a:endParaRPr>
          </a:p>
          <a:p>
            <a:pPr lvl="0">
              <a:spcAft>
                <a:spcPts val="600"/>
              </a:spcAft>
            </a:pPr>
            <a:r>
              <a:rPr lang="en-US" altLang="en-US" dirty="0">
                <a:solidFill>
                  <a:schemeClr val="dk1"/>
                </a:solidFill>
              </a:rPr>
              <a:t>	</a:t>
            </a:r>
          </a:p>
          <a:p>
            <a:pPr lvl="0" algn="r">
              <a:spcAft>
                <a:spcPts val="600"/>
              </a:spcAft>
            </a:pPr>
            <a:r>
              <a:rPr lang="en-US" altLang="en-US" dirty="0">
                <a:solidFill>
                  <a:schemeClr val="dk1"/>
                </a:solidFill>
              </a:rPr>
              <a:t>cont’d …</a:t>
            </a:r>
          </a:p>
        </p:txBody>
      </p:sp>
      <p:sp>
        <p:nvSpPr>
          <p:cNvPr id="8"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What factors affect options pricing?</a:t>
            </a:r>
          </a:p>
        </p:txBody>
      </p:sp>
      <p:sp>
        <p:nvSpPr>
          <p:cNvPr id="9" name="Rectangle 8">
            <a:extLst>
              <a:ext uri="{FF2B5EF4-FFF2-40B4-BE49-F238E27FC236}">
                <a16:creationId xmlns:a16="http://schemas.microsoft.com/office/drawing/2014/main" id="{08F53A6A-2C2F-3243-903A-0987D06B3D74}"/>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394543134"/>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24</a:t>
            </a:fld>
            <a:endParaRPr lang="en-US"/>
          </a:p>
        </p:txBody>
      </p:sp>
      <p:sp>
        <p:nvSpPr>
          <p:cNvPr id="7" name="Rectangle 6"/>
          <p:cNvSpPr/>
          <p:nvPr/>
        </p:nvSpPr>
        <p:spPr>
          <a:xfrm>
            <a:off x="313418" y="1150829"/>
            <a:ext cx="9295946" cy="4201150"/>
          </a:xfrm>
          <a:prstGeom prst="rect">
            <a:avLst/>
          </a:prstGeom>
        </p:spPr>
        <p:txBody>
          <a:bodyPr wrap="square">
            <a:spAutoFit/>
          </a:bodyPr>
          <a:lstStyle/>
          <a:p>
            <a:pPr marL="447675" lvl="1" indent="-174625">
              <a:spcBef>
                <a:spcPts val="0"/>
              </a:spcBef>
              <a:spcAft>
                <a:spcPts val="600"/>
              </a:spcAft>
              <a:buFont typeface=".AppleSystemUIFont"/>
              <a:buChar char="-"/>
            </a:pPr>
            <a:r>
              <a:rPr lang="en-GB" altLang="en-US" b="1" dirty="0">
                <a:solidFill>
                  <a:schemeClr val="dk1"/>
                </a:solidFill>
              </a:rPr>
              <a:t>D</a:t>
            </a:r>
            <a:r>
              <a:rPr lang="en-US" altLang="en-US" b="1" dirty="0" err="1">
                <a:solidFill>
                  <a:schemeClr val="dk1"/>
                </a:solidFill>
              </a:rPr>
              <a:t>ividends</a:t>
            </a:r>
            <a:r>
              <a:rPr lang="en-US" altLang="en-US" b="1" dirty="0">
                <a:solidFill>
                  <a:schemeClr val="dk1"/>
                </a:solidFill>
              </a:rPr>
              <a:t>: </a:t>
            </a:r>
            <a:r>
              <a:rPr lang="en-US" altLang="en-US" dirty="0">
                <a:solidFill>
                  <a:schemeClr val="dk1"/>
                </a:solidFill>
              </a:rPr>
              <a:t>This refers to the level of expected dividends or income paid by the underlying reference market / asset. Options are often written on equity indices that are based on the ‘price return’ not the total return of the constituent stocks that make up the index. This means that option holders do not usually participate in the dividend income that may form part of the total return from the underlying reference market / asset. Higher (potential) dividend income can therefore make options cheaper</a:t>
            </a:r>
          </a:p>
          <a:p>
            <a:pPr marL="447675" lvl="1" indent="-174625">
              <a:spcBef>
                <a:spcPts val="0"/>
              </a:spcBef>
              <a:spcAft>
                <a:spcPts val="600"/>
              </a:spcAft>
              <a:buFont typeface=".AppleSystemUIFont"/>
              <a:buChar char="-"/>
            </a:pPr>
            <a:r>
              <a:rPr lang="en-US" altLang="en-US" b="1" dirty="0">
                <a:solidFill>
                  <a:schemeClr val="dk1"/>
                </a:solidFill>
              </a:rPr>
              <a:t>Time to maturity: </a:t>
            </a:r>
            <a:r>
              <a:rPr lang="en-US" altLang="en-US" dirty="0">
                <a:solidFill>
                  <a:schemeClr val="dk1"/>
                </a:solidFill>
              </a:rPr>
              <a:t>How much time there is until the option expires (matures). The longer dated an option is, the greater its value since there is a greater chance it will move ITM (and be profitable)</a:t>
            </a:r>
          </a:p>
          <a:p>
            <a:pPr marL="447675" lvl="1" indent="-174625">
              <a:spcBef>
                <a:spcPts val="0"/>
              </a:spcBef>
              <a:spcAft>
                <a:spcPts val="600"/>
              </a:spcAft>
              <a:buFont typeface=".AppleSystemUIFont"/>
              <a:buChar char="-"/>
            </a:pPr>
            <a:r>
              <a:rPr lang="en-US" altLang="en-US" b="1" dirty="0">
                <a:solidFill>
                  <a:schemeClr val="dk1"/>
                </a:solidFill>
              </a:rPr>
              <a:t>Interest rates: </a:t>
            </a:r>
            <a:r>
              <a:rPr lang="en-GB" altLang="en-US" dirty="0">
                <a:solidFill>
                  <a:schemeClr val="dk1"/>
                </a:solidFill>
              </a:rPr>
              <a:t>The rate of interest that could be earned from the start date of the option until its expiry (maturity). </a:t>
            </a:r>
            <a:r>
              <a:rPr lang="en-US" altLang="en-US" dirty="0">
                <a:solidFill>
                  <a:schemeClr val="dk1"/>
                </a:solidFill>
              </a:rPr>
              <a:t>Interest rates impact the present value of the expected payoff of the option.</a:t>
            </a:r>
          </a:p>
          <a:p>
            <a:pPr marL="48260" lvl="0" fontAlgn="auto">
              <a:spcBef>
                <a:spcPts val="0"/>
              </a:spcBef>
              <a:spcAft>
                <a:spcPts val="0"/>
              </a:spcAft>
              <a:defRPr/>
            </a:pPr>
            <a:endParaRPr lang="en-US" altLang="en-US" b="1" dirty="0">
              <a:solidFill>
                <a:schemeClr val="dk1"/>
              </a:solidFill>
            </a:endParaRPr>
          </a:p>
          <a:p>
            <a:pPr lvl="0" eaLnBrk="0" fontAlgn="auto" hangingPunct="0">
              <a:spcBef>
                <a:spcPts val="0"/>
              </a:spcBef>
              <a:spcAft>
                <a:spcPts val="0"/>
              </a:spcAft>
              <a:defRPr/>
            </a:pPr>
            <a:endParaRPr lang="en-US" altLang="en-US" dirty="0">
              <a:solidFill>
                <a:schemeClr val="dk1"/>
              </a:solidFill>
            </a:endParaRPr>
          </a:p>
          <a:p>
            <a:pPr marL="48260" fontAlgn="auto">
              <a:spcBef>
                <a:spcPts val="0"/>
              </a:spcBef>
              <a:spcAft>
                <a:spcPts val="0"/>
              </a:spcAft>
              <a:defRPr/>
            </a:pPr>
            <a:endParaRPr lang="en-US" altLang="en-US" dirty="0">
              <a:solidFill>
                <a:schemeClr val="dk1"/>
              </a:solidFill>
            </a:endParaRPr>
          </a:p>
          <a:p>
            <a:pPr marL="48260" lvl="0" fontAlgn="auto">
              <a:spcBef>
                <a:spcPts val="0"/>
              </a:spcBef>
              <a:spcAft>
                <a:spcPts val="0"/>
              </a:spcAft>
              <a:defRPr/>
            </a:pPr>
            <a:endParaRPr lang="en-US" altLang="en-US" b="1" dirty="0">
              <a:solidFill>
                <a:schemeClr val="dk1"/>
              </a:solidFill>
            </a:endParaRPr>
          </a:p>
          <a:p>
            <a:pPr lvl="0" eaLnBrk="0" fontAlgn="auto" hangingPunct="0">
              <a:spcBef>
                <a:spcPts val="0"/>
              </a:spcBef>
              <a:spcAft>
                <a:spcPts val="0"/>
              </a:spcAft>
              <a:defRPr/>
            </a:pPr>
            <a:endParaRPr lang="en-US" altLang="en-US" dirty="0">
              <a:solidFill>
                <a:schemeClr val="dk1"/>
              </a:solidFill>
            </a:endParaRPr>
          </a:p>
          <a:p>
            <a:pPr lvl="0" eaLnBrk="0" fontAlgn="auto" hangingPunct="0">
              <a:spcBef>
                <a:spcPts val="0"/>
              </a:spcBef>
              <a:spcAft>
                <a:spcPts val="0"/>
              </a:spcAft>
              <a:defRPr/>
            </a:pPr>
            <a:endParaRPr lang="en-US" altLang="en-US" dirty="0">
              <a:solidFill>
                <a:schemeClr val="dk1"/>
              </a:solidFill>
            </a:endParaRPr>
          </a:p>
          <a:p>
            <a:pPr lvl="0" defTabSz="1047793"/>
            <a:endParaRPr lang="en-GB" altLang="en-US" dirty="0">
              <a:solidFill>
                <a:schemeClr val="dk1"/>
              </a:solidFill>
            </a:endParaRPr>
          </a:p>
          <a:p>
            <a:pPr lvl="0"/>
            <a:endParaRPr lang="en-US" altLang="en-US" dirty="0">
              <a:solidFill>
                <a:schemeClr val="dk1"/>
              </a:solidFill>
            </a:endParaRPr>
          </a:p>
          <a:p>
            <a:endParaRPr lang="en-GB" dirty="0">
              <a:ea typeface="Calibri"/>
              <a:cs typeface="Times New Roman"/>
            </a:endParaRPr>
          </a:p>
        </p:txBody>
      </p:sp>
      <p:sp>
        <p:nvSpPr>
          <p:cNvPr id="8"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What factors affect options pricing: cont’d …</a:t>
            </a:r>
          </a:p>
        </p:txBody>
      </p:sp>
      <p:sp>
        <p:nvSpPr>
          <p:cNvPr id="9" name="Rectangle 8">
            <a:extLst>
              <a:ext uri="{FF2B5EF4-FFF2-40B4-BE49-F238E27FC236}">
                <a16:creationId xmlns:a16="http://schemas.microsoft.com/office/drawing/2014/main" id="{DCB26D35-2DB6-2747-80CE-AEAB065F3026}"/>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40191345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25</a:t>
            </a:fld>
            <a:endParaRPr lang="en-US" dirty="0"/>
          </a:p>
        </p:txBody>
      </p:sp>
      <p:sp>
        <p:nvSpPr>
          <p:cNvPr id="8" name="TextBox 2"/>
          <p:cNvSpPr txBox="1">
            <a:spLocks noChangeArrowheads="1"/>
          </p:cNvSpPr>
          <p:nvPr/>
        </p:nvSpPr>
        <p:spPr bwMode="auto">
          <a:xfrm>
            <a:off x="338328" y="499966"/>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Let’s look at some actual product examples …</a:t>
            </a:r>
          </a:p>
        </p:txBody>
      </p:sp>
      <p:sp>
        <p:nvSpPr>
          <p:cNvPr id="5" name="Rectangle 8"/>
          <p:cNvSpPr txBox="1">
            <a:spLocks noChangeArrowheads="1"/>
          </p:cNvSpPr>
          <p:nvPr/>
        </p:nvSpPr>
        <p:spPr bwMode="auto">
          <a:xfrm>
            <a:off x="318621" y="1129342"/>
            <a:ext cx="9133353" cy="97704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
            </a:pPr>
            <a:r>
              <a:rPr lang="en-GB" b="1" dirty="0">
                <a:ea typeface="Calibri"/>
                <a:cs typeface="Times New Roman"/>
              </a:rPr>
              <a:t>Lets look at five of the most common types of structured product seen in the UK professional adviser channel, to see what underlying building blocks the issuing / counterparty bank may use in the process of arranging the product and hedging their exposure to deliver the terms during the investment term / at maturity and the factors that determine the terms of the product …</a:t>
            </a:r>
          </a:p>
        </p:txBody>
      </p:sp>
      <p:sp>
        <p:nvSpPr>
          <p:cNvPr id="6" name="Rectangle 5">
            <a:extLst>
              <a:ext uri="{FF2B5EF4-FFF2-40B4-BE49-F238E27FC236}">
                <a16:creationId xmlns:a16="http://schemas.microsoft.com/office/drawing/2014/main" id="{2B6DAD8E-BB71-6C4E-871A-7663E39A28F2}"/>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28986012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26</a:t>
            </a:fld>
            <a:endParaRPr lang="en-US" dirty="0"/>
          </a:p>
        </p:txBody>
      </p:sp>
      <p:sp>
        <p:nvSpPr>
          <p:cNvPr id="8" name="TextBox 2"/>
          <p:cNvSpPr txBox="1">
            <a:spLocks noChangeArrowheads="1"/>
          </p:cNvSpPr>
          <p:nvPr/>
        </p:nvSpPr>
        <p:spPr bwMode="auto">
          <a:xfrm>
            <a:off x="338328" y="499966"/>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Example 1: a ‘fixed income’ product …</a:t>
            </a:r>
          </a:p>
        </p:txBody>
      </p:sp>
      <p:sp>
        <p:nvSpPr>
          <p:cNvPr id="6" name="Rectangle 8"/>
          <p:cNvSpPr txBox="1">
            <a:spLocks noChangeArrowheads="1"/>
          </p:cNvSpPr>
          <p:nvPr/>
        </p:nvSpPr>
        <p:spPr bwMode="auto">
          <a:xfrm>
            <a:off x="335425" y="1204157"/>
            <a:ext cx="9133353" cy="283444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buFont typeface="Wingdings" panose="05000000000000000000" pitchFamily="2" charset="2"/>
              <a:buChar char="§"/>
            </a:pPr>
            <a:endParaRPr lang="en-GB" dirty="0">
              <a:ea typeface="Calibri"/>
              <a:cs typeface="Times New Roman"/>
            </a:endParaRPr>
          </a:p>
          <a:p>
            <a:pPr marL="285750" indent="-285750">
              <a:spcAft>
                <a:spcPts val="600"/>
              </a:spcAft>
              <a:buFont typeface="Wingdings" panose="05000000000000000000" pitchFamily="2" charset="2"/>
              <a:buChar char="§"/>
            </a:pPr>
            <a:r>
              <a:rPr lang="en-GB" b="1" dirty="0">
                <a:ea typeface="Calibri"/>
                <a:cs typeface="Times New Roman"/>
              </a:rPr>
              <a:t>This is a very simple product for an issuing / counterparty bank to arrange and hedge:</a:t>
            </a:r>
          </a:p>
          <a:p>
            <a:pPr marL="447675" lvl="1" indent="-174625">
              <a:spcBef>
                <a:spcPts val="0"/>
              </a:spcBef>
              <a:spcAft>
                <a:spcPts val="600"/>
              </a:spcAft>
              <a:buFont typeface=".AppleSystemUIFont"/>
              <a:buChar char="-"/>
            </a:pPr>
            <a:r>
              <a:rPr lang="en-GB" dirty="0">
                <a:solidFill>
                  <a:srgbClr val="09527B"/>
                </a:solidFill>
                <a:ea typeface="Calibri"/>
                <a:cs typeface="Times New Roman"/>
              </a:rPr>
              <a:t>l</a:t>
            </a:r>
            <a:r>
              <a:rPr lang="en-GB" dirty="0">
                <a:ea typeface="Calibri"/>
                <a:cs typeface="Times New Roman"/>
              </a:rPr>
              <a:t>et’s assume that an issuing bank / provider wants to arrange a product that offers fixed annual income for six years and full repayment of capital at maturity unless the value of the FTSE 100 has fallen by more than 40%, measured only at maturity (i.e. using a ‘European barrier’, as opposed to an ‘American barrier’) </a:t>
            </a:r>
          </a:p>
          <a:p>
            <a:pPr marL="447675" lvl="1" indent="-174625">
              <a:spcBef>
                <a:spcPts val="0"/>
              </a:spcBef>
              <a:spcAft>
                <a:spcPts val="600"/>
              </a:spcAft>
              <a:buFont typeface=".AppleSystemUIFont"/>
              <a:buChar char="-"/>
            </a:pPr>
            <a:r>
              <a:rPr lang="en-GB" dirty="0">
                <a:ea typeface="Calibri"/>
                <a:cs typeface="Times New Roman"/>
              </a:rPr>
              <a:t>the level of income will be determined by the pricing of the component parts / process of the ‘hedging’ that the issuing bank may undertake</a:t>
            </a:r>
            <a:endParaRPr lang="en-GB" b="1" dirty="0">
              <a:ea typeface="Calibri"/>
              <a:cs typeface="Times New Roman"/>
            </a:endParaRPr>
          </a:p>
        </p:txBody>
      </p:sp>
      <p:sp>
        <p:nvSpPr>
          <p:cNvPr id="7" name="Rectangle 6"/>
          <p:cNvSpPr/>
          <p:nvPr/>
        </p:nvSpPr>
        <p:spPr>
          <a:xfrm>
            <a:off x="368724" y="1310482"/>
            <a:ext cx="9166962" cy="815608"/>
          </a:xfrm>
          <a:prstGeom prst="rect">
            <a:avLst/>
          </a:prstGeom>
          <a:solidFill>
            <a:schemeClr val="tx1"/>
          </a:solidFill>
        </p:spPr>
        <p:txBody>
          <a:bodyPr wrap="square">
            <a:spAutoFit/>
          </a:bodyPr>
          <a:lstStyle/>
          <a:p>
            <a:pPr marL="285750" indent="-285750">
              <a:spcAft>
                <a:spcPts val="600"/>
              </a:spcAft>
              <a:buFont typeface="Wingdings" panose="05000000000000000000" pitchFamily="2" charset="2"/>
              <a:buChar char="§"/>
            </a:pPr>
            <a:r>
              <a:rPr lang="en-GB" b="1" dirty="0">
                <a:solidFill>
                  <a:schemeClr val="bg1"/>
                </a:solidFill>
                <a:ea typeface="Calibri"/>
                <a:cs typeface="Times New Roman"/>
              </a:rPr>
              <a:t>A ‘fixed income’ structured product typically offers non-conditional income, that is paid regardless of the performance of the underlying market / asset:</a:t>
            </a:r>
          </a:p>
          <a:p>
            <a:r>
              <a:rPr lang="en-GB" dirty="0">
                <a:solidFill>
                  <a:schemeClr val="bg1"/>
                </a:solidFill>
                <a:ea typeface="Calibri"/>
                <a:cs typeface="Times New Roman"/>
              </a:rPr>
              <a:t>       - however, repayment of capital is often linked to the final, closing level of the underlying market, at maturity</a:t>
            </a:r>
          </a:p>
        </p:txBody>
      </p:sp>
      <p:sp>
        <p:nvSpPr>
          <p:cNvPr id="10" name="Rectangle 9">
            <a:extLst>
              <a:ext uri="{FF2B5EF4-FFF2-40B4-BE49-F238E27FC236}">
                <a16:creationId xmlns:a16="http://schemas.microsoft.com/office/drawing/2014/main" id="{6AA1D62B-C63F-B14B-BF31-DBBC7CB23D36}"/>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944644500"/>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27</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1: a fixed income product - pricing the component parts … </a:t>
            </a:r>
          </a:p>
        </p:txBody>
      </p:sp>
      <p:sp>
        <p:nvSpPr>
          <p:cNvPr id="6" name="Rectangle 8"/>
          <p:cNvSpPr txBox="1">
            <a:spLocks noChangeArrowheads="1"/>
          </p:cNvSpPr>
          <p:nvPr/>
        </p:nvSpPr>
        <p:spPr bwMode="auto">
          <a:xfrm>
            <a:off x="318621" y="1129341"/>
            <a:ext cx="9207275" cy="482501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What may the issuing bank do to arrange the product / hedge itself against its legal / contractual exposure to deliver the terms of the product?</a:t>
            </a:r>
          </a:p>
          <a:p>
            <a:pPr marL="447675" lvl="1" indent="-174625">
              <a:spcBef>
                <a:spcPts val="0"/>
              </a:spcBef>
              <a:spcAft>
                <a:spcPts val="600"/>
              </a:spcAft>
              <a:buFont typeface=".AppleSystemUIFont"/>
              <a:buChar char="-"/>
            </a:pPr>
            <a:r>
              <a:rPr lang="en-GB" b="1" dirty="0">
                <a:ea typeface="Calibri"/>
                <a:cs typeface="Times New Roman"/>
              </a:rPr>
              <a:t>Firstly, </a:t>
            </a:r>
            <a:r>
              <a:rPr lang="en-GB" dirty="0">
                <a:ea typeface="Calibri"/>
                <a:cs typeface="Times New Roman"/>
              </a:rPr>
              <a:t>the bank’s treasury team may create a ZCB, to hedge the repayment of capital at the maturity date:</a:t>
            </a:r>
          </a:p>
          <a:p>
            <a:pPr marL="273050" lvl="1">
              <a:spcBef>
                <a:spcPts val="0"/>
              </a:spcBef>
              <a:spcAft>
                <a:spcPts val="600"/>
              </a:spcAft>
            </a:pPr>
            <a:r>
              <a:rPr lang="en-GB" dirty="0">
                <a:ea typeface="Calibri"/>
                <a:cs typeface="Times New Roman"/>
              </a:rPr>
              <a:t>based on the current level of 6 year interest / swap rates and the bank’s funding level (which is driven by its credit risk and appetite for funds) the ZCB will cost 90.86%* of the notional capital;</a:t>
            </a:r>
          </a:p>
          <a:p>
            <a:pPr marL="447675" lvl="1" indent="-174625">
              <a:spcBef>
                <a:spcPts val="0"/>
              </a:spcBef>
              <a:spcAft>
                <a:spcPts val="600"/>
              </a:spcAft>
              <a:buFont typeface=".AppleSystemUIFont"/>
              <a:buChar char="-"/>
            </a:pPr>
            <a:r>
              <a:rPr lang="en-GB" b="1" dirty="0">
                <a:ea typeface="Calibri"/>
                <a:cs typeface="Times New Roman"/>
              </a:rPr>
              <a:t>Secondly, </a:t>
            </a:r>
            <a:r>
              <a:rPr lang="en-GB" dirty="0">
                <a:ea typeface="Calibri"/>
                <a:cs typeface="Times New Roman"/>
              </a:rPr>
              <a:t>the bank may arrange to write, i.e. sell, a Down-and-In / Knock-In put option, in order to generate a premium that it will add to the balance of the notional capital remaining after funding the ZCB, in order to provide the funds needed to make the income payments of the product for investors: based on the FTSE 100, a 60% European (only monitored at maturity) Knock-In put will generate a premium of 15.72%*</a:t>
            </a:r>
          </a:p>
          <a:p>
            <a:pPr marL="285750" indent="-285750">
              <a:spcBef>
                <a:spcPts val="1200"/>
              </a:spcBef>
              <a:spcAft>
                <a:spcPts val="600"/>
              </a:spcAft>
              <a:buFont typeface="Wingdings" pitchFamily="2" charset="2"/>
              <a:buChar char="§"/>
            </a:pPr>
            <a:r>
              <a:rPr lang="en-GB" b="1" dirty="0">
                <a:ea typeface="Calibri"/>
                <a:cs typeface="Times New Roman"/>
              </a:rPr>
              <a:t>Adding the 15.72% put premium to the 9.14% balance of the notional capital (after the ZCB was funded), and deducting 3% for provider fees, equals 21.86%, which can be used to fund the annual fixed income payments of the product for the 6 year term of the product:</a:t>
            </a:r>
          </a:p>
          <a:p>
            <a:pPr marL="447675" lvl="1" indent="-174625">
              <a:spcBef>
                <a:spcPts val="0"/>
              </a:spcBef>
              <a:spcAft>
                <a:spcPts val="600"/>
              </a:spcAft>
              <a:buFont typeface=".AppleSystemUIFont"/>
              <a:buChar char="-"/>
            </a:pPr>
            <a:r>
              <a:rPr lang="en-GB" b="1" dirty="0">
                <a:ea typeface="Calibri"/>
                <a:cs typeface="Times New Roman"/>
              </a:rPr>
              <a:t>the fixed income payments of the product will be 3.78% </a:t>
            </a:r>
            <a:r>
              <a:rPr lang="en-GB" dirty="0">
                <a:ea typeface="Calibri"/>
                <a:cs typeface="Times New Roman"/>
              </a:rPr>
              <a:t>(slightly higher than simply dividing 21.86 by 6, as there is some time value in arranging the income stream over the six year term)</a:t>
            </a:r>
          </a:p>
          <a:p>
            <a:pPr marL="285750" indent="-285750">
              <a:spcBef>
                <a:spcPts val="1200"/>
              </a:spcBef>
              <a:spcAft>
                <a:spcPts val="600"/>
              </a:spcAft>
              <a:buFont typeface="Wingdings" panose="05000000000000000000" pitchFamily="2" charset="2"/>
              <a:buChar char="§"/>
            </a:pPr>
            <a:r>
              <a:rPr lang="en-GB" i="1" dirty="0">
                <a:ea typeface="Calibri"/>
                <a:cs typeface="Times New Roman"/>
              </a:rPr>
              <a:t>For comparison purposes, a capital protected product would offer annual income of just 1.04%, as the counterparty bank would only have 6.14% (the balance of the ZCB, of 9.14% less the 3% fees) to fund the income (as no put premium would be generated by introducing market risk)</a:t>
            </a: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2463284337"/>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164161336"/>
              </p:ext>
            </p:extLst>
          </p:nvPr>
        </p:nvGraphicFramePr>
        <p:xfrm>
          <a:off x="447456" y="1304664"/>
          <a:ext cx="9051546" cy="3307362"/>
        </p:xfrm>
        <a:graphic>
          <a:graphicData uri="http://schemas.openxmlformats.org/drawingml/2006/table">
            <a:tbl>
              <a:tblPr firstCol="1" bandRow="1">
                <a:tableStyleId>{5C22544A-7EE6-4342-B048-85BDC9FD1C3A}</a:tableStyleId>
              </a:tblPr>
              <a:tblGrid>
                <a:gridCol w="7480979">
                  <a:extLst>
                    <a:ext uri="{9D8B030D-6E8A-4147-A177-3AD203B41FA5}">
                      <a16:colId xmlns:a16="http://schemas.microsoft.com/office/drawing/2014/main" val="20000"/>
                    </a:ext>
                  </a:extLst>
                </a:gridCol>
                <a:gridCol w="1570567">
                  <a:extLst>
                    <a:ext uri="{9D8B030D-6E8A-4147-A177-3AD203B41FA5}">
                      <a16:colId xmlns:a16="http://schemas.microsoft.com/office/drawing/2014/main" val="4078508812"/>
                    </a:ext>
                  </a:extLst>
                </a:gridCol>
              </a:tblGrid>
              <a:tr h="487326">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COMPONENT BUILDING  BLOCKS / PROCESS</a:t>
                      </a:r>
                    </a:p>
                  </a:txBody>
                  <a:tcPr marL="0" marR="0" marT="0" marB="0" anchor="ctr">
                    <a:lnL w="12700" cap="flat" cmpd="sng" algn="ctr">
                      <a:noFill/>
                      <a:prstDash val="solid"/>
                      <a:round/>
                      <a:headEnd type="none" w="med" len="med"/>
                      <a:tailEnd type="none" w="med" len="med"/>
                    </a:lnL>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PRICING*</a:t>
                      </a:r>
                    </a:p>
                  </a:txBody>
                  <a:tcPr marL="0" marR="0" marT="0" marB="0" anchor="ctr">
                    <a:lnR w="12700" cap="flat" cmpd="sng" algn="ctr">
                      <a:noFill/>
                      <a:prstDash val="solid"/>
                      <a:round/>
                      <a:headEnd type="none" w="med" len="med"/>
                      <a:tailEnd type="none" w="med" len="med"/>
                    </a:lnR>
                    <a:solidFill>
                      <a:schemeClr val="tx1"/>
                    </a:solidFill>
                  </a:tcPr>
                </a:tc>
                <a:extLst>
                  <a:ext uri="{0D108BD9-81ED-4DB2-BD59-A6C34878D82A}">
                    <a16:rowId xmlns:a16="http://schemas.microsoft.com/office/drawing/2014/main" val="10000"/>
                  </a:ext>
                </a:extLst>
              </a:tr>
              <a:tr h="56931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Create a Zero Coupon Bond, with value of 100 at maturity date</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1047793" rtl="0" eaLnBrk="1" fontAlgn="base" latinLnBrk="0" hangingPunct="1">
                        <a:lnSpc>
                          <a:spcPct val="100000"/>
                        </a:lnSpc>
                        <a:spcBef>
                          <a:spcPct val="0"/>
                        </a:spcBef>
                        <a:spcAft>
                          <a:spcPct val="0"/>
                        </a:spcAft>
                        <a:buClrTx/>
                        <a:buSzTx/>
                        <a:buFontTx/>
                        <a:buNone/>
                        <a:tabLst/>
                      </a:pPr>
                      <a:r>
                        <a:rPr lang="en-US" altLang="en-US" sz="1200" kern="1200" baseline="0" dirty="0">
                          <a:solidFill>
                            <a:schemeClr val="dk1"/>
                          </a:solidFill>
                          <a:latin typeface="+mn-lt"/>
                          <a:ea typeface="+mn-ea"/>
                          <a:cs typeface="+mn-cs"/>
                        </a:rPr>
                        <a:t>90.86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395102653"/>
                  </a:ext>
                </a:extLst>
              </a:tr>
              <a:tr h="49192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Write / sell a Down-and-In / Knock-In put option on FTSE 100 with a 60% European barrier, to </a:t>
                      </a:r>
                    </a:p>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generate a premium </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- 15.72</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53404140"/>
                  </a:ext>
                </a:extLst>
              </a:tr>
              <a:tr h="586266">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Allocate implicit product fees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+ 3.00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440036427"/>
                  </a:ext>
                </a:extLst>
              </a:tr>
              <a:tr h="586266">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Arrange fixed income stream for 6 years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+ 21.86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119011625"/>
                  </a:ext>
                </a:extLst>
              </a:tr>
              <a:tr h="586266">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Net cost of all component parts / process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100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23292273"/>
                  </a:ext>
                </a:extLst>
              </a:tr>
            </a:tbl>
          </a:graphicData>
        </a:graphic>
      </p:graphicFrame>
      <p:sp>
        <p:nvSpPr>
          <p:cNvPr id="8"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summary / breakdown of the pricing of a fixed income product … </a:t>
            </a:r>
          </a:p>
        </p:txBody>
      </p:sp>
      <p:sp>
        <p:nvSpPr>
          <p:cNvPr id="9" name="Rectangle 8"/>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
        <p:nvSpPr>
          <p:cNvPr id="10" name="Rectangle 8"/>
          <p:cNvSpPr txBox="1">
            <a:spLocks noChangeArrowheads="1"/>
          </p:cNvSpPr>
          <p:nvPr/>
        </p:nvSpPr>
        <p:spPr bwMode="auto">
          <a:xfrm>
            <a:off x="318621" y="4784056"/>
            <a:ext cx="9133353" cy="15629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anose="05000000000000000000" pitchFamily="2" charset="2"/>
              <a:buChar char="§"/>
            </a:pPr>
            <a:r>
              <a:rPr lang="en-GB" b="1" dirty="0">
                <a:ea typeface="Calibri"/>
                <a:cs typeface="Times New Roman"/>
              </a:rPr>
              <a:t>How might a product with higher income have been produced:</a:t>
            </a:r>
          </a:p>
          <a:p>
            <a:pPr marL="447675" lvl="1" indent="-174625">
              <a:spcBef>
                <a:spcPts val="0"/>
              </a:spcBef>
              <a:spcAft>
                <a:spcPts val="600"/>
              </a:spcAft>
              <a:buFont typeface=".AppleSystemUIFont"/>
              <a:buChar char="-"/>
            </a:pPr>
            <a:r>
              <a:rPr lang="en-GB" dirty="0">
                <a:solidFill>
                  <a:srgbClr val="09527B"/>
                </a:solidFill>
                <a:ea typeface="Calibri"/>
                <a:cs typeface="Times New Roman"/>
              </a:rPr>
              <a:t>a</a:t>
            </a:r>
            <a:r>
              <a:rPr lang="en-GB" dirty="0">
                <a:ea typeface="Calibri"/>
                <a:cs typeface="Times New Roman"/>
              </a:rPr>
              <a:t> weaker bank, would have a cheaper ZCB: but this would create more counterparty risk</a:t>
            </a:r>
          </a:p>
          <a:p>
            <a:pPr marL="447675" lvl="1" indent="-174625">
              <a:spcBef>
                <a:spcPts val="0"/>
              </a:spcBef>
              <a:spcAft>
                <a:spcPts val="600"/>
              </a:spcAft>
              <a:buFont typeface=".AppleSystemUIFont"/>
              <a:buChar char="-"/>
            </a:pPr>
            <a:r>
              <a:rPr lang="en-GB" dirty="0">
                <a:ea typeface="Calibri"/>
                <a:cs typeface="Times New Roman"/>
              </a:rPr>
              <a:t>a higher Knock-In put barrier and / or shorter product term could have been used, to increase the value of the put: but this would create more market risk</a:t>
            </a:r>
          </a:p>
          <a:p>
            <a:pPr marL="447675" lvl="1" indent="-174625">
              <a:spcBef>
                <a:spcPts val="0"/>
              </a:spcBef>
              <a:spcAft>
                <a:spcPts val="600"/>
              </a:spcAft>
              <a:buFont typeface=".AppleSystemUIFont"/>
              <a:buChar char="-"/>
            </a:pPr>
            <a:r>
              <a:rPr lang="en-GB" dirty="0">
                <a:ea typeface="Calibri"/>
                <a:cs typeface="Times New Roman"/>
              </a:rPr>
              <a:t>a more volatile / riskier underlying market / asset or dual or multiple underlying markets / asset could have been used, to increase the value of the put option: but this creates more market risk</a:t>
            </a:r>
            <a:endParaRPr lang="en-GB" b="1" dirty="0">
              <a:latin typeface="+mn-lt"/>
              <a:ea typeface="Calibri"/>
              <a:cs typeface="Times New Roman"/>
            </a:endParaRPr>
          </a:p>
          <a:p>
            <a:pPr marL="285750" indent="-285750">
              <a:buFont typeface="Wingdings" panose="05000000000000000000" pitchFamily="2" charset="2"/>
              <a:buChar char="§"/>
            </a:pPr>
            <a:endParaRPr lang="en-GB" b="1" dirty="0">
              <a:latin typeface="+mn-lt"/>
              <a:ea typeface="Calibri"/>
              <a:cs typeface="Times New Roman"/>
            </a:endParaRPr>
          </a:p>
        </p:txBody>
      </p:sp>
    </p:spTree>
    <p:extLst>
      <p:ext uri="{BB962C8B-B14F-4D97-AF65-F5344CB8AC3E}">
        <p14:creationId xmlns:p14="http://schemas.microsoft.com/office/powerpoint/2010/main" val="145051296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29</a:t>
            </a:fld>
            <a:endParaRPr lang="en-US" dirty="0"/>
          </a:p>
        </p:txBody>
      </p:sp>
      <p:sp>
        <p:nvSpPr>
          <p:cNvPr id="8" name="TextBox 2"/>
          <p:cNvSpPr txBox="1">
            <a:spLocks noChangeArrowheads="1"/>
          </p:cNvSpPr>
          <p:nvPr/>
        </p:nvSpPr>
        <p:spPr bwMode="auto">
          <a:xfrm>
            <a:off x="338328" y="499966"/>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Example 2: a ‘supertracker’ growth product …</a:t>
            </a:r>
          </a:p>
        </p:txBody>
      </p:sp>
      <p:sp>
        <p:nvSpPr>
          <p:cNvPr id="6" name="Rectangle 8"/>
          <p:cNvSpPr txBox="1">
            <a:spLocks noChangeArrowheads="1"/>
          </p:cNvSpPr>
          <p:nvPr/>
        </p:nvSpPr>
        <p:spPr bwMode="auto">
          <a:xfrm>
            <a:off x="318621" y="1129340"/>
            <a:ext cx="9133353" cy="41472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pPr marL="285750" indent="-285750">
              <a:spcAft>
                <a:spcPts val="600"/>
              </a:spcAft>
              <a:buFont typeface="Wingdings" panose="05000000000000000000" pitchFamily="2" charset="2"/>
              <a:buChar char="§"/>
            </a:pPr>
            <a:r>
              <a:rPr lang="en-GB" b="1" dirty="0">
                <a:ea typeface="Calibri"/>
                <a:cs typeface="Times New Roman"/>
              </a:rPr>
              <a:t>This is also a very simple product for a counterparty bank to arrange and hedge:</a:t>
            </a:r>
          </a:p>
          <a:p>
            <a:pPr marL="447675" lvl="1" indent="-174625">
              <a:spcBef>
                <a:spcPts val="0"/>
              </a:spcBef>
              <a:spcAft>
                <a:spcPts val="600"/>
              </a:spcAft>
              <a:buFont typeface=".AppleSystemUIFont"/>
              <a:buChar char="-"/>
            </a:pPr>
            <a:r>
              <a:rPr lang="en-GB" dirty="0">
                <a:ea typeface="Calibri"/>
                <a:cs typeface="Times New Roman"/>
              </a:rPr>
              <a:t>let’s assume that an issuing bank / provider wants to arrange a product that provides increased and uncapped participation in any rise in the FTSE 100, from a 90% starting level (i.e. that generates a positive return even if the FTSE 100 has fallen by up to 10%), over a six year term, with full repayment of capital at maturity unless the value of the FTSE 100 has fallen by more than 40%, measured only at maturity (i.e. using a ‘European barrier’, as opposed to an ‘American barrier’)</a:t>
            </a:r>
          </a:p>
          <a:p>
            <a:pPr marL="447675" lvl="1" indent="-174625">
              <a:spcBef>
                <a:spcPts val="0"/>
              </a:spcBef>
              <a:spcAft>
                <a:spcPts val="600"/>
              </a:spcAft>
              <a:buFont typeface=".AppleSystemUIFont"/>
              <a:buChar char="-"/>
            </a:pPr>
            <a:r>
              <a:rPr lang="en-GB" dirty="0">
                <a:ea typeface="Calibri"/>
                <a:cs typeface="Times New Roman"/>
              </a:rPr>
              <a:t>the participation rate will be determined by the pricing of the component parts / process of ‘hedging’ that the issuing bank may undertake</a:t>
            </a:r>
            <a:endParaRPr lang="en-GB" b="1" dirty="0">
              <a:ea typeface="Calibri"/>
              <a:cs typeface="Times New Roman"/>
            </a:endParaRPr>
          </a:p>
        </p:txBody>
      </p:sp>
      <p:sp>
        <p:nvSpPr>
          <p:cNvPr id="7" name="Rectangle 6"/>
          <p:cNvSpPr/>
          <p:nvPr/>
        </p:nvSpPr>
        <p:spPr>
          <a:xfrm>
            <a:off x="368724" y="1277392"/>
            <a:ext cx="9166962" cy="1461939"/>
          </a:xfrm>
          <a:prstGeom prst="rect">
            <a:avLst/>
          </a:prstGeom>
          <a:solidFill>
            <a:schemeClr val="tx1"/>
          </a:solidFill>
        </p:spPr>
        <p:txBody>
          <a:bodyPr wrap="square">
            <a:spAutoFit/>
          </a:bodyPr>
          <a:lstStyle/>
          <a:p>
            <a:pPr marL="285750" indent="-285750">
              <a:spcAft>
                <a:spcPts val="600"/>
              </a:spcAft>
              <a:buFont typeface="Wingdings" panose="05000000000000000000" pitchFamily="2" charset="2"/>
              <a:buChar char="§"/>
            </a:pPr>
            <a:r>
              <a:rPr lang="en-GB" b="1" dirty="0">
                <a:solidFill>
                  <a:schemeClr val="bg1"/>
                </a:solidFill>
                <a:ea typeface="Calibri"/>
                <a:cs typeface="Times New Roman"/>
              </a:rPr>
              <a:t>A ‘supertracker’ growth product typically offers increased participation in any upside performance in an underlying market / asset:</a:t>
            </a:r>
          </a:p>
          <a:p>
            <a:pPr marL="558800" indent="-285750">
              <a:buFont typeface=".AppleSystemUIFont"/>
              <a:buChar char="-"/>
            </a:pPr>
            <a:r>
              <a:rPr lang="en-GB" dirty="0">
                <a:solidFill>
                  <a:schemeClr val="bg1"/>
                </a:solidFill>
                <a:ea typeface="Calibri"/>
                <a:cs typeface="Times New Roman"/>
              </a:rPr>
              <a:t>with no return generated if the underlying market / asset does not rise (although ‘defensive’ products can be arranged that do generate positive returns even if the underlying market / asset is below its starting level)</a:t>
            </a:r>
          </a:p>
          <a:p>
            <a:pPr marL="558800" indent="-285750">
              <a:buFont typeface=".AppleSystemUIFont"/>
              <a:buChar char="-"/>
            </a:pPr>
            <a:r>
              <a:rPr lang="en-GB" dirty="0">
                <a:solidFill>
                  <a:schemeClr val="bg1"/>
                </a:solidFill>
                <a:ea typeface="Calibri"/>
                <a:cs typeface="Times New Roman"/>
              </a:rPr>
              <a:t>and / or repayment of capital at maturity linked to the final, closing level of the underlying market / asset, at the maturity date</a:t>
            </a:r>
          </a:p>
        </p:txBody>
      </p:sp>
      <p:sp>
        <p:nvSpPr>
          <p:cNvPr id="10" name="Rectangle 9">
            <a:extLst>
              <a:ext uri="{FF2B5EF4-FFF2-40B4-BE49-F238E27FC236}">
                <a16:creationId xmlns:a16="http://schemas.microsoft.com/office/drawing/2014/main" id="{EAAB13DE-9E5F-C04C-A6DB-A7BE458E03D6}"/>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68242468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solidFill>
                  <a:srgbClr val="09527B"/>
                </a:solidFill>
              </a:rPr>
              <a:pPr>
                <a:defRPr/>
              </a:pPr>
              <a:t>3</a:t>
            </a:fld>
            <a:endParaRPr lang="en-US">
              <a:solidFill>
                <a:srgbClr val="09527B"/>
              </a:solidFill>
            </a:endParaRPr>
          </a:p>
        </p:txBody>
      </p:sp>
      <p:sp>
        <p:nvSpPr>
          <p:cNvPr id="5" name="Rectangle 4"/>
          <p:cNvSpPr/>
          <p:nvPr/>
        </p:nvSpPr>
        <p:spPr>
          <a:xfrm>
            <a:off x="367395" y="1618759"/>
            <a:ext cx="9084587" cy="552107"/>
          </a:xfrm>
          <a:prstGeom prst="rect">
            <a:avLst/>
          </a:prstGeom>
        </p:spPr>
        <p:txBody>
          <a:bodyPr wrap="square" lIns="84360" tIns="42180" rIns="84360" bIns="42180">
            <a:spAutoFit/>
          </a:bodyPr>
          <a:lstStyle/>
          <a:p>
            <a:r>
              <a:rPr lang="en-GB" sz="1517" dirty="0">
                <a:solidFill>
                  <a:srgbClr val="09527B"/>
                </a:solidFill>
              </a:rPr>
              <a:t> </a:t>
            </a:r>
            <a:r>
              <a:rPr lang="en-US" sz="1517" dirty="0">
                <a:solidFill>
                  <a:srgbClr val="09527B"/>
                </a:solidFill>
              </a:rPr>
              <a:t> </a:t>
            </a:r>
            <a:endParaRPr lang="en-GB" sz="1517" dirty="0">
              <a:solidFill>
                <a:srgbClr val="09527B"/>
              </a:solidFill>
            </a:endParaRPr>
          </a:p>
          <a:p>
            <a:endParaRPr lang="en-GB" sz="1517" dirty="0">
              <a:solidFill>
                <a:srgbClr val="09527B"/>
              </a:solidFill>
            </a:endParaRPr>
          </a:p>
        </p:txBody>
      </p:sp>
      <p:sp>
        <p:nvSpPr>
          <p:cNvPr id="7" name="Rectangle 3"/>
          <p:cNvSpPr>
            <a:spLocks noChangeArrowheads="1"/>
          </p:cNvSpPr>
          <p:nvPr/>
        </p:nvSpPr>
        <p:spPr bwMode="auto">
          <a:xfrm>
            <a:off x="367396" y="1124418"/>
            <a:ext cx="9142364" cy="5326870"/>
          </a:xfrm>
          <a:prstGeom prst="rect">
            <a:avLst/>
          </a:prstGeom>
        </p:spPr>
        <p:txBody>
          <a:bodyPr lIns="99016" tIns="49506" rIns="99016" bIns="49506"/>
          <a:lstStyle/>
          <a:p>
            <a:r>
              <a:rPr lang="en-GB" sz="1100" dirty="0">
                <a:solidFill>
                  <a:schemeClr val="tx2"/>
                </a:solidFill>
                <a:ea typeface="Calibri"/>
                <a:cs typeface="Times New Roman"/>
              </a:rPr>
              <a:t>This document is a financial promotion </a:t>
            </a:r>
            <a:r>
              <a:rPr lang="en-GB" sz="1100" dirty="0"/>
              <a:t>for the purposes of section 21 of the Financial Services and Markets Act 2000, </a:t>
            </a:r>
            <a:r>
              <a:rPr lang="en-GB" sz="1100" dirty="0">
                <a:solidFill>
                  <a:schemeClr val="tx2"/>
                </a:solidFill>
                <a:ea typeface="Calibri"/>
                <a:cs typeface="Times New Roman"/>
              </a:rPr>
              <a:t>issued by Tempo Structured Products</a:t>
            </a:r>
            <a:r>
              <a:rPr lang="en-GB" sz="1100" strike="sngStrike" dirty="0">
                <a:solidFill>
                  <a:schemeClr val="tx2"/>
                </a:solidFill>
                <a:ea typeface="Calibri"/>
                <a:cs typeface="Times New Roman"/>
              </a:rPr>
              <a:t> </a:t>
            </a:r>
            <a:r>
              <a:rPr lang="en-GB" sz="1100" dirty="0">
                <a:solidFill>
                  <a:schemeClr val="tx2"/>
                </a:solidFill>
              </a:rPr>
              <a:t>and approved by TIME Investments</a:t>
            </a:r>
            <a:r>
              <a:rPr lang="en-GB" sz="1100" dirty="0"/>
              <a:t>. </a:t>
            </a:r>
          </a:p>
          <a:p>
            <a:pPr defTabSz="990119">
              <a:spcBef>
                <a:spcPts val="975"/>
              </a:spcBef>
              <a:buClr>
                <a:schemeClr val="accent5"/>
              </a:buClr>
            </a:pPr>
            <a:r>
              <a:rPr lang="en-GB" sz="1100" dirty="0">
                <a:solidFill>
                  <a:schemeClr val="tx2"/>
                </a:solidFill>
                <a:ea typeface="Calibri"/>
                <a:cs typeface="Times New Roman"/>
              </a:rPr>
              <a:t>This document has been designed to is used by, FCA authorised persons, including financial advisory firms and </a:t>
            </a:r>
            <a:r>
              <a:rPr lang="en-GB" sz="1100" dirty="0" err="1">
                <a:solidFill>
                  <a:schemeClr val="tx2"/>
                </a:solidFill>
                <a:ea typeface="Calibri"/>
                <a:cs typeface="Times New Roman"/>
              </a:rPr>
              <a:t>ealth</a:t>
            </a:r>
            <a:r>
              <a:rPr lang="en-GB" sz="1100" dirty="0">
                <a:solidFill>
                  <a:schemeClr val="tx2"/>
                </a:solidFill>
                <a:ea typeface="Calibri"/>
                <a:cs typeface="Times New Roman"/>
              </a:rPr>
              <a:t> managers (‘professional advisers’). It has not been designed for retail clients. However, investor access is provided to it through Best Price FS, as a general service.</a:t>
            </a:r>
          </a:p>
          <a:p>
            <a:pPr defTabSz="990119">
              <a:spcBef>
                <a:spcPts val="975"/>
              </a:spcBef>
              <a:buClr>
                <a:schemeClr val="accent5"/>
              </a:buClr>
            </a:pPr>
            <a:r>
              <a:rPr lang="en-GB" sz="1100" b="1" dirty="0">
                <a:solidFill>
                  <a:schemeClr val="tx2"/>
                </a:solidFill>
                <a:ea typeface="Calibri"/>
                <a:cs typeface="Times New Roman"/>
              </a:rPr>
              <a:t>No investment, legal, tax recommendation or advice of any type and no suggestion of suitability of any investment for any prospective investor is given or implied in this document. The information in this document does not take account of the investment objectives, particular needs or financial situation of any client or potential client of any professional adviser to whom this document is distributed. There are risks associated with an investment in any structured product. </a:t>
            </a:r>
          </a:p>
          <a:p>
            <a:pPr defTabSz="990119">
              <a:spcBef>
                <a:spcPts val="975"/>
              </a:spcBef>
              <a:buClr>
                <a:schemeClr val="accent5"/>
              </a:buClr>
            </a:pPr>
            <a:r>
              <a:rPr lang="en-GB" sz="1100" b="1" dirty="0">
                <a:solidFill>
                  <a:schemeClr val="tx2"/>
                </a:solidFill>
                <a:ea typeface="Calibri"/>
                <a:cs typeface="Times New Roman"/>
              </a:rPr>
              <a:t>This document is for your information only and is not intended as an offer, or recommendation or solicitation of an offer to buy or sell any investment, security, financial instrument or other specific product, to conclude a transaction, or to provide any investment service or investment advice, or to provide any research, investment research or investment recommendation, in any jurisdiction.</a:t>
            </a:r>
            <a:endParaRPr lang="en-GB" sz="1100" b="1" strike="sngStrike" dirty="0">
              <a:solidFill>
                <a:schemeClr val="tx2"/>
              </a:solidFill>
              <a:ea typeface="Calibri"/>
              <a:cs typeface="Times New Roman"/>
            </a:endParaRP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By accessing this document you will be taken to have represented, warranted and undertaken that: (i) you understand that this document is designed for professional adviser (as referred to above) use; (ii) that you have read, agree to and will comply with the contents of this notice; (iii) you will conduct your own analysis or other verification of the data set out in this document and will bear the responsibility for all or any costs incurred in doing so; and (iv) that you are not accessing and accepting this document from any jurisdiction other than the United Kingdom, in compliance with all laws and regulations applicable to such access and acceptance.</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This document and all information herein are provided “as is”, “as available” and no representation or warranty of any kind, express, implied or statutory, is made by regarding any statement or information herein or in conjunction with this document. Any opinions, market prices, estimates, forward looking statements, hypothetical statements, forecast returns or other opinions leading to financial conclusions</a:t>
            </a:r>
            <a:r>
              <a:rPr lang="en-GB" sz="1100" strike="sngStrike" dirty="0">
                <a:solidFill>
                  <a:schemeClr val="tx2"/>
                </a:solidFill>
                <a:ea typeface="Calibri"/>
                <a:cs typeface="Times New Roman"/>
              </a:rPr>
              <a:t> </a:t>
            </a:r>
            <a:r>
              <a:rPr lang="en-GB" sz="1100" dirty="0">
                <a:solidFill>
                  <a:schemeClr val="tx2"/>
                </a:solidFill>
                <a:ea typeface="Calibri"/>
                <a:cs typeface="Times New Roman"/>
              </a:rPr>
              <a:t>herein reflect our subjective judgment as of the date of this document. Any forward looking information has been prepared on a number of assumptions which may prove to be incorrect and, accordingly, actual results may vary. Past performance is no guarantee of future results; nothing herein shall constitute any representation, warranty or prediction as to future performance of any issuer. </a:t>
            </a:r>
          </a:p>
          <a:p>
            <a:pPr algn="just" defTabSz="990119"/>
            <a:endParaRPr lang="en-GB" sz="1100" dirty="0">
              <a:solidFill>
                <a:schemeClr val="tx2"/>
              </a:solidFill>
              <a:ea typeface="Calibri"/>
              <a:cs typeface="Times New Roman"/>
            </a:endParaRPr>
          </a:p>
          <a:p>
            <a:pPr algn="just" defTabSz="990119"/>
            <a:r>
              <a:rPr lang="en-GB" sz="1100" dirty="0">
                <a:solidFill>
                  <a:schemeClr val="tx2"/>
                </a:solidFill>
                <a:ea typeface="Calibri"/>
                <a:cs typeface="Times New Roman"/>
              </a:rPr>
              <a:t>Considerable care has been taken to ensure the information in this document is accurate, however no representation or warranty is given as to the accuracy or completeness of any information and no reliance may be placed for any purpose whatsoever on the information or opinions contained in this document or on its completeness and no liability whatsoever is accepted for any loss howsoever arising from any use of this document or its contents otherwise in connection therewith. </a:t>
            </a:r>
          </a:p>
        </p:txBody>
      </p:sp>
      <p:sp>
        <p:nvSpPr>
          <p:cNvPr id="6" name="TextBox 2">
            <a:extLst>
              <a:ext uri="{FF2B5EF4-FFF2-40B4-BE49-F238E27FC236}">
                <a16:creationId xmlns:a16="http://schemas.microsoft.com/office/drawing/2014/main" id="{30A01671-F116-4877-9BBA-11563F49EE5D}"/>
              </a:ext>
            </a:extLst>
          </p:cNvPr>
          <p:cNvSpPr txBox="1">
            <a:spLocks noChangeArrowheads="1"/>
          </p:cNvSpPr>
          <p:nvPr/>
        </p:nvSpPr>
        <p:spPr bwMode="auto">
          <a:xfrm>
            <a:off x="355595" y="525822"/>
            <a:ext cx="7346681"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Important notice: please take note of the legal disclaimer …</a:t>
            </a:r>
            <a:endParaRPr lang="en-US" sz="1800" b="1" dirty="0">
              <a:solidFill>
                <a:srgbClr val="B24D4E"/>
              </a:solidFill>
            </a:endParaRPr>
          </a:p>
        </p:txBody>
      </p:sp>
    </p:spTree>
    <p:extLst>
      <p:ext uri="{BB962C8B-B14F-4D97-AF65-F5344CB8AC3E}">
        <p14:creationId xmlns:p14="http://schemas.microsoft.com/office/powerpoint/2010/main" val="1451437016"/>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30</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2: a supertracker product - pricing the component parts … </a:t>
            </a:r>
          </a:p>
        </p:txBody>
      </p:sp>
      <p:sp>
        <p:nvSpPr>
          <p:cNvPr id="6" name="Rectangle 8"/>
          <p:cNvSpPr txBox="1">
            <a:spLocks noChangeArrowheads="1"/>
          </p:cNvSpPr>
          <p:nvPr/>
        </p:nvSpPr>
        <p:spPr bwMode="auto">
          <a:xfrm>
            <a:off x="318621" y="1129341"/>
            <a:ext cx="9133353" cy="387296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anose="05000000000000000000" pitchFamily="2" charset="2"/>
              <a:buChar char="§"/>
            </a:pPr>
            <a:r>
              <a:rPr lang="en-GB" b="1" dirty="0">
                <a:ea typeface="Calibri"/>
                <a:cs typeface="Times New Roman"/>
              </a:rPr>
              <a:t>What may the issuing bank do to arrange the product / hedge itself against its contractual exposure to deliver the terms of the product?</a:t>
            </a:r>
          </a:p>
          <a:p>
            <a:pPr marL="447675" lvl="1" indent="-174625">
              <a:spcBef>
                <a:spcPts val="0"/>
              </a:spcBef>
              <a:spcAft>
                <a:spcPts val="600"/>
              </a:spcAft>
              <a:buFont typeface=".AppleSystemUIFont"/>
              <a:buChar char="-"/>
            </a:pPr>
            <a:r>
              <a:rPr lang="en-GB" b="1" dirty="0">
                <a:ea typeface="Calibri"/>
                <a:cs typeface="Times New Roman"/>
              </a:rPr>
              <a:t>Firstly, </a:t>
            </a:r>
            <a:r>
              <a:rPr lang="en-GB" dirty="0">
                <a:ea typeface="Calibri"/>
                <a:cs typeface="Times New Roman"/>
              </a:rPr>
              <a:t>the bank’s treasury team may create a ZCB, to hedge the repayment of capital at the maturity date:</a:t>
            </a:r>
          </a:p>
          <a:p>
            <a:pPr marL="534988">
              <a:spcAft>
                <a:spcPts val="600"/>
              </a:spcAft>
            </a:pPr>
            <a:r>
              <a:rPr lang="en-GB" dirty="0">
                <a:ea typeface="Calibri"/>
                <a:cs typeface="Times New Roman"/>
              </a:rPr>
              <a:t>using the same example as previously, based on the current level of 6 year interest / swap rates and the bank’s funding level (which is driven by its credit risk and appetite for funds) the ZCB will cost 90.86%* of the notional capital;</a:t>
            </a:r>
          </a:p>
          <a:p>
            <a:pPr marL="447675" lvl="1" indent="-174625">
              <a:spcBef>
                <a:spcPts val="0"/>
              </a:spcBef>
              <a:spcAft>
                <a:spcPts val="600"/>
              </a:spcAft>
              <a:buFont typeface=".AppleSystemUIFont"/>
              <a:buChar char="-"/>
            </a:pPr>
            <a:r>
              <a:rPr lang="en-GB" b="1" dirty="0">
                <a:ea typeface="Calibri"/>
                <a:cs typeface="Times New Roman"/>
              </a:rPr>
              <a:t>Secondly, </a:t>
            </a:r>
            <a:r>
              <a:rPr lang="en-GB" dirty="0">
                <a:ea typeface="Calibri"/>
                <a:cs typeface="Times New Roman"/>
              </a:rPr>
              <a:t>the bank may arrange to write, i.e. sell, a Down-and-In / Knock-In put option, in order to generate</a:t>
            </a:r>
          </a:p>
          <a:p>
            <a:pPr marL="534988">
              <a:spcAft>
                <a:spcPts val="600"/>
              </a:spcAft>
            </a:pPr>
            <a:r>
              <a:rPr lang="en-GB" dirty="0">
                <a:cs typeface="Times New Roman"/>
              </a:rPr>
              <a:t>a premium that it will add to the balance of the notional capital remaining after funding the ZCB, in order to be able to buy more call options, so that the participation rate of the product can be increased for investors: again, based on the FTSE 100, a 60% European (only monitored at maturity) Knock-In put will generate a premium of 15.72%*</a:t>
            </a:r>
          </a:p>
          <a:p>
            <a:pPr marL="447675" lvl="1" indent="-174625">
              <a:spcBef>
                <a:spcPts val="0"/>
              </a:spcBef>
              <a:spcAft>
                <a:spcPts val="600"/>
              </a:spcAft>
              <a:buFont typeface=".AppleSystemUIFont"/>
              <a:buChar char="-"/>
            </a:pPr>
            <a:r>
              <a:rPr lang="en-GB" b="1" dirty="0">
                <a:ea typeface="Calibri"/>
                <a:cs typeface="Times New Roman"/>
              </a:rPr>
              <a:t>Thirdly, </a:t>
            </a:r>
            <a:r>
              <a:rPr lang="en-GB" dirty="0">
                <a:ea typeface="Calibri"/>
                <a:cs typeface="Times New Roman"/>
              </a:rPr>
              <a:t>the bank may arrange to buy call options, in order to get the upside participation in any rise in the FTSE 100 required. These call options will have a strike price / level of 90% (i.e. participate in any increase in the value of the FTSE 100 from 90% of its starting level). The price for such a call option is 14.57%*</a:t>
            </a: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1880684440"/>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31</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2: a supertracker product - pricing the component parts … </a:t>
            </a:r>
          </a:p>
        </p:txBody>
      </p:sp>
      <p:sp>
        <p:nvSpPr>
          <p:cNvPr id="6" name="Rectangle 8"/>
          <p:cNvSpPr txBox="1">
            <a:spLocks noChangeArrowheads="1"/>
          </p:cNvSpPr>
          <p:nvPr/>
        </p:nvSpPr>
        <p:spPr bwMode="auto">
          <a:xfrm>
            <a:off x="318622" y="1129342"/>
            <a:ext cx="9133353" cy="246371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itchFamily="2" charset="2"/>
              <a:buChar char="§"/>
            </a:pPr>
            <a:r>
              <a:rPr lang="en-GB" b="1" dirty="0">
                <a:ea typeface="Calibri"/>
                <a:cs typeface="Times New Roman"/>
              </a:rPr>
              <a:t>Adding the 15.72% put premium to the 9.14% balance of the notional capital (after the ZCB was funded), and deducting 3% for provider fees, equals 21.86%, which can be used to fund the purchase of the call options to provide the upside participation rate of the product:</a:t>
            </a:r>
          </a:p>
          <a:p>
            <a:pPr marL="447675" lvl="1" indent="-174625">
              <a:spcBef>
                <a:spcPts val="0"/>
              </a:spcBef>
              <a:spcAft>
                <a:spcPts val="600"/>
              </a:spcAft>
              <a:buFont typeface=".AppleSystemUIFont"/>
              <a:buChar char="-"/>
            </a:pPr>
            <a:r>
              <a:rPr lang="en-GB" dirty="0">
                <a:solidFill>
                  <a:srgbClr val="09527B"/>
                </a:solidFill>
                <a:ea typeface="Calibri"/>
                <a:cs typeface="Times New Roman"/>
              </a:rPr>
              <a:t>a</a:t>
            </a:r>
            <a:r>
              <a:rPr lang="en-GB" dirty="0">
                <a:ea typeface="Calibri"/>
                <a:cs typeface="Times New Roman"/>
              </a:rPr>
              <a:t> single call option, based on the terms wanted, costs 14.57%*</a:t>
            </a:r>
          </a:p>
          <a:p>
            <a:pPr marL="447675" lvl="1" indent="-174625">
              <a:spcBef>
                <a:spcPts val="0"/>
              </a:spcBef>
              <a:spcAft>
                <a:spcPts val="600"/>
              </a:spcAft>
              <a:buFont typeface=".AppleSystemUIFont"/>
              <a:buChar char="-"/>
            </a:pPr>
            <a:r>
              <a:rPr lang="en-GB" b="1" dirty="0">
                <a:ea typeface="Calibri"/>
                <a:cs typeface="Times New Roman"/>
              </a:rPr>
              <a:t>the participation rate of the product will be 150% </a:t>
            </a:r>
            <a:r>
              <a:rPr lang="en-GB" dirty="0">
                <a:ea typeface="Calibri"/>
                <a:cs typeface="Times New Roman"/>
              </a:rPr>
              <a:t>(as 21.86% is sufficient to purchase 1.5 call options)</a:t>
            </a:r>
          </a:p>
          <a:p>
            <a:pPr marL="285750" indent="-285750">
              <a:spcBef>
                <a:spcPts val="1200"/>
              </a:spcBef>
              <a:spcAft>
                <a:spcPts val="600"/>
              </a:spcAft>
              <a:buFont typeface="Wingdings" panose="05000000000000000000" pitchFamily="2" charset="2"/>
              <a:buChar char="§"/>
            </a:pPr>
            <a:r>
              <a:rPr lang="en-GB" i="1" dirty="0">
                <a:ea typeface="Calibri"/>
                <a:cs typeface="Times New Roman"/>
              </a:rPr>
              <a:t>For comparison purposes, a capital protected product would only offer a 42% participation rate, as the counterparty bank would only have 6.14% (the balance of the ZCB of 9.14% less the 3% fees) to fund the purchase of the call options (as no put premium would be generated by introducing market risk)</a:t>
            </a: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2085278589"/>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53359307"/>
              </p:ext>
            </p:extLst>
          </p:nvPr>
        </p:nvGraphicFramePr>
        <p:xfrm>
          <a:off x="447456" y="1304664"/>
          <a:ext cx="9051546" cy="3307362"/>
        </p:xfrm>
        <a:graphic>
          <a:graphicData uri="http://schemas.openxmlformats.org/drawingml/2006/table">
            <a:tbl>
              <a:tblPr firstCol="1" bandRow="1">
                <a:tableStyleId>{5C22544A-7EE6-4342-B048-85BDC9FD1C3A}</a:tableStyleId>
              </a:tblPr>
              <a:tblGrid>
                <a:gridCol w="7480979">
                  <a:extLst>
                    <a:ext uri="{9D8B030D-6E8A-4147-A177-3AD203B41FA5}">
                      <a16:colId xmlns:a16="http://schemas.microsoft.com/office/drawing/2014/main" val="20000"/>
                    </a:ext>
                  </a:extLst>
                </a:gridCol>
                <a:gridCol w="1570567">
                  <a:extLst>
                    <a:ext uri="{9D8B030D-6E8A-4147-A177-3AD203B41FA5}">
                      <a16:colId xmlns:a16="http://schemas.microsoft.com/office/drawing/2014/main" val="4078508812"/>
                    </a:ext>
                  </a:extLst>
                </a:gridCol>
              </a:tblGrid>
              <a:tr h="487326">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COMPONENT BUILDING  BLOCK / PROCESS</a:t>
                      </a:r>
                    </a:p>
                  </a:txBody>
                  <a:tcPr marL="0" marR="0" marT="0" marB="0" anchor="ctr">
                    <a:lnL w="12700" cap="flat" cmpd="sng" algn="ctr">
                      <a:noFill/>
                      <a:prstDash val="solid"/>
                      <a:round/>
                      <a:headEnd type="none" w="med" len="med"/>
                      <a:tailEnd type="none" w="med" len="med"/>
                    </a:lnL>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PRICING*</a:t>
                      </a:r>
                    </a:p>
                  </a:txBody>
                  <a:tcPr marL="0" marR="0" marT="0" marB="0" anchor="ctr">
                    <a:lnR w="12700" cap="flat" cmpd="sng" algn="ctr">
                      <a:noFill/>
                      <a:prstDash val="solid"/>
                      <a:round/>
                      <a:headEnd type="none" w="med" len="med"/>
                      <a:tailEnd type="none" w="med" len="med"/>
                    </a:lnR>
                    <a:solidFill>
                      <a:schemeClr val="tx1"/>
                    </a:solidFill>
                  </a:tcPr>
                </a:tc>
                <a:extLst>
                  <a:ext uri="{0D108BD9-81ED-4DB2-BD59-A6C34878D82A}">
                    <a16:rowId xmlns:a16="http://schemas.microsoft.com/office/drawing/2014/main" val="10000"/>
                  </a:ext>
                </a:extLst>
              </a:tr>
              <a:tr h="56931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Create a Zero Coupon Bond, with value of 100 at maturity date</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1047793" rtl="0" eaLnBrk="1" fontAlgn="base" latinLnBrk="0" hangingPunct="1">
                        <a:lnSpc>
                          <a:spcPct val="100000"/>
                        </a:lnSpc>
                        <a:spcBef>
                          <a:spcPct val="0"/>
                        </a:spcBef>
                        <a:spcAft>
                          <a:spcPct val="0"/>
                        </a:spcAft>
                        <a:buClrTx/>
                        <a:buSzTx/>
                        <a:buFontTx/>
                        <a:buNone/>
                        <a:tabLst/>
                      </a:pPr>
                      <a:r>
                        <a:rPr lang="en-US" altLang="en-US" sz="1200" kern="1200" baseline="0" dirty="0">
                          <a:solidFill>
                            <a:schemeClr val="dk1"/>
                          </a:solidFill>
                          <a:latin typeface="+mn-lt"/>
                          <a:ea typeface="+mn-ea"/>
                          <a:cs typeface="+mn-cs"/>
                        </a:rPr>
                        <a:t>90.86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395102653"/>
                  </a:ext>
                </a:extLst>
              </a:tr>
              <a:tr h="491924">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Write / sell a Down-and-In / Knock-In put option on FTSE 100 with a 60% European barrier, to </a:t>
                      </a:r>
                    </a:p>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generate a premium </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- 15.72</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53404140"/>
                  </a:ext>
                </a:extLst>
              </a:tr>
              <a:tr h="586266">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Allocate implicit product fees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+ 3.00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440036427"/>
                  </a:ext>
                </a:extLst>
              </a:tr>
              <a:tr h="586266">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Arrange to buy ‘In the Money’ (with a strike price / level of 90%) call options (each costing 14.57)</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+ 14.57 (x 1.5)</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119011625"/>
                  </a:ext>
                </a:extLst>
              </a:tr>
              <a:tr h="586266">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Net cost of all component parts / process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100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23292273"/>
                  </a:ext>
                </a:extLst>
              </a:tr>
            </a:tbl>
          </a:graphicData>
        </a:graphic>
      </p:graphicFrame>
      <p:sp>
        <p:nvSpPr>
          <p:cNvPr id="8"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summary / breakdown of the pricing of a supertracker product … </a:t>
            </a:r>
          </a:p>
        </p:txBody>
      </p:sp>
      <p:sp>
        <p:nvSpPr>
          <p:cNvPr id="9" name="Rectangle 8"/>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presentation.</a:t>
            </a:r>
          </a:p>
        </p:txBody>
      </p:sp>
      <p:sp>
        <p:nvSpPr>
          <p:cNvPr id="10" name="Rectangle 8"/>
          <p:cNvSpPr txBox="1">
            <a:spLocks noChangeArrowheads="1"/>
          </p:cNvSpPr>
          <p:nvPr/>
        </p:nvSpPr>
        <p:spPr bwMode="auto">
          <a:xfrm>
            <a:off x="318621" y="4805572"/>
            <a:ext cx="9133353" cy="15575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anose="05000000000000000000" pitchFamily="2" charset="2"/>
              <a:buChar char="§"/>
            </a:pPr>
            <a:r>
              <a:rPr lang="en-GB" b="1" dirty="0">
                <a:ea typeface="Calibri"/>
                <a:cs typeface="Times New Roman"/>
              </a:rPr>
              <a:t>How might a product with higher participation rate have been produced:</a:t>
            </a:r>
          </a:p>
          <a:p>
            <a:pPr marL="447675" lvl="1" indent="-174625">
              <a:spcBef>
                <a:spcPts val="0"/>
              </a:spcBef>
              <a:spcAft>
                <a:spcPts val="600"/>
              </a:spcAft>
              <a:buFont typeface=".AppleSystemUIFont"/>
              <a:buChar char="-"/>
            </a:pPr>
            <a:r>
              <a:rPr lang="en-GB" dirty="0">
                <a:ea typeface="Calibri"/>
                <a:cs typeface="Times New Roman"/>
              </a:rPr>
              <a:t>a weaker bank would have a cheaper ZCB: but this would create more counterparty risk</a:t>
            </a:r>
          </a:p>
          <a:p>
            <a:pPr marL="447675" lvl="1" indent="-174625">
              <a:spcBef>
                <a:spcPts val="0"/>
              </a:spcBef>
              <a:spcAft>
                <a:spcPts val="600"/>
              </a:spcAft>
              <a:buFont typeface=".AppleSystemUIFont"/>
              <a:buChar char="-"/>
            </a:pPr>
            <a:r>
              <a:rPr lang="en-GB" dirty="0">
                <a:ea typeface="Calibri"/>
                <a:cs typeface="Times New Roman"/>
              </a:rPr>
              <a:t>a higher Knock-In put barrier could have been used, to increase the value of the put: but this would create more market risk</a:t>
            </a:r>
          </a:p>
          <a:p>
            <a:pPr marL="447675" lvl="1" indent="-174625">
              <a:spcBef>
                <a:spcPts val="0"/>
              </a:spcBef>
              <a:spcAft>
                <a:spcPts val="600"/>
              </a:spcAft>
              <a:buFont typeface=".AppleSystemUIFont"/>
              <a:buChar char="-"/>
            </a:pPr>
            <a:r>
              <a:rPr lang="en-GB" dirty="0">
                <a:ea typeface="Calibri"/>
                <a:cs typeface="Times New Roman"/>
              </a:rPr>
              <a:t>the volatility of the underlying market / asset is interesting, as a more volatile market / asset could have been used to increase the value of the put option: but this would also increase the cost of the call options   </a:t>
            </a:r>
          </a:p>
          <a:p>
            <a:pPr>
              <a:spcAft>
                <a:spcPts val="600"/>
              </a:spcAft>
            </a:pPr>
            <a:endParaRPr lang="en-GB" dirty="0">
              <a:ea typeface="Calibri"/>
              <a:cs typeface="Times New Roman"/>
            </a:endParaRPr>
          </a:p>
          <a:p>
            <a:pPr marL="285750" indent="-285750">
              <a:spcAft>
                <a:spcPts val="600"/>
              </a:spcAft>
              <a:buFont typeface="Wingdings" panose="05000000000000000000" pitchFamily="2" charset="2"/>
              <a:buChar char="§"/>
            </a:pPr>
            <a:endParaRPr lang="en-GB"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ea typeface="Calibri"/>
              <a:cs typeface="Times New Roman"/>
            </a:endParaRPr>
          </a:p>
          <a:p>
            <a:pPr marL="285750" indent="-285750">
              <a:spcAft>
                <a:spcPts val="600"/>
              </a:spcAft>
              <a:buFont typeface="Wingdings" panose="05000000000000000000" pitchFamily="2" charset="2"/>
              <a:buChar char="§"/>
            </a:pPr>
            <a:endParaRPr lang="en-GB" b="1" dirty="0">
              <a:latin typeface="+mn-lt"/>
              <a:ea typeface="Calibri"/>
              <a:cs typeface="Times New Roman"/>
            </a:endParaRPr>
          </a:p>
          <a:p>
            <a:pPr marL="285750" indent="-285750">
              <a:spcAft>
                <a:spcPts val="600"/>
              </a:spcAft>
              <a:buFont typeface="Wingdings" panose="05000000000000000000" pitchFamily="2" charset="2"/>
              <a:buChar char="§"/>
            </a:pPr>
            <a:endParaRPr lang="en-GB" b="1" dirty="0">
              <a:latin typeface="+mn-lt"/>
              <a:ea typeface="Calibri"/>
              <a:cs typeface="Times New Roman"/>
            </a:endParaRPr>
          </a:p>
        </p:txBody>
      </p:sp>
    </p:spTree>
    <p:extLst>
      <p:ext uri="{BB962C8B-B14F-4D97-AF65-F5344CB8AC3E}">
        <p14:creationId xmlns:p14="http://schemas.microsoft.com/office/powerpoint/2010/main" val="327143840"/>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33</a:t>
            </a:fld>
            <a:endParaRPr lang="en-US" dirty="0"/>
          </a:p>
        </p:txBody>
      </p:sp>
      <p:sp>
        <p:nvSpPr>
          <p:cNvPr id="8" name="TextBox 2"/>
          <p:cNvSpPr txBox="1">
            <a:spLocks noChangeArrowheads="1"/>
          </p:cNvSpPr>
          <p:nvPr/>
        </p:nvSpPr>
        <p:spPr bwMode="auto">
          <a:xfrm>
            <a:off x="338328" y="499966"/>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Example 3: a ‘capped supertracker’ growth product …</a:t>
            </a:r>
          </a:p>
        </p:txBody>
      </p:sp>
      <p:sp>
        <p:nvSpPr>
          <p:cNvPr id="6" name="Rectangle 8"/>
          <p:cNvSpPr txBox="1">
            <a:spLocks noChangeArrowheads="1"/>
          </p:cNvSpPr>
          <p:nvPr/>
        </p:nvSpPr>
        <p:spPr bwMode="auto">
          <a:xfrm>
            <a:off x="318621" y="1138346"/>
            <a:ext cx="9133353" cy="459547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endParaRPr lang="en-GB" dirty="0">
              <a:ea typeface="Calibri"/>
              <a:cs typeface="Times New Roman"/>
            </a:endParaRPr>
          </a:p>
          <a:p>
            <a:pPr marL="285750" indent="-285750">
              <a:spcAft>
                <a:spcPts val="600"/>
              </a:spcAft>
              <a:buFont typeface="Wingdings" panose="05000000000000000000" pitchFamily="2" charset="2"/>
              <a:buChar char="§"/>
            </a:pPr>
            <a:r>
              <a:rPr lang="en-GB" b="1" dirty="0">
                <a:ea typeface="Calibri"/>
                <a:cs typeface="Times New Roman"/>
              </a:rPr>
              <a:t>This is a relatively simple product for an issuing bank to arrange and hedge:</a:t>
            </a:r>
          </a:p>
          <a:p>
            <a:pPr marL="447675" lvl="1" indent="-174625">
              <a:spcBef>
                <a:spcPts val="0"/>
              </a:spcBef>
              <a:spcAft>
                <a:spcPts val="600"/>
              </a:spcAft>
              <a:buFont typeface=".AppleSystemUIFont"/>
              <a:buChar char="-"/>
            </a:pPr>
            <a:r>
              <a:rPr lang="en-GB" b="1" dirty="0">
                <a:solidFill>
                  <a:srgbClr val="09527B"/>
                </a:solidFill>
                <a:ea typeface="Calibri"/>
                <a:cs typeface="Times New Roman"/>
              </a:rPr>
              <a:t>l</a:t>
            </a:r>
            <a:r>
              <a:rPr lang="en-GB" dirty="0">
                <a:ea typeface="Calibri"/>
                <a:cs typeface="Times New Roman"/>
              </a:rPr>
              <a:t>et’s assume that an issuing bank / provider wants to arrange a product that provides increased participation in any rise in the FTSE 100, from a 90% starting level (i.e. that generates a positive return even if the FTSE 100 has fallen by up to 10%), over a six year term. The issuing bank / provider is happy to cap the maximum return that can be generated by the product (noting that the product strategy has been designed with a defensive feature, so is not wholly driven by maximising upside potential). The product will also offer full repayment of capital at maturity unless the value of the FTSE 100 has fallen by more than 40%, measured only at maturity (i.e. using a ‘European barrier’, as opposed to an ‘American barrier’)</a:t>
            </a:r>
          </a:p>
          <a:p>
            <a:pPr marL="447675" lvl="1" indent="-174625">
              <a:spcBef>
                <a:spcPts val="0"/>
              </a:spcBef>
              <a:spcAft>
                <a:spcPts val="600"/>
              </a:spcAft>
              <a:buFont typeface=".AppleSystemUIFont"/>
              <a:buChar char="-"/>
            </a:pPr>
            <a:r>
              <a:rPr lang="en-GB" dirty="0">
                <a:ea typeface="Calibri"/>
                <a:cs typeface="Times New Roman"/>
              </a:rPr>
              <a:t>the participation rate and the level of the cap (i.e. maximum return that can be generated) will be determined by the pricing of the component parts / process of ‘hedging’ that the counterparty bank may undertake</a:t>
            </a:r>
            <a:endParaRPr lang="en-GB" b="1" dirty="0">
              <a:ea typeface="Calibri"/>
              <a:cs typeface="Times New Roman"/>
            </a:endParaRPr>
          </a:p>
        </p:txBody>
      </p:sp>
      <p:sp>
        <p:nvSpPr>
          <p:cNvPr id="7" name="Rectangle 6"/>
          <p:cNvSpPr/>
          <p:nvPr/>
        </p:nvSpPr>
        <p:spPr>
          <a:xfrm>
            <a:off x="368724" y="1292632"/>
            <a:ext cx="9166962" cy="1615827"/>
          </a:xfrm>
          <a:prstGeom prst="rect">
            <a:avLst/>
          </a:prstGeom>
          <a:solidFill>
            <a:schemeClr val="tx1"/>
          </a:solidFill>
        </p:spPr>
        <p:txBody>
          <a:bodyPr wrap="square">
            <a:spAutoFit/>
          </a:bodyPr>
          <a:lstStyle/>
          <a:p>
            <a:pPr marL="285750" indent="-285750">
              <a:spcAft>
                <a:spcPts val="600"/>
              </a:spcAft>
              <a:buFont typeface="Wingdings" panose="05000000000000000000" pitchFamily="2" charset="2"/>
              <a:buChar char="§"/>
            </a:pPr>
            <a:r>
              <a:rPr lang="en-GB" b="1" dirty="0">
                <a:solidFill>
                  <a:schemeClr val="bg1"/>
                </a:solidFill>
                <a:ea typeface="Calibri"/>
                <a:cs typeface="Times New Roman"/>
              </a:rPr>
              <a:t>A capped ‘supertracker’ growth product typically offers increased / accelerated participation in any upside performance in an underlying market / asset (which may or may not be capped):</a:t>
            </a:r>
          </a:p>
          <a:p>
            <a:pPr marL="447675" lvl="1" indent="-174625">
              <a:spcBef>
                <a:spcPts val="0"/>
              </a:spcBef>
              <a:spcAft>
                <a:spcPts val="600"/>
              </a:spcAft>
              <a:buFont typeface=".AppleSystemUIFont"/>
              <a:buChar char="-"/>
            </a:pPr>
            <a:r>
              <a:rPr lang="en-GB" dirty="0">
                <a:solidFill>
                  <a:schemeClr val="bg1"/>
                </a:solidFill>
                <a:ea typeface="Calibri"/>
                <a:cs typeface="Times New Roman"/>
              </a:rPr>
              <a:t>with no return generated if the underlying market / asset does not rise (although ‘defensive’ products can be arranged that do generate positive returns even if the underlying market / asset is below its starting level)</a:t>
            </a:r>
          </a:p>
          <a:p>
            <a:pPr marL="447675" lvl="1" indent="-174625">
              <a:spcBef>
                <a:spcPts val="0"/>
              </a:spcBef>
              <a:spcAft>
                <a:spcPts val="600"/>
              </a:spcAft>
              <a:buFont typeface=".AppleSystemUIFont"/>
              <a:buChar char="-"/>
            </a:pPr>
            <a:r>
              <a:rPr lang="en-GB" dirty="0">
                <a:solidFill>
                  <a:schemeClr val="bg1"/>
                </a:solidFill>
                <a:ea typeface="Calibri"/>
                <a:cs typeface="Times New Roman"/>
              </a:rPr>
              <a:t>and / or repayment of capital at maturity linked to the final, closing level of the underlying market / asset, at</a:t>
            </a:r>
          </a:p>
          <a:p>
            <a:r>
              <a:rPr lang="en-GB" dirty="0">
                <a:solidFill>
                  <a:schemeClr val="bg1"/>
                </a:solidFill>
                <a:ea typeface="Calibri"/>
                <a:cs typeface="Times New Roman"/>
              </a:rPr>
              <a:t>        the maturity date</a:t>
            </a:r>
          </a:p>
        </p:txBody>
      </p:sp>
      <p:sp>
        <p:nvSpPr>
          <p:cNvPr id="10" name="Rectangle 9">
            <a:extLst>
              <a:ext uri="{FF2B5EF4-FFF2-40B4-BE49-F238E27FC236}">
                <a16:creationId xmlns:a16="http://schemas.microsoft.com/office/drawing/2014/main" id="{5F3B7DDD-A50F-194E-8264-9F263775BA95}"/>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948904174"/>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34</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3: a capped supertracker - pricing the component parts … </a:t>
            </a:r>
          </a:p>
        </p:txBody>
      </p:sp>
      <p:sp>
        <p:nvSpPr>
          <p:cNvPr id="6" name="Rectangle 8"/>
          <p:cNvSpPr txBox="1">
            <a:spLocks noChangeArrowheads="1"/>
          </p:cNvSpPr>
          <p:nvPr/>
        </p:nvSpPr>
        <p:spPr bwMode="auto">
          <a:xfrm>
            <a:off x="318621" y="1129341"/>
            <a:ext cx="9133353" cy="481425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anose="05000000000000000000" pitchFamily="2" charset="2"/>
              <a:buChar char="§"/>
            </a:pPr>
            <a:r>
              <a:rPr lang="en-GB" b="1" dirty="0">
                <a:ea typeface="Calibri"/>
                <a:cs typeface="Times New Roman"/>
              </a:rPr>
              <a:t>What may the issuing bank do to arrange the product / hedge itself against its contractual exposure to deliver the terms of the product?</a:t>
            </a:r>
          </a:p>
          <a:p>
            <a:pPr marL="447675" lvl="1" indent="-174625">
              <a:spcBef>
                <a:spcPts val="0"/>
              </a:spcBef>
              <a:spcAft>
                <a:spcPts val="600"/>
              </a:spcAft>
              <a:buFont typeface=".AppleSystemUIFont"/>
              <a:buChar char="-"/>
            </a:pPr>
            <a:r>
              <a:rPr lang="en-GB" b="1" dirty="0">
                <a:solidFill>
                  <a:srgbClr val="09527B"/>
                </a:solidFill>
                <a:ea typeface="Calibri"/>
                <a:cs typeface="Times New Roman"/>
              </a:rPr>
              <a:t>F</a:t>
            </a:r>
            <a:r>
              <a:rPr lang="en-GB" b="1" dirty="0">
                <a:ea typeface="Calibri"/>
                <a:cs typeface="Times New Roman"/>
              </a:rPr>
              <a:t>irstly, </a:t>
            </a:r>
            <a:r>
              <a:rPr lang="en-GB" dirty="0">
                <a:ea typeface="Calibri"/>
                <a:cs typeface="Times New Roman"/>
              </a:rPr>
              <a:t>the bank’s treasury team may create a ZCB, to hedge the repayment of capital at the maturity date: using the same example as previously, based on the current level of 6 year interest / swap rates and the bank’s funding level (which is driven by its credit risk and appetite for funds) the ZCB will cost 90.86%* of the notional capital;</a:t>
            </a:r>
          </a:p>
          <a:p>
            <a:pPr marL="447675" lvl="1" indent="-174625">
              <a:spcBef>
                <a:spcPts val="0"/>
              </a:spcBef>
              <a:spcAft>
                <a:spcPts val="600"/>
              </a:spcAft>
              <a:buFont typeface=".AppleSystemUIFont"/>
              <a:buChar char="-"/>
            </a:pPr>
            <a:r>
              <a:rPr lang="en-GB" b="1" dirty="0">
                <a:ea typeface="Calibri"/>
                <a:cs typeface="Times New Roman"/>
              </a:rPr>
              <a:t>Secondly, </a:t>
            </a:r>
            <a:r>
              <a:rPr lang="en-GB" dirty="0">
                <a:ea typeface="Calibri"/>
                <a:cs typeface="Times New Roman"/>
              </a:rPr>
              <a:t>the bank may arrange to write, i.e. sell, a Down-and-In / Knock-In put option, in order to generate a premium that it will add to the balance of the notional capital remaining after funding the ZCB, in order to be able to buy more call options, so that the participation rate of the product can be increased for investors: again, based on the FTSE 100, a 60% European (only monitored at maturity) Knock-In put will generate a premium of 15.72%*</a:t>
            </a:r>
          </a:p>
          <a:p>
            <a:pPr marL="447675" lvl="1" indent="-174625">
              <a:spcBef>
                <a:spcPts val="0"/>
              </a:spcBef>
              <a:spcAft>
                <a:spcPts val="600"/>
              </a:spcAft>
              <a:buFont typeface=".AppleSystemUIFont"/>
              <a:buChar char="-"/>
            </a:pPr>
            <a:r>
              <a:rPr lang="en-GB" b="1" dirty="0">
                <a:ea typeface="Calibri"/>
                <a:cs typeface="Times New Roman"/>
              </a:rPr>
              <a:t>Thirdly, </a:t>
            </a:r>
            <a:r>
              <a:rPr lang="en-GB" dirty="0">
                <a:ea typeface="Calibri"/>
                <a:cs typeface="Times New Roman"/>
              </a:rPr>
              <a:t>the bank may arrange to buy call options, in order to get the upside participation in any rise in the FTSE 100 required. These call options will have a strike price / level of 90% (i.e. participate in any increase in the value of the FTSE 100 from 90% of its starting level). The price for such a call option is 14.57%*</a:t>
            </a:r>
          </a:p>
          <a:p>
            <a:pPr marL="447675" lvl="1" indent="-174625">
              <a:spcBef>
                <a:spcPts val="0"/>
              </a:spcBef>
              <a:spcAft>
                <a:spcPts val="600"/>
              </a:spcAft>
              <a:buFont typeface=".AppleSystemUIFont"/>
              <a:buChar char="-"/>
            </a:pPr>
            <a:r>
              <a:rPr lang="en-GB" b="1" dirty="0">
                <a:ea typeface="Calibri"/>
                <a:cs typeface="Times New Roman"/>
              </a:rPr>
              <a:t>Fourthly, </a:t>
            </a:r>
            <a:r>
              <a:rPr lang="en-GB" dirty="0">
                <a:ea typeface="Calibri"/>
                <a:cs typeface="Times New Roman"/>
              </a:rPr>
              <a:t>the bank may also arrange to sell call options, with a strike price at 120%. It is this step that  introduces the cap on the returns - as any growth above the cap has now been ‘sold away’. However, the premium that is received for selling this call option can be used to buy more call options and increase the participation rate, up to the cap. The premium received for selling such a call option is 6.16%*</a:t>
            </a: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3682355758"/>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35</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3: a capped supertracker - explaining a ‘call spread’ …</a:t>
            </a:r>
          </a:p>
        </p:txBody>
      </p:sp>
      <p:sp>
        <p:nvSpPr>
          <p:cNvPr id="6" name="Rectangle 8"/>
          <p:cNvSpPr txBox="1">
            <a:spLocks noChangeArrowheads="1"/>
          </p:cNvSpPr>
          <p:nvPr/>
        </p:nvSpPr>
        <p:spPr bwMode="auto">
          <a:xfrm>
            <a:off x="318621" y="1129341"/>
            <a:ext cx="9133354" cy="523880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Buying a call and selling a call option on the same underlying market / asset for the same period is often referred to as a ‘call spread’. The counterparty bank arranges to:</a:t>
            </a:r>
          </a:p>
          <a:p>
            <a:pPr marL="447675" lvl="1" indent="-174625">
              <a:spcBef>
                <a:spcPts val="0"/>
              </a:spcBef>
              <a:spcAft>
                <a:spcPts val="600"/>
              </a:spcAft>
              <a:buFont typeface=".AppleSystemUIFont"/>
              <a:buChar char="-"/>
            </a:pPr>
            <a:r>
              <a:rPr lang="en-GB" dirty="0">
                <a:ea typeface="Calibri"/>
                <a:cs typeface="Times New Roman"/>
              </a:rPr>
              <a:t>buy a call option at one strike / price level</a:t>
            </a:r>
          </a:p>
          <a:p>
            <a:pPr marL="447675" lvl="1" indent="-174625">
              <a:spcBef>
                <a:spcPts val="0"/>
              </a:spcBef>
              <a:spcAft>
                <a:spcPts val="600"/>
              </a:spcAft>
              <a:buFont typeface=".AppleSystemUIFont"/>
              <a:buChar char="-"/>
            </a:pPr>
            <a:r>
              <a:rPr lang="en-GB" i="1" dirty="0">
                <a:ea typeface="Calibri"/>
                <a:cs typeface="Times New Roman"/>
              </a:rPr>
              <a:t>and, at the same time</a:t>
            </a:r>
          </a:p>
          <a:p>
            <a:pPr marL="447675" lvl="1" indent="-174625">
              <a:spcBef>
                <a:spcPts val="0"/>
              </a:spcBef>
              <a:spcAft>
                <a:spcPts val="600"/>
              </a:spcAft>
              <a:buFont typeface=".AppleSystemUIFont"/>
              <a:buChar char="-"/>
            </a:pPr>
            <a:r>
              <a:rPr lang="en-GB" dirty="0">
                <a:ea typeface="Calibri"/>
                <a:cs typeface="Times New Roman"/>
              </a:rPr>
              <a:t>sell a call option with a higher (i.e. ‘out-the-money’) strike / price level</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There are three possible outcomes of this combined strategy, when the options / product matures:</a:t>
            </a:r>
          </a:p>
          <a:p>
            <a:pPr marL="447675" lvl="1" indent="-174625">
              <a:spcBef>
                <a:spcPts val="0"/>
              </a:spcBef>
              <a:spcAft>
                <a:spcPts val="600"/>
              </a:spcAft>
              <a:buFont typeface=".AppleSystemUIFont"/>
              <a:buChar char="-"/>
            </a:pPr>
            <a:r>
              <a:rPr lang="en-GB" dirty="0">
                <a:ea typeface="Calibri"/>
                <a:cs typeface="Times New Roman"/>
              </a:rPr>
              <a:t>I</a:t>
            </a:r>
            <a:r>
              <a:rPr lang="en-GB" b="1" dirty="0">
                <a:ea typeface="Calibri"/>
                <a:cs typeface="Times New Roman"/>
              </a:rPr>
              <a:t>f the underlying market / asset falls in value, and closes below the strike level of the call option that has been bought (the ‘long’ position: jargon for the position that has been ‘bought’): </a:t>
            </a:r>
            <a:r>
              <a:rPr lang="en-GB" dirty="0">
                <a:ea typeface="Calibri"/>
                <a:cs typeface="Times New Roman"/>
              </a:rPr>
              <a:t>both the options (i.e. both the call options that have been bought </a:t>
            </a:r>
            <a:r>
              <a:rPr lang="en-GB" i="1" dirty="0">
                <a:ea typeface="Calibri"/>
                <a:cs typeface="Times New Roman"/>
              </a:rPr>
              <a:t>and</a:t>
            </a:r>
            <a:r>
              <a:rPr lang="en-GB" dirty="0">
                <a:ea typeface="Calibri"/>
                <a:cs typeface="Times New Roman"/>
              </a:rPr>
              <a:t> sold) will be / expire worthless, and the product will not generate a return for investors</a:t>
            </a:r>
          </a:p>
          <a:p>
            <a:pPr marL="447675" lvl="1" indent="-174625">
              <a:spcBef>
                <a:spcPts val="0"/>
              </a:spcBef>
              <a:spcAft>
                <a:spcPts val="600"/>
              </a:spcAft>
              <a:buFont typeface=".AppleSystemUIFont"/>
              <a:buChar char="-"/>
            </a:pPr>
            <a:r>
              <a:rPr lang="en-GB" b="1" dirty="0">
                <a:ea typeface="Calibri"/>
                <a:cs typeface="Times New Roman"/>
              </a:rPr>
              <a:t>If the underlying market / asset rises in value, and closes between the strike level of the call option that has been bought (the ‘long’ position) and the strike level of the out-of-the money (OTM) call option that has been sold (i.e. the ‘short’ position: jargon for the position that has been ‘sold’): </a:t>
            </a:r>
            <a:r>
              <a:rPr lang="en-GB" dirty="0">
                <a:ea typeface="Calibri"/>
                <a:cs typeface="Times New Roman"/>
              </a:rPr>
              <a:t>the call options that have been bought will have value and will generate a return for investors, and the call option that has been sold will expire worthless, i.e. the return that is generated will not be affected or limited by the cap</a:t>
            </a:r>
          </a:p>
          <a:p>
            <a:pPr marL="447675" lvl="1" indent="-174625">
              <a:spcBef>
                <a:spcPts val="0"/>
              </a:spcBef>
              <a:spcAft>
                <a:spcPts val="600"/>
              </a:spcAft>
              <a:buFont typeface=".AppleSystemUIFont"/>
              <a:buChar char="-"/>
            </a:pPr>
            <a:r>
              <a:rPr lang="en-GB" b="1" dirty="0">
                <a:ea typeface="Calibri"/>
                <a:cs typeface="Times New Roman"/>
              </a:rPr>
              <a:t>If the underlying market / asset rises in value, and closes above the strike level of the call option that has been sold: </a:t>
            </a:r>
            <a:r>
              <a:rPr lang="en-GB" dirty="0">
                <a:ea typeface="Calibri"/>
                <a:cs typeface="Times New Roman"/>
              </a:rPr>
              <a:t>both of the options will have value - the call option that has been bought (the long position) will have value and generate a return for investors, but the call option that has been sold (the short position) will cap the maximum return of the product in respect of any performance above the OTM call option level</a:t>
            </a:r>
            <a:endParaRPr lang="en-GB" sz="1200" dirty="0">
              <a:ea typeface="Calibri"/>
              <a:cs typeface="Times New Roman"/>
            </a:endParaRPr>
          </a:p>
          <a:p>
            <a:pPr marL="360363" indent="-360363">
              <a:spcBef>
                <a:spcPts val="1200"/>
              </a:spcBef>
              <a:spcAft>
                <a:spcPts val="600"/>
              </a:spcAft>
            </a:pPr>
            <a:endParaRPr lang="en-GB" sz="1200" dirty="0">
              <a:ea typeface="Calibri"/>
              <a:cs typeface="Times New Roman"/>
            </a:endParaRPr>
          </a:p>
          <a:p>
            <a:pPr marL="360363" indent="-360363">
              <a:spcBef>
                <a:spcPts val="1200"/>
              </a:spcBef>
              <a:spcAft>
                <a:spcPts val="600"/>
              </a:spcAft>
            </a:pPr>
            <a:endParaRPr lang="en-GB" sz="1200" dirty="0">
              <a:ea typeface="Calibri"/>
              <a:cs typeface="Times New Roman"/>
            </a:endParaRPr>
          </a:p>
          <a:p>
            <a:pPr marL="360363" indent="-360363">
              <a:spcBef>
                <a:spcPts val="1200"/>
              </a:spcBef>
              <a:spcAft>
                <a:spcPts val="600"/>
              </a:spcAft>
            </a:pPr>
            <a:endParaRPr lang="en-GB" sz="1200" dirty="0">
              <a:ea typeface="Calibri"/>
              <a:cs typeface="Times New Roman"/>
            </a:endParaRPr>
          </a:p>
        </p:txBody>
      </p:sp>
      <p:sp>
        <p:nvSpPr>
          <p:cNvPr id="9" name="Rectangle 8">
            <a:extLst>
              <a:ext uri="{FF2B5EF4-FFF2-40B4-BE49-F238E27FC236}">
                <a16:creationId xmlns:a16="http://schemas.microsoft.com/office/drawing/2014/main" id="{2ED397FD-0972-DE44-A26B-222FAB180AAB}"/>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544624063"/>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36</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3: A capped supertracker - pricing the component parts … </a:t>
            </a:r>
          </a:p>
        </p:txBody>
      </p:sp>
      <p:sp>
        <p:nvSpPr>
          <p:cNvPr id="6" name="Rectangle 8"/>
          <p:cNvSpPr txBox="1">
            <a:spLocks noChangeArrowheads="1"/>
          </p:cNvSpPr>
          <p:nvPr/>
        </p:nvSpPr>
        <p:spPr bwMode="auto">
          <a:xfrm>
            <a:off x="318622" y="1129342"/>
            <a:ext cx="9133353" cy="249560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itchFamily="2" charset="2"/>
              <a:buChar char="§"/>
            </a:pPr>
            <a:r>
              <a:rPr lang="en-GB" b="1" dirty="0">
                <a:ea typeface="Calibri"/>
                <a:cs typeface="Times New Roman"/>
              </a:rPr>
              <a:t>Adding the 15.72% put premium to the 9.14% balance of the notional capital (after the ZCB was funded), and deducting 3% for provider fees, equals 21.86%, which can be used to fund the purchase of the call options to provide the upside participation rate of the product:</a:t>
            </a:r>
          </a:p>
          <a:p>
            <a:pPr marL="447675" lvl="1" indent="-174625">
              <a:spcBef>
                <a:spcPts val="0"/>
              </a:spcBef>
              <a:spcAft>
                <a:spcPts val="600"/>
              </a:spcAft>
              <a:buFont typeface=".AppleSystemUIFont"/>
              <a:buChar char="-"/>
            </a:pPr>
            <a:r>
              <a:rPr lang="en-GB" dirty="0">
                <a:ea typeface="Calibri"/>
                <a:cs typeface="Times New Roman"/>
              </a:rPr>
              <a:t>a single call option with a strike of 90%, based on the terms wanted, costs 14.57%*</a:t>
            </a:r>
          </a:p>
          <a:p>
            <a:pPr marL="447675" lvl="1" indent="-174625">
              <a:spcBef>
                <a:spcPts val="0"/>
              </a:spcBef>
              <a:spcAft>
                <a:spcPts val="600"/>
              </a:spcAft>
              <a:buFont typeface=".AppleSystemUIFont"/>
              <a:buChar char="-"/>
            </a:pPr>
            <a:r>
              <a:rPr lang="en-GB" dirty="0">
                <a:ea typeface="Calibri"/>
                <a:cs typeface="Times New Roman"/>
              </a:rPr>
              <a:t>a single call option with a strike of 120%, based on the terms wanted, generates a premium of 6.16%*</a:t>
            </a:r>
          </a:p>
          <a:p>
            <a:pPr marL="447675" lvl="1" indent="-174625">
              <a:spcBef>
                <a:spcPts val="0"/>
              </a:spcBef>
              <a:spcAft>
                <a:spcPts val="600"/>
              </a:spcAft>
              <a:buFont typeface=".AppleSystemUIFont"/>
              <a:buChar char="-"/>
            </a:pPr>
            <a:r>
              <a:rPr lang="en-GB" dirty="0">
                <a:ea typeface="Calibri"/>
                <a:cs typeface="Times New Roman"/>
              </a:rPr>
              <a:t>the ‘net’ cost of the call spread between 90 - 120% is therefore 8.41* (i.e. 14.57 – 6.16)  </a:t>
            </a:r>
          </a:p>
          <a:p>
            <a:pPr marL="447675" lvl="1" indent="-174625">
              <a:spcBef>
                <a:spcPts val="0"/>
              </a:spcBef>
              <a:spcAft>
                <a:spcPts val="600"/>
              </a:spcAft>
              <a:buFont typeface=".AppleSystemUIFont"/>
              <a:buChar char="-"/>
            </a:pPr>
            <a:r>
              <a:rPr lang="en-GB" b="1" dirty="0">
                <a:ea typeface="Calibri"/>
                <a:cs typeface="Times New Roman"/>
              </a:rPr>
              <a:t>the participation rate of the product will be 260% </a:t>
            </a:r>
            <a:r>
              <a:rPr lang="en-GB" dirty="0">
                <a:ea typeface="Calibri"/>
                <a:cs typeface="Times New Roman"/>
              </a:rPr>
              <a:t>(as 21.86% is sufficient to purchase 2.6 call options)</a:t>
            </a: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883679572"/>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7916145"/>
              </p:ext>
            </p:extLst>
          </p:nvPr>
        </p:nvGraphicFramePr>
        <p:xfrm>
          <a:off x="447456" y="1007207"/>
          <a:ext cx="9051546" cy="3415208"/>
        </p:xfrm>
        <a:graphic>
          <a:graphicData uri="http://schemas.openxmlformats.org/drawingml/2006/table">
            <a:tbl>
              <a:tblPr firstCol="1" bandRow="1">
                <a:tableStyleId>{5C22544A-7EE6-4342-B048-85BDC9FD1C3A}</a:tableStyleId>
              </a:tblPr>
              <a:tblGrid>
                <a:gridCol w="7480979">
                  <a:extLst>
                    <a:ext uri="{9D8B030D-6E8A-4147-A177-3AD203B41FA5}">
                      <a16:colId xmlns:a16="http://schemas.microsoft.com/office/drawing/2014/main" val="20000"/>
                    </a:ext>
                  </a:extLst>
                </a:gridCol>
                <a:gridCol w="1570567">
                  <a:extLst>
                    <a:ext uri="{9D8B030D-6E8A-4147-A177-3AD203B41FA5}">
                      <a16:colId xmlns:a16="http://schemas.microsoft.com/office/drawing/2014/main" val="4078508812"/>
                    </a:ext>
                  </a:extLst>
                </a:gridCol>
              </a:tblGrid>
              <a:tr h="42744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COMPONENT BUILDING  BLOCK / PROCESS</a:t>
                      </a:r>
                    </a:p>
                  </a:txBody>
                  <a:tcPr marL="0" marR="0" marT="0" marB="0" anchor="ctr">
                    <a:lnL w="12700" cap="flat" cmpd="sng" algn="ctr">
                      <a:noFill/>
                      <a:prstDash val="solid"/>
                      <a:round/>
                      <a:headEnd type="none" w="med" len="med"/>
                      <a:tailEnd type="none" w="med" len="med"/>
                    </a:lnL>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PRICING*</a:t>
                      </a:r>
                    </a:p>
                  </a:txBody>
                  <a:tcPr marL="0" marR="0" marT="0" marB="0" anchor="ctr">
                    <a:lnR w="12700" cap="flat" cmpd="sng" algn="ctr">
                      <a:noFill/>
                      <a:prstDash val="solid"/>
                      <a:round/>
                      <a:headEnd type="none" w="med" len="med"/>
                      <a:tailEnd type="none" w="med" len="med"/>
                    </a:lnR>
                    <a:solidFill>
                      <a:schemeClr val="tx1"/>
                    </a:solidFill>
                  </a:tcPr>
                </a:tc>
                <a:extLst>
                  <a:ext uri="{0D108BD9-81ED-4DB2-BD59-A6C34878D82A}">
                    <a16:rowId xmlns:a16="http://schemas.microsoft.com/office/drawing/2014/main" val="10000"/>
                  </a:ext>
                </a:extLst>
              </a:tr>
              <a:tr h="499361">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Create a Zero Coupon Bond, with value of 100 at maturity date</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1047793" rtl="0" eaLnBrk="1" fontAlgn="base" latinLnBrk="0" hangingPunct="1">
                        <a:lnSpc>
                          <a:spcPct val="100000"/>
                        </a:lnSpc>
                        <a:spcBef>
                          <a:spcPct val="0"/>
                        </a:spcBef>
                        <a:spcAft>
                          <a:spcPct val="0"/>
                        </a:spcAft>
                        <a:buClrTx/>
                        <a:buSzTx/>
                        <a:buFontTx/>
                        <a:buNone/>
                        <a:tabLst/>
                      </a:pPr>
                      <a:r>
                        <a:rPr lang="en-US" altLang="en-US" sz="1200" kern="1200" baseline="0" dirty="0">
                          <a:solidFill>
                            <a:schemeClr val="dk1"/>
                          </a:solidFill>
                          <a:latin typeface="+mn-lt"/>
                          <a:ea typeface="+mn-ea"/>
                          <a:cs typeface="+mn-cs"/>
                        </a:rPr>
                        <a:t>90.86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395102653"/>
                  </a:ext>
                </a:extLst>
              </a:tr>
              <a:tr h="431480">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Write / sell a Down-and-In / Knock-In put option on FTSE 100 with a 60% European barrier, to </a:t>
                      </a:r>
                    </a:p>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generate a premium </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- 15.72</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53404140"/>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Allocate implicit product fees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+ 3.00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440036427"/>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Arrange to buy ‘In-the-Money’ (with a strike price / level of 90%) call options (each costing 14.57)</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+ 14.57 (x 2.6)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119011625"/>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Arrange to sell ‘Out-of-the-Money’ (with a strike price / level of 120%) call options (each costing 6.16)</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- 6.16 (x 2.6)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0005"/>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Net cost of all component parts / process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100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23292273"/>
                  </a:ext>
                </a:extLst>
              </a:tr>
            </a:tbl>
          </a:graphicData>
        </a:graphic>
      </p:graphicFrame>
      <p:sp>
        <p:nvSpPr>
          <p:cNvPr id="8"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summary / breakdown of the pricing of a capped supertracker … </a:t>
            </a:r>
          </a:p>
        </p:txBody>
      </p:sp>
      <p:sp>
        <p:nvSpPr>
          <p:cNvPr id="9" name="Rectangle 8"/>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
        <p:nvSpPr>
          <p:cNvPr id="10" name="Rectangle 8"/>
          <p:cNvSpPr txBox="1">
            <a:spLocks noChangeArrowheads="1"/>
          </p:cNvSpPr>
          <p:nvPr/>
        </p:nvSpPr>
        <p:spPr bwMode="auto">
          <a:xfrm>
            <a:off x="318621" y="4497099"/>
            <a:ext cx="9315236" cy="15575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
            </a:pPr>
            <a:r>
              <a:rPr lang="en-GB" b="1" dirty="0">
                <a:ea typeface="Calibri"/>
                <a:cs typeface="Times New Roman"/>
              </a:rPr>
              <a:t>How might a product with higher participation rate have been produced:</a:t>
            </a:r>
          </a:p>
          <a:p>
            <a:pPr marL="447675" lvl="1" indent="-174625">
              <a:spcBef>
                <a:spcPts val="0"/>
              </a:spcBef>
              <a:spcAft>
                <a:spcPts val="600"/>
              </a:spcAft>
              <a:buFont typeface=".AppleSystemUIFont"/>
              <a:buChar char="-"/>
            </a:pPr>
            <a:r>
              <a:rPr lang="en-GB" dirty="0">
                <a:ea typeface="Calibri"/>
                <a:cs typeface="Times New Roman"/>
              </a:rPr>
              <a:t>a weaker bank would have a cheaper ZCB: but this would create more counterparty risk</a:t>
            </a:r>
          </a:p>
          <a:p>
            <a:pPr marL="447675" lvl="1" indent="-174625">
              <a:spcBef>
                <a:spcPts val="0"/>
              </a:spcBef>
              <a:spcAft>
                <a:spcPts val="600"/>
              </a:spcAft>
              <a:buFont typeface=".AppleSystemUIFont"/>
              <a:buChar char="-"/>
            </a:pPr>
            <a:r>
              <a:rPr lang="en-GB" dirty="0">
                <a:ea typeface="Calibri"/>
                <a:cs typeface="Times New Roman"/>
              </a:rPr>
              <a:t>a higher Knock-In put barrier could have been used, to increase the value of the put: but this would create more market risk</a:t>
            </a:r>
          </a:p>
          <a:p>
            <a:pPr marL="447675" lvl="1" indent="-174625">
              <a:spcBef>
                <a:spcPts val="0"/>
              </a:spcBef>
              <a:spcAft>
                <a:spcPts val="600"/>
              </a:spcAft>
              <a:buFont typeface=".AppleSystemUIFont"/>
              <a:buChar char="-"/>
            </a:pPr>
            <a:r>
              <a:rPr lang="en-GB" dirty="0">
                <a:ea typeface="Calibri"/>
                <a:cs typeface="Times New Roman"/>
              </a:rPr>
              <a:t>the volatility of the underlying market / asset is interesting, as a more volatile market / asset could have been used to increase the value of the put option: but this would also increase the cost of the call options</a:t>
            </a:r>
          </a:p>
          <a:p>
            <a:pPr marL="447675" lvl="1" indent="-174625">
              <a:spcBef>
                <a:spcPts val="0"/>
              </a:spcBef>
              <a:spcAft>
                <a:spcPts val="600"/>
              </a:spcAft>
              <a:buFont typeface=".AppleSystemUIFont"/>
              <a:buChar char="-"/>
            </a:pPr>
            <a:r>
              <a:rPr lang="en-GB" dirty="0">
                <a:ea typeface="Calibri"/>
                <a:cs typeface="Times New Roman"/>
              </a:rPr>
              <a:t>a lower strike for the OTM call option could have been used: but this would limit the maximum return available</a:t>
            </a:r>
            <a:endParaRPr lang="en-GB" b="1" dirty="0">
              <a:ea typeface="Calibri"/>
              <a:cs typeface="Times New Roman"/>
            </a:endParaRPr>
          </a:p>
        </p:txBody>
      </p:sp>
    </p:spTree>
    <p:extLst>
      <p:ext uri="{BB962C8B-B14F-4D97-AF65-F5344CB8AC3E}">
        <p14:creationId xmlns:p14="http://schemas.microsoft.com/office/powerpoint/2010/main" val="957071319"/>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38</a:t>
            </a:fld>
            <a:endParaRPr lang="en-US" dirty="0"/>
          </a:p>
        </p:txBody>
      </p:sp>
      <p:sp>
        <p:nvSpPr>
          <p:cNvPr id="8" name="TextBox 2"/>
          <p:cNvSpPr txBox="1">
            <a:spLocks noChangeArrowheads="1"/>
          </p:cNvSpPr>
          <p:nvPr/>
        </p:nvSpPr>
        <p:spPr bwMode="auto">
          <a:xfrm>
            <a:off x="338328" y="499966"/>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Example 4: a ‘digital’ growth product …</a:t>
            </a:r>
          </a:p>
        </p:txBody>
      </p:sp>
      <p:sp>
        <p:nvSpPr>
          <p:cNvPr id="6" name="Rectangle 8"/>
          <p:cNvSpPr txBox="1">
            <a:spLocks noChangeArrowheads="1"/>
          </p:cNvSpPr>
          <p:nvPr/>
        </p:nvSpPr>
        <p:spPr bwMode="auto">
          <a:xfrm>
            <a:off x="318620" y="1062148"/>
            <a:ext cx="9133353" cy="451569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anose="05000000000000000000" pitchFamily="2" charset="2"/>
              <a:buChar char="§"/>
            </a:pPr>
            <a:endParaRPr lang="en-GB" dirty="0">
              <a:ea typeface="Calibri"/>
              <a:cs typeface="Times New Roman"/>
            </a:endParaRPr>
          </a:p>
          <a:p>
            <a:pPr marL="285750" indent="-285750">
              <a:spcBef>
                <a:spcPts val="1200"/>
              </a:spcBef>
              <a:spcAft>
                <a:spcPts val="600"/>
              </a:spcAft>
              <a:buFont typeface="Wingdings" panose="05000000000000000000" pitchFamily="2" charset="2"/>
              <a:buChar char="§"/>
            </a:pPr>
            <a:endParaRPr lang="en-GB" dirty="0">
              <a:ea typeface="Calibri"/>
              <a:cs typeface="Times New Roman"/>
            </a:endParaRPr>
          </a:p>
          <a:p>
            <a:pPr marL="285750" indent="-285750">
              <a:spcBef>
                <a:spcPts val="1200"/>
              </a:spcBef>
              <a:spcAft>
                <a:spcPts val="600"/>
              </a:spcAft>
              <a:buFont typeface="Wingdings" panose="05000000000000000000" pitchFamily="2" charset="2"/>
              <a:buChar char="§"/>
            </a:pPr>
            <a:endParaRPr lang="en-GB" dirty="0">
              <a:ea typeface="Calibri"/>
              <a:cs typeface="Times New Roman"/>
            </a:endParaRPr>
          </a:p>
          <a:p>
            <a:pPr marL="285750" indent="-285750">
              <a:spcBef>
                <a:spcPts val="1200"/>
              </a:spcBef>
              <a:spcAft>
                <a:spcPts val="600"/>
              </a:spcAft>
              <a:buFont typeface="Wingdings" panose="05000000000000000000" pitchFamily="2" charset="2"/>
              <a:buChar char="§"/>
            </a:pPr>
            <a:r>
              <a:rPr lang="en-GB" b="1" dirty="0">
                <a:ea typeface="Calibri"/>
                <a:cs typeface="Times New Roman"/>
              </a:rPr>
              <a:t>Repayment of capital at maturity may also be linked to the final, closing level of the underlying market / asset at the maturity date</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This is also a relatively simple product for an issuing bank to arrange and hedge, in a very similar way to a capped supertracker product:</a:t>
            </a:r>
          </a:p>
          <a:p>
            <a:pPr marL="447675" lvl="1" indent="-174625">
              <a:spcBef>
                <a:spcPts val="0"/>
              </a:spcBef>
              <a:spcAft>
                <a:spcPts val="600"/>
              </a:spcAft>
              <a:buFont typeface=".AppleSystemUIFont"/>
              <a:buChar char="-"/>
            </a:pPr>
            <a:r>
              <a:rPr lang="en-GB" dirty="0">
                <a:ea typeface="Calibri"/>
                <a:cs typeface="Times New Roman"/>
              </a:rPr>
              <a:t>let’s assume that an issuing bank / provider wants to arrange a product that provides a fixed return if the FTSE 100 is at or above 90% of its start level at the end of a 6 year term (i.e. it generates a positive return even if the FTSE 100 has fallen by up to 10%). The product will also offer full repayment of capital at maturity unless the value of the FTSE 100 has fallen by more than 40%, measured only at maturity (i.e. using a ‘European barrier’, as opposed to an ‘American barrier’) </a:t>
            </a:r>
          </a:p>
          <a:p>
            <a:pPr marL="447675" lvl="1" indent="-174625">
              <a:spcBef>
                <a:spcPts val="0"/>
              </a:spcBef>
              <a:spcAft>
                <a:spcPts val="600"/>
              </a:spcAft>
              <a:buFont typeface=".AppleSystemUIFont"/>
              <a:buChar char="-"/>
            </a:pPr>
            <a:r>
              <a:rPr lang="en-GB" dirty="0">
                <a:ea typeface="Calibri"/>
                <a:cs typeface="Times New Roman"/>
              </a:rPr>
              <a:t>the potential fixed return will be determined by the pricing of the component parts / process of ‘hedging’ that the counterparty bank may undertake</a:t>
            </a:r>
            <a:endParaRPr lang="en-GB" b="1" dirty="0">
              <a:ea typeface="Calibri"/>
              <a:cs typeface="Times New Roman"/>
            </a:endParaRPr>
          </a:p>
        </p:txBody>
      </p:sp>
      <p:sp>
        <p:nvSpPr>
          <p:cNvPr id="7" name="Rectangle 6"/>
          <p:cNvSpPr/>
          <p:nvPr/>
        </p:nvSpPr>
        <p:spPr>
          <a:xfrm>
            <a:off x="353526" y="1208812"/>
            <a:ext cx="9197358" cy="1031051"/>
          </a:xfrm>
          <a:prstGeom prst="rect">
            <a:avLst/>
          </a:prstGeom>
          <a:solidFill>
            <a:schemeClr val="tx1"/>
          </a:solidFill>
        </p:spPr>
        <p:txBody>
          <a:bodyPr wrap="square">
            <a:spAutoFit/>
          </a:bodyPr>
          <a:lstStyle/>
          <a:p>
            <a:pPr marL="285750" indent="-285750">
              <a:spcAft>
                <a:spcPts val="600"/>
              </a:spcAft>
              <a:buFont typeface="Wingdings" panose="05000000000000000000" pitchFamily="2" charset="2"/>
              <a:buChar char="§"/>
            </a:pPr>
            <a:r>
              <a:rPr lang="en-GB" b="1" dirty="0">
                <a:solidFill>
                  <a:schemeClr val="bg1"/>
                </a:solidFill>
                <a:ea typeface="Calibri"/>
                <a:cs typeface="Times New Roman"/>
              </a:rPr>
              <a:t>A ‘digital’ growth product typically offers a fixed return if an underlying market / asset is at or above a certain level, and no return if it is below that level on a set date:</a:t>
            </a:r>
          </a:p>
          <a:p>
            <a:pPr marL="447675" lvl="1" indent="-174625">
              <a:spcBef>
                <a:spcPts val="0"/>
              </a:spcBef>
              <a:spcAft>
                <a:spcPts val="600"/>
              </a:spcAft>
              <a:buFont typeface=".AppleSystemUIFont"/>
              <a:buChar char="-"/>
            </a:pPr>
            <a:r>
              <a:rPr lang="en-GB" dirty="0">
                <a:solidFill>
                  <a:schemeClr val="bg1"/>
                </a:solidFill>
                <a:ea typeface="Calibri"/>
                <a:cs typeface="Times New Roman"/>
              </a:rPr>
              <a:t>the strategy / potential outcome is sometimes thought of as ‘binary’, as there is a black and / or white  possibility of either getting the fixed return or getting no return at all  </a:t>
            </a:r>
          </a:p>
        </p:txBody>
      </p:sp>
      <p:sp>
        <p:nvSpPr>
          <p:cNvPr id="10" name="Rectangle 9">
            <a:extLst>
              <a:ext uri="{FF2B5EF4-FFF2-40B4-BE49-F238E27FC236}">
                <a16:creationId xmlns:a16="http://schemas.microsoft.com/office/drawing/2014/main" id="{66DBF2E7-89AD-EC4D-AA88-172488C2E17B}"/>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017382601"/>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39</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4: a digital growth product - pricing the component parts … </a:t>
            </a:r>
          </a:p>
        </p:txBody>
      </p:sp>
      <p:sp>
        <p:nvSpPr>
          <p:cNvPr id="6" name="Rectangle 8"/>
          <p:cNvSpPr txBox="1">
            <a:spLocks noChangeArrowheads="1"/>
          </p:cNvSpPr>
          <p:nvPr/>
        </p:nvSpPr>
        <p:spPr bwMode="auto">
          <a:xfrm>
            <a:off x="318621" y="1072190"/>
            <a:ext cx="9133353" cy="520614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anose="05000000000000000000" pitchFamily="2" charset="2"/>
              <a:buChar char="§"/>
            </a:pPr>
            <a:r>
              <a:rPr lang="en-GB" b="1" dirty="0">
                <a:ea typeface="Calibri"/>
                <a:cs typeface="Times New Roman"/>
              </a:rPr>
              <a:t>What may the counterparty bank do to arrange the product / hedge itself against its contractual exposure to deliver the terms of the product?</a:t>
            </a:r>
          </a:p>
          <a:p>
            <a:pPr marL="447675" lvl="1" indent="-174625">
              <a:spcBef>
                <a:spcPts val="0"/>
              </a:spcBef>
              <a:spcAft>
                <a:spcPts val="600"/>
              </a:spcAft>
              <a:buFont typeface=".AppleSystemUIFont"/>
              <a:buChar char="-"/>
            </a:pPr>
            <a:r>
              <a:rPr lang="en-GB" b="1" dirty="0">
                <a:ea typeface="Calibri"/>
                <a:cs typeface="Times New Roman"/>
              </a:rPr>
              <a:t>Firstly, </a:t>
            </a:r>
            <a:r>
              <a:rPr lang="en-GB" dirty="0">
                <a:ea typeface="Calibri"/>
                <a:cs typeface="Times New Roman"/>
              </a:rPr>
              <a:t>the bank’s treasury team may arrange a ZCB, to hedge the repayment of capital at the maturity date: using the same example as previously, based on the current level of 6 year interest / swap rates and the bank’s funding level (which is driven by its credit risk and appetite for funds) the ZCB will cost 90.86%* of the notional capital;</a:t>
            </a:r>
          </a:p>
          <a:p>
            <a:pPr marL="447675" lvl="1" indent="-174625">
              <a:spcBef>
                <a:spcPts val="0"/>
              </a:spcBef>
              <a:spcAft>
                <a:spcPts val="600"/>
              </a:spcAft>
              <a:buFont typeface=".AppleSystemUIFont"/>
              <a:buChar char="-"/>
            </a:pPr>
            <a:r>
              <a:rPr lang="en-GB" b="1" dirty="0">
                <a:ea typeface="Calibri"/>
                <a:cs typeface="Times New Roman"/>
              </a:rPr>
              <a:t>Secondly, </a:t>
            </a:r>
            <a:r>
              <a:rPr lang="en-GB" dirty="0">
                <a:ea typeface="Calibri"/>
                <a:cs typeface="Times New Roman"/>
              </a:rPr>
              <a:t>the bank may arrange to write, i.e. sell, a Down-and-In / Knock-In put option, in order to generate a premium that it will add to the balance of the notional capital remaining after funding the ZCB, in order to be able to buy more call options, so that the participation rate of the product can be increased for investors: again, based on the FTSE 100, a 60% European (only monitored at maturity) Knock-In put will generate a premium of 15.72%*</a:t>
            </a:r>
          </a:p>
          <a:p>
            <a:pPr marL="447675" lvl="1" indent="-174625">
              <a:spcBef>
                <a:spcPts val="0"/>
              </a:spcBef>
              <a:spcAft>
                <a:spcPts val="600"/>
              </a:spcAft>
              <a:buFont typeface=".AppleSystemUIFont"/>
              <a:buChar char="-"/>
            </a:pPr>
            <a:r>
              <a:rPr lang="en-GB" b="1" dirty="0">
                <a:ea typeface="Calibri"/>
                <a:cs typeface="Times New Roman"/>
              </a:rPr>
              <a:t>Thirdly, </a:t>
            </a:r>
            <a:r>
              <a:rPr lang="en-GB" dirty="0">
                <a:ea typeface="Calibri"/>
                <a:cs typeface="Times New Roman"/>
              </a:rPr>
              <a:t>the bank may arrange a call spread (similar to that described for a capped ‘supertracker’), however this time the strike price / level of the call options that are sold will only be marginally higher than the strike price / level of the call options that are bought. For example, the bank may arrange to </a:t>
            </a:r>
            <a:r>
              <a:rPr lang="en-GB" b="1" dirty="0">
                <a:ea typeface="Calibri"/>
                <a:cs typeface="Times New Roman"/>
              </a:rPr>
              <a:t>buy call options </a:t>
            </a:r>
            <a:r>
              <a:rPr lang="en-GB" dirty="0">
                <a:ea typeface="Calibri"/>
                <a:cs typeface="Times New Roman"/>
              </a:rPr>
              <a:t>with  a strike price / level of 90%, i.e. participate in any increase in the value of the FTSE100 from 90% of its starting level - the price for such a call option is 14.57%* - and to </a:t>
            </a:r>
            <a:r>
              <a:rPr lang="en-GB" b="1" dirty="0">
                <a:ea typeface="Calibri"/>
                <a:cs typeface="Times New Roman"/>
              </a:rPr>
              <a:t>sell call options </a:t>
            </a:r>
            <a:r>
              <a:rPr lang="en-GB" dirty="0">
                <a:ea typeface="Calibri"/>
                <a:cs typeface="Times New Roman"/>
              </a:rPr>
              <a:t>with a strike price / level of 90.1%, i.e. cancel out the call option that was bought if the FTSE 100 rises above 90.1%% - as with the call spread, this introduces a cap on the returns as any growth above the cap has now been ‘sold away’, but  the premium received for selling this call option can be used to buy more call options to create the digital  return. The premium received for selling such a call option is 14.54%* (which is obviously nearly as much as the 14.57% cost of buying the call options) </a:t>
            </a:r>
          </a:p>
          <a:p>
            <a:pPr marL="357188" indent="-357188"/>
            <a:endParaRPr lang="en-GB" dirty="0">
              <a:ea typeface="Calibri"/>
              <a:cs typeface="Times New Roman"/>
            </a:endParaRP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79012017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a:t>
            </a:fld>
            <a:endParaRPr lang="en-US"/>
          </a:p>
        </p:txBody>
      </p:sp>
      <p:sp>
        <p:nvSpPr>
          <p:cNvPr id="4" name="TextBox 2"/>
          <p:cNvSpPr txBox="1">
            <a:spLocks noChangeArrowheads="1"/>
          </p:cNvSpPr>
          <p:nvPr/>
        </p:nvSpPr>
        <p:spPr bwMode="auto">
          <a:xfrm>
            <a:off x="355596" y="525822"/>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Important notice: don’t forget the risks</a:t>
            </a:r>
            <a:endParaRPr lang="en-US" sz="1800" b="1" dirty="0">
              <a:solidFill>
                <a:srgbClr val="B24D4E"/>
              </a:solidFill>
            </a:endParaRPr>
          </a:p>
        </p:txBody>
      </p:sp>
      <p:sp>
        <p:nvSpPr>
          <p:cNvPr id="5" name="Rectangle 3"/>
          <p:cNvSpPr>
            <a:spLocks noChangeArrowheads="1"/>
          </p:cNvSpPr>
          <p:nvPr/>
        </p:nvSpPr>
        <p:spPr bwMode="auto">
          <a:xfrm>
            <a:off x="447676" y="1116013"/>
            <a:ext cx="9096374" cy="3754874"/>
          </a:xfrm>
          <a:prstGeom prst="rect">
            <a:avLst/>
          </a:prstGeom>
          <a:noFill/>
          <a:ln w="9525">
            <a:noFill/>
            <a:miter lim="800000"/>
            <a:headEnd/>
            <a:tailEnd/>
          </a:ln>
        </p:spPr>
        <p:txBody>
          <a:bodyPr wrap="square">
            <a:spAutoFit/>
          </a:bodyPr>
          <a:lstStyle/>
          <a:p>
            <a:r>
              <a:rPr lang="en-GB" dirty="0"/>
              <a:t>Please note that this module does not constitute advice, nor is it a recommendation to invest in any plan.</a:t>
            </a:r>
            <a:r>
              <a:rPr lang="en-GB" dirty="0">
                <a:solidFill>
                  <a:schemeClr val="tx2"/>
                </a:solidFill>
                <a:ea typeface="Calibri"/>
                <a:cs typeface="Times New Roman"/>
              </a:rPr>
              <a:t> Investor access is provided to it through Best Price FS, as a general service.</a:t>
            </a:r>
          </a:p>
          <a:p>
            <a:endParaRPr lang="en-GB" b="1" dirty="0"/>
          </a:p>
          <a:p>
            <a:r>
              <a:rPr lang="en-GB" dirty="0"/>
              <a:t>It should always be understood that: structured products are not suitable for everyone; past performance is not a reliable indicator of or guide to future performance and should not be relied upon, particularly in isolation; the value of investments and the income from them can go down as well as up; the value of structured products may be affected by the price of the underlying investments; capital is at risk and investors could lose some or all of their capital. </a:t>
            </a:r>
          </a:p>
          <a:p>
            <a:endParaRPr lang="en-GB" dirty="0"/>
          </a:p>
          <a:p>
            <a:r>
              <a:rPr lang="en-GB" dirty="0"/>
              <a:t>Investors should always read the relevant plan documents relating to any structured product plan of interest, in particular: the plan brochure; plan application pack, including, the terms and conditions of the plan; and consider the issuer’s key information document (KID), securities prospectus and final terms sheet, for full details of any plan, including the features and information on the risks associated with an investment in the plan, before making a decision to invest in any plan. Investors should not invest in any investment product unless they understand it, in particular the relevant risks.</a:t>
            </a:r>
          </a:p>
          <a:p>
            <a:endParaRPr lang="en-GB" dirty="0"/>
          </a:p>
          <a:p>
            <a:r>
              <a:rPr lang="en-GB" dirty="0"/>
              <a:t>This module was prepared in 2017.</a:t>
            </a:r>
          </a:p>
        </p:txBody>
      </p:sp>
    </p:spTree>
    <p:extLst>
      <p:ext uri="{BB962C8B-B14F-4D97-AF65-F5344CB8AC3E}">
        <p14:creationId xmlns:p14="http://schemas.microsoft.com/office/powerpoint/2010/main" val="228311414"/>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40</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4: a digital growth product - the ‘call spread’ …</a:t>
            </a:r>
          </a:p>
        </p:txBody>
      </p:sp>
      <p:sp>
        <p:nvSpPr>
          <p:cNvPr id="6" name="Rectangle 8"/>
          <p:cNvSpPr txBox="1">
            <a:spLocks noChangeArrowheads="1"/>
          </p:cNvSpPr>
          <p:nvPr/>
        </p:nvSpPr>
        <p:spPr bwMode="auto">
          <a:xfrm>
            <a:off x="318620" y="1129341"/>
            <a:ext cx="9225429" cy="357712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We introduced the concept of a ‘call spread’ for capped supertrackers, where a counterparty bank may:</a:t>
            </a:r>
          </a:p>
          <a:p>
            <a:pPr marL="447675" lvl="1" indent="-174625">
              <a:spcBef>
                <a:spcPts val="0"/>
              </a:spcBef>
              <a:spcAft>
                <a:spcPts val="600"/>
              </a:spcAft>
              <a:buFont typeface=".AppleSystemUIFont"/>
              <a:buChar char="-"/>
            </a:pPr>
            <a:r>
              <a:rPr lang="en-GB" dirty="0">
                <a:ea typeface="Calibri"/>
                <a:cs typeface="Times New Roman"/>
              </a:rPr>
              <a:t>buy a call option at one strike / price level</a:t>
            </a:r>
          </a:p>
          <a:p>
            <a:pPr marL="447675" lvl="1" indent="-174625">
              <a:spcBef>
                <a:spcPts val="0"/>
              </a:spcBef>
              <a:spcAft>
                <a:spcPts val="600"/>
              </a:spcAft>
              <a:buFont typeface=".AppleSystemUIFont"/>
              <a:buChar char="-"/>
            </a:pPr>
            <a:r>
              <a:rPr lang="en-GB" i="1" dirty="0">
                <a:ea typeface="Calibri"/>
                <a:cs typeface="Times New Roman"/>
              </a:rPr>
              <a:t>and, at the same time</a:t>
            </a:r>
          </a:p>
          <a:p>
            <a:pPr marL="447675" lvl="1" indent="-174625">
              <a:spcBef>
                <a:spcPts val="0"/>
              </a:spcBef>
              <a:spcAft>
                <a:spcPts val="600"/>
              </a:spcAft>
              <a:buFont typeface=".AppleSystemUIFont"/>
              <a:buChar char="-"/>
            </a:pPr>
            <a:r>
              <a:rPr lang="en-GB" dirty="0">
                <a:ea typeface="Calibri"/>
                <a:cs typeface="Times New Roman"/>
              </a:rPr>
              <a:t>sell a call option with a higher (i.e. ‘out-the-money’) strike / price level</a:t>
            </a:r>
          </a:p>
          <a:p>
            <a:pPr marL="285750" indent="-285750">
              <a:spcBef>
                <a:spcPts val="1200"/>
              </a:spcBef>
              <a:spcAft>
                <a:spcPts val="600"/>
              </a:spcAft>
              <a:buFont typeface="Wingdings" panose="05000000000000000000" pitchFamily="2" charset="2"/>
              <a:buChar char="§"/>
            </a:pPr>
            <a:r>
              <a:rPr lang="en-GB" b="1" dirty="0">
                <a:ea typeface="Calibri"/>
                <a:cs typeface="Times New Roman"/>
              </a:rPr>
              <a:t>With a digital growth product, the strike price / levels of the bought and sold call options are very close together</a:t>
            </a:r>
            <a:r>
              <a:rPr lang="en-GB" dirty="0">
                <a:ea typeface="Calibri"/>
                <a:cs typeface="Times New Roman"/>
              </a:rPr>
              <a:t>:</a:t>
            </a:r>
          </a:p>
          <a:p>
            <a:pPr marL="447675" lvl="1" indent="-174625">
              <a:spcBef>
                <a:spcPts val="0"/>
              </a:spcBef>
              <a:spcAft>
                <a:spcPts val="600"/>
              </a:spcAft>
              <a:buFont typeface=".AppleSystemUIFont"/>
              <a:buChar char="-"/>
            </a:pPr>
            <a:r>
              <a:rPr lang="en-GB" dirty="0">
                <a:ea typeface="Calibri"/>
                <a:cs typeface="Times New Roman"/>
              </a:rPr>
              <a:t>this is often referred to as a ‘tight’ call spread</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The overall effect of the strike prices / levels of the bought and sold call options being almost identical is that no return is generated if the underlying market / asset closes below the strike price / level and only a minor return generated if the underlying market / asset closes at or above the strike price / level: however because the net cost of buying the tight call spread is extremely low the resultant participation rate can be very high (as will be seen on the following ‘pricing the component parts’ page)</a:t>
            </a:r>
            <a:endParaRPr lang="en-GB" sz="1200" b="1" dirty="0">
              <a:ea typeface="Calibri"/>
              <a:cs typeface="Times New Roman"/>
            </a:endParaRPr>
          </a:p>
        </p:txBody>
      </p:sp>
      <p:sp>
        <p:nvSpPr>
          <p:cNvPr id="9" name="Rectangle 8">
            <a:extLst>
              <a:ext uri="{FF2B5EF4-FFF2-40B4-BE49-F238E27FC236}">
                <a16:creationId xmlns:a16="http://schemas.microsoft.com/office/drawing/2014/main" id="{59D45296-D97A-014D-9BC2-BD28A5A61236}"/>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737247169"/>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41</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4: a digital growth product - pricing the component parts … </a:t>
            </a:r>
          </a:p>
        </p:txBody>
      </p:sp>
      <p:sp>
        <p:nvSpPr>
          <p:cNvPr id="6" name="Rectangle 8"/>
          <p:cNvSpPr txBox="1">
            <a:spLocks noChangeArrowheads="1"/>
          </p:cNvSpPr>
          <p:nvPr/>
        </p:nvSpPr>
        <p:spPr bwMode="auto">
          <a:xfrm>
            <a:off x="318622" y="1129342"/>
            <a:ext cx="9133353" cy="371208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itchFamily="2" charset="2"/>
              <a:buChar char="§"/>
            </a:pPr>
            <a:r>
              <a:rPr lang="en-GB" b="1" dirty="0">
                <a:ea typeface="Calibri"/>
                <a:cs typeface="Times New Roman"/>
              </a:rPr>
              <a:t>Adding the 15.72% put premium to the 9.14% balance of the notional capital (after the ZCB was funded), and deducting 3% for provider fees, equals 21.86%, which can be used to fund the purchase of the call options to provide the upside participation rate of the product:</a:t>
            </a:r>
          </a:p>
          <a:p>
            <a:pPr marL="447675" lvl="1" indent="-174625">
              <a:spcBef>
                <a:spcPts val="0"/>
              </a:spcBef>
              <a:spcAft>
                <a:spcPts val="600"/>
              </a:spcAft>
              <a:buFont typeface=".AppleSystemUIFont"/>
              <a:buChar char="-"/>
            </a:pPr>
            <a:r>
              <a:rPr lang="en-GB" dirty="0">
                <a:ea typeface="Calibri"/>
                <a:cs typeface="Times New Roman"/>
              </a:rPr>
              <a:t>a single call option with a strike of 90%, based on the terms wanted, costs 14.57%*</a:t>
            </a:r>
          </a:p>
          <a:p>
            <a:pPr marL="447675" lvl="1" indent="-174625">
              <a:spcBef>
                <a:spcPts val="0"/>
              </a:spcBef>
              <a:spcAft>
                <a:spcPts val="600"/>
              </a:spcAft>
              <a:buFont typeface=".AppleSystemUIFont"/>
              <a:buChar char="-"/>
            </a:pPr>
            <a:r>
              <a:rPr lang="en-GB" dirty="0">
                <a:ea typeface="Calibri"/>
                <a:cs typeface="Times New Roman"/>
              </a:rPr>
              <a:t>a single call option with a strike of 90.1%, based on the terms wanted, generates a premium of 14.54%*</a:t>
            </a:r>
          </a:p>
          <a:p>
            <a:pPr indent="269875">
              <a:spcAft>
                <a:spcPts val="600"/>
              </a:spcAft>
            </a:pPr>
            <a:r>
              <a:rPr lang="en-GB" dirty="0">
                <a:ea typeface="Calibri"/>
                <a:cs typeface="Times New Roman"/>
              </a:rPr>
              <a:t>(so, the net cost of the call spread is 0.03%)</a:t>
            </a:r>
          </a:p>
          <a:p>
            <a:pPr marL="447675" lvl="1" indent="-174625">
              <a:spcBef>
                <a:spcPts val="0"/>
              </a:spcBef>
              <a:spcAft>
                <a:spcPts val="600"/>
              </a:spcAft>
              <a:buFont typeface=".AppleSystemUIFont"/>
              <a:buChar char="-"/>
            </a:pPr>
            <a:r>
              <a:rPr lang="en-GB" b="1" dirty="0">
                <a:ea typeface="Calibri"/>
                <a:cs typeface="Times New Roman"/>
              </a:rPr>
              <a:t>the potential digital growth return of the product is 72.9%* </a:t>
            </a:r>
            <a:r>
              <a:rPr lang="en-GB" dirty="0">
                <a:ea typeface="Calibri"/>
                <a:cs typeface="Times New Roman"/>
              </a:rPr>
              <a:t>(as there is enough funding to purchase 729 call options,</a:t>
            </a:r>
            <a:r>
              <a:rPr lang="en-GB" b="1" dirty="0">
                <a:ea typeface="Calibri"/>
                <a:cs typeface="Times New Roman"/>
              </a:rPr>
              <a:t> </a:t>
            </a:r>
            <a:r>
              <a:rPr lang="en-GB" dirty="0">
                <a:ea typeface="Calibri"/>
                <a:cs typeface="Times New Roman"/>
              </a:rPr>
              <a:t>i.e. 21.86% divided by 0.03)</a:t>
            </a:r>
          </a:p>
          <a:p>
            <a:pPr marL="273050" lvl="1">
              <a:spcBef>
                <a:spcPts val="0"/>
              </a:spcBef>
              <a:spcAft>
                <a:spcPts val="600"/>
              </a:spcAft>
            </a:pPr>
            <a:r>
              <a:rPr lang="en-GB" dirty="0">
                <a:ea typeface="Calibri"/>
                <a:cs typeface="Times New Roman"/>
              </a:rPr>
              <a:t>(the fixed return is calculated the same way that the maximum return is calculated for a capped </a:t>
            </a:r>
            <a:r>
              <a:rPr lang="en-GB" dirty="0" err="1">
                <a:ea typeface="Calibri"/>
                <a:cs typeface="Times New Roman"/>
              </a:rPr>
              <a:t>supertracker</a:t>
            </a:r>
            <a:r>
              <a:rPr lang="en-GB" dirty="0">
                <a:ea typeface="Calibri"/>
                <a:cs typeface="Times New Roman"/>
              </a:rPr>
              <a:t>, i.e. the difference between the strike levels of the call options that have been bought (the long position) and the call options that have been sold (the short position), multiplied by the participation rate (i.e. the number of call options bought: the calculation is: (90.1 – 90) x 729 = 72.9%)</a:t>
            </a: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1658800365"/>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27281095"/>
              </p:ext>
            </p:extLst>
          </p:nvPr>
        </p:nvGraphicFramePr>
        <p:xfrm>
          <a:off x="425110" y="1190158"/>
          <a:ext cx="9051546" cy="3415208"/>
        </p:xfrm>
        <a:graphic>
          <a:graphicData uri="http://schemas.openxmlformats.org/drawingml/2006/table">
            <a:tbl>
              <a:tblPr firstCol="1" bandRow="1">
                <a:tableStyleId>{5C22544A-7EE6-4342-B048-85BDC9FD1C3A}</a:tableStyleId>
              </a:tblPr>
              <a:tblGrid>
                <a:gridCol w="7480979">
                  <a:extLst>
                    <a:ext uri="{9D8B030D-6E8A-4147-A177-3AD203B41FA5}">
                      <a16:colId xmlns:a16="http://schemas.microsoft.com/office/drawing/2014/main" val="20000"/>
                    </a:ext>
                  </a:extLst>
                </a:gridCol>
                <a:gridCol w="1570567">
                  <a:extLst>
                    <a:ext uri="{9D8B030D-6E8A-4147-A177-3AD203B41FA5}">
                      <a16:colId xmlns:a16="http://schemas.microsoft.com/office/drawing/2014/main" val="4078508812"/>
                    </a:ext>
                  </a:extLst>
                </a:gridCol>
              </a:tblGrid>
              <a:tr h="42744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COMPONENT BUILDING  BLOCK / PROCESS</a:t>
                      </a:r>
                    </a:p>
                  </a:txBody>
                  <a:tcPr marL="0" marR="0" marT="0" marB="0" anchor="ctr">
                    <a:lnL w="12700" cap="flat" cmpd="sng" algn="ctr">
                      <a:noFill/>
                      <a:prstDash val="solid"/>
                      <a:round/>
                      <a:headEnd type="none" w="med" len="med"/>
                      <a:tailEnd type="none" w="med" len="med"/>
                    </a:lnL>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PRICING*</a:t>
                      </a:r>
                    </a:p>
                  </a:txBody>
                  <a:tcPr marL="0" marR="0" marT="0" marB="0" anchor="ctr">
                    <a:lnR w="12700" cap="flat" cmpd="sng" algn="ctr">
                      <a:noFill/>
                      <a:prstDash val="solid"/>
                      <a:round/>
                      <a:headEnd type="none" w="med" len="med"/>
                      <a:tailEnd type="none" w="med" len="med"/>
                    </a:lnR>
                    <a:solidFill>
                      <a:schemeClr val="tx1"/>
                    </a:solidFill>
                  </a:tcPr>
                </a:tc>
                <a:extLst>
                  <a:ext uri="{0D108BD9-81ED-4DB2-BD59-A6C34878D82A}">
                    <a16:rowId xmlns:a16="http://schemas.microsoft.com/office/drawing/2014/main" val="10000"/>
                  </a:ext>
                </a:extLst>
              </a:tr>
              <a:tr h="499361">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Create a Zero Coupon Bond, with value of 100 at maturity date</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1047793" rtl="0" eaLnBrk="1" fontAlgn="base" latinLnBrk="0" hangingPunct="1">
                        <a:lnSpc>
                          <a:spcPct val="100000"/>
                        </a:lnSpc>
                        <a:spcBef>
                          <a:spcPct val="0"/>
                        </a:spcBef>
                        <a:spcAft>
                          <a:spcPct val="0"/>
                        </a:spcAft>
                        <a:buClrTx/>
                        <a:buSzTx/>
                        <a:buFontTx/>
                        <a:buNone/>
                        <a:tabLst/>
                      </a:pPr>
                      <a:r>
                        <a:rPr lang="en-US" altLang="en-US" sz="1200" kern="1200" baseline="0" dirty="0">
                          <a:solidFill>
                            <a:schemeClr val="dk1"/>
                          </a:solidFill>
                          <a:latin typeface="+mn-lt"/>
                          <a:ea typeface="+mn-ea"/>
                          <a:cs typeface="+mn-cs"/>
                        </a:rPr>
                        <a:t>90.86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395102653"/>
                  </a:ext>
                </a:extLst>
              </a:tr>
              <a:tr h="431480">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Write / sell a Down-and-In / Knock-In put option on FTSE 100 with a 60% European barrier, to </a:t>
                      </a:r>
                    </a:p>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generate a premium </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- 15.72</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53404140"/>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Allocate implicit product fees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+ 3.00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440036427"/>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Arrange to buy ‘In-the-Money’ (with a strike price / level of 90%) call options (each costing 14.57)</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+ 14.57 (x 729)</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119011625"/>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Arrange to sell ‘Out-of-the-Money’ (with a strike price / level of 120%) call options (each costing 14.54)</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-14.534 (x 729)</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0005"/>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Net cost of all component parts / process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100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23292273"/>
                  </a:ext>
                </a:extLst>
              </a:tr>
            </a:tbl>
          </a:graphicData>
        </a:graphic>
      </p:graphicFrame>
      <p:sp>
        <p:nvSpPr>
          <p:cNvPr id="8"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summary / breakdown of the pricing of a digital growth product… </a:t>
            </a:r>
          </a:p>
        </p:txBody>
      </p:sp>
      <p:sp>
        <p:nvSpPr>
          <p:cNvPr id="9" name="Rectangle 8"/>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
        <p:nvSpPr>
          <p:cNvPr id="10" name="Rectangle 8"/>
          <p:cNvSpPr txBox="1">
            <a:spLocks noChangeArrowheads="1"/>
          </p:cNvSpPr>
          <p:nvPr/>
        </p:nvSpPr>
        <p:spPr bwMode="auto">
          <a:xfrm>
            <a:off x="318621" y="4717437"/>
            <a:ext cx="9133353" cy="139710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anose="05000000000000000000" pitchFamily="2" charset="2"/>
              <a:buChar char="§"/>
            </a:pPr>
            <a:r>
              <a:rPr lang="en-GB" b="1" dirty="0">
                <a:ea typeface="Calibri"/>
                <a:cs typeface="Times New Roman"/>
              </a:rPr>
              <a:t>How might a product with higher participation rate have been produced:</a:t>
            </a:r>
          </a:p>
          <a:p>
            <a:pPr marL="447675" lvl="1" indent="-174625">
              <a:spcBef>
                <a:spcPts val="0"/>
              </a:spcBef>
              <a:spcAft>
                <a:spcPts val="600"/>
              </a:spcAft>
              <a:buFont typeface=".AppleSystemUIFont"/>
              <a:buChar char="-"/>
            </a:pPr>
            <a:r>
              <a:rPr lang="en-GB" dirty="0">
                <a:ea typeface="Calibri"/>
                <a:cs typeface="Times New Roman"/>
              </a:rPr>
              <a:t>a weaker bank would have a cheaper ZCB: but this would create more counterparty risk</a:t>
            </a:r>
          </a:p>
          <a:p>
            <a:pPr marL="447675" lvl="1" indent="-174625">
              <a:spcBef>
                <a:spcPts val="0"/>
              </a:spcBef>
              <a:spcAft>
                <a:spcPts val="600"/>
              </a:spcAft>
              <a:buFont typeface=".AppleSystemUIFont"/>
              <a:buChar char="-"/>
            </a:pPr>
            <a:r>
              <a:rPr lang="en-GB" dirty="0">
                <a:ea typeface="Calibri"/>
                <a:cs typeface="Times New Roman"/>
              </a:rPr>
              <a:t>a higher Knock-In put barrier could have been used, to increase the value of the put: but this would create more market risk</a:t>
            </a:r>
          </a:p>
          <a:p>
            <a:pPr marL="447675" lvl="1" indent="-174625">
              <a:spcBef>
                <a:spcPts val="0"/>
              </a:spcBef>
              <a:spcAft>
                <a:spcPts val="600"/>
              </a:spcAft>
              <a:buFont typeface=".AppleSystemUIFont"/>
              <a:buChar char="-"/>
            </a:pPr>
            <a:r>
              <a:rPr lang="en-GB" dirty="0">
                <a:ea typeface="Calibri"/>
                <a:cs typeface="Times New Roman"/>
              </a:rPr>
              <a:t>the volatility of the underlying market / asset is interesting, as a more volatile market / asset could have been used to increase the value of the put option: but this would also increase the cost of the call options</a:t>
            </a:r>
          </a:p>
        </p:txBody>
      </p:sp>
    </p:spTree>
    <p:extLst>
      <p:ext uri="{BB962C8B-B14F-4D97-AF65-F5344CB8AC3E}">
        <p14:creationId xmlns:p14="http://schemas.microsoft.com/office/powerpoint/2010/main" val="1605088057"/>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43</a:t>
            </a:fld>
            <a:endParaRPr lang="en-US" dirty="0"/>
          </a:p>
        </p:txBody>
      </p:sp>
      <p:sp>
        <p:nvSpPr>
          <p:cNvPr id="8" name="TextBox 2"/>
          <p:cNvSpPr txBox="1">
            <a:spLocks noChangeArrowheads="1"/>
          </p:cNvSpPr>
          <p:nvPr/>
        </p:nvSpPr>
        <p:spPr bwMode="auto">
          <a:xfrm>
            <a:off x="338328" y="499966"/>
            <a:ext cx="6172200" cy="369332"/>
          </a:xfrm>
          <a:prstGeom prst="rect">
            <a:avLst/>
          </a:prstGeom>
          <a:noFill/>
          <a:ln w="9525">
            <a:noFill/>
            <a:miter lim="800000"/>
            <a:headEnd/>
            <a:tailEnd/>
          </a:ln>
        </p:spPr>
        <p:txBody>
          <a:bodyPr>
            <a:spAutoFit/>
          </a:bodyPr>
          <a:lstStyle/>
          <a:p>
            <a:r>
              <a:rPr lang="en-US" sz="1800" b="1" dirty="0">
                <a:latin typeface="Arial" pitchFamily="34" charset="0"/>
                <a:ea typeface="+mj-ea"/>
                <a:cs typeface="Arial" pitchFamily="34" charset="0"/>
              </a:rPr>
              <a:t>Example 5: a ‘kick-out’ product …</a:t>
            </a:r>
          </a:p>
        </p:txBody>
      </p:sp>
      <p:sp>
        <p:nvSpPr>
          <p:cNvPr id="6" name="Rectangle 8"/>
          <p:cNvSpPr txBox="1">
            <a:spLocks noChangeArrowheads="1"/>
          </p:cNvSpPr>
          <p:nvPr/>
        </p:nvSpPr>
        <p:spPr bwMode="auto">
          <a:xfrm>
            <a:off x="338328" y="1241041"/>
            <a:ext cx="9133353" cy="523796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spcBef>
                <a:spcPts val="0"/>
              </a:spcBef>
              <a:spcAft>
                <a:spcPts val="600"/>
              </a:spcAft>
            </a:pPr>
            <a:endParaRPr lang="en-GB" dirty="0">
              <a:ea typeface="Calibri"/>
              <a:cs typeface="Times New Roman"/>
            </a:endParaRPr>
          </a:p>
          <a:p>
            <a:pPr>
              <a:spcBef>
                <a:spcPts val="0"/>
              </a:spcBef>
              <a:spcAft>
                <a:spcPts val="600"/>
              </a:spcAft>
            </a:pPr>
            <a:endParaRPr lang="en-GB" dirty="0">
              <a:ea typeface="Calibri"/>
              <a:cs typeface="Times New Roman"/>
            </a:endParaRPr>
          </a:p>
          <a:p>
            <a:pPr>
              <a:spcBef>
                <a:spcPts val="0"/>
              </a:spcBef>
              <a:spcAft>
                <a:spcPts val="600"/>
              </a:spcAft>
            </a:pPr>
            <a:endParaRPr lang="en-GB" dirty="0">
              <a:ea typeface="Calibri"/>
              <a:cs typeface="Times New Roman"/>
            </a:endParaRPr>
          </a:p>
          <a:p>
            <a:pPr>
              <a:spcBef>
                <a:spcPts val="0"/>
              </a:spcBef>
              <a:spcAft>
                <a:spcPts val="600"/>
              </a:spcAft>
            </a:pPr>
            <a:endParaRPr lang="en-GB" dirty="0">
              <a:ea typeface="Calibri"/>
              <a:cs typeface="Times New Roman"/>
            </a:endParaRPr>
          </a:p>
          <a:p>
            <a:pPr>
              <a:spcBef>
                <a:spcPts val="0"/>
              </a:spcBef>
              <a:spcAft>
                <a:spcPts val="600"/>
              </a:spcAft>
            </a:pPr>
            <a:endParaRPr lang="en-GB" dirty="0">
              <a:ea typeface="Calibri"/>
              <a:cs typeface="Times New Roman"/>
            </a:endParaRPr>
          </a:p>
          <a:p>
            <a:pPr>
              <a:spcBef>
                <a:spcPts val="0"/>
              </a:spcBef>
              <a:spcAft>
                <a:spcPts val="600"/>
              </a:spcAft>
            </a:pPr>
            <a:endParaRPr lang="en-GB" dirty="0">
              <a:ea typeface="Calibri"/>
              <a:cs typeface="Times New Roman"/>
            </a:endParaRPr>
          </a:p>
          <a:p>
            <a:pPr>
              <a:spcBef>
                <a:spcPts val="0"/>
              </a:spcBef>
              <a:spcAft>
                <a:spcPts val="600"/>
              </a:spcAft>
            </a:pPr>
            <a:endParaRPr lang="en-GB" dirty="0">
              <a:ea typeface="Calibri"/>
              <a:cs typeface="Times New Roman"/>
            </a:endParaRPr>
          </a:p>
          <a:p>
            <a:pPr>
              <a:spcBef>
                <a:spcPts val="0"/>
              </a:spcBef>
              <a:spcAft>
                <a:spcPts val="600"/>
              </a:spcAft>
            </a:pPr>
            <a:endParaRPr lang="en-GB" dirty="0">
              <a:ea typeface="Calibri"/>
              <a:cs typeface="Times New Roman"/>
            </a:endParaRPr>
          </a:p>
          <a:p>
            <a:pPr marL="285750" indent="-285750">
              <a:spcBef>
                <a:spcPts val="0"/>
              </a:spcBef>
              <a:spcAft>
                <a:spcPts val="600"/>
              </a:spcAft>
              <a:buFont typeface="Wingdings" panose="05000000000000000000" pitchFamily="2" charset="2"/>
              <a:buChar char="§"/>
            </a:pPr>
            <a:r>
              <a:rPr lang="en-GB" b="1" dirty="0">
                <a:ea typeface="Calibri"/>
                <a:cs typeface="Times New Roman"/>
              </a:rPr>
              <a:t>Like most of the retail products that are typically seen in the UK professional adviser channel, this is also a relatively simple product for an issuing bank to arrange and hedge, in a very similar way to a digital growth product:</a:t>
            </a:r>
          </a:p>
          <a:p>
            <a:pPr marL="447675" lvl="1" indent="-174625">
              <a:spcBef>
                <a:spcPts val="0"/>
              </a:spcBef>
              <a:spcAft>
                <a:spcPts val="600"/>
              </a:spcAft>
              <a:buFont typeface=".AppleSystemUIFont"/>
              <a:buChar char="-"/>
            </a:pPr>
            <a:r>
              <a:rPr lang="en-GB" dirty="0">
                <a:ea typeface="Calibri"/>
                <a:cs typeface="Times New Roman"/>
              </a:rPr>
              <a:t>let’s assume that an issuing bank / provider wants to arrange a product that provides the potential for a fixed kick-out return, at one of the pre-set kick-out dates during the investment term, if the FTSE 100 is at or above 90% of its start level (i.e. it generates a positive return even if the FTSE 100 has fallen by up to 10%). The product will also offer full repayment of capital at maturity unless the value of the FTSE 100 has fallen by more than 40%, measured only at maturity (i.e. using a ‘European barrier’, as opposed to an ‘American barrier’) </a:t>
            </a:r>
          </a:p>
          <a:p>
            <a:pPr marL="447675" lvl="1" indent="-174625">
              <a:spcBef>
                <a:spcPts val="0"/>
              </a:spcBef>
              <a:spcAft>
                <a:spcPts val="600"/>
              </a:spcAft>
              <a:buFont typeface=".AppleSystemUIFont"/>
              <a:buChar char="-"/>
            </a:pPr>
            <a:r>
              <a:rPr lang="en-GB" dirty="0">
                <a:ea typeface="Calibri"/>
                <a:cs typeface="Times New Roman"/>
              </a:rPr>
              <a:t>the potential kick-out return available on the set dates will be determined by the pricing of the component parts / process of ‘hedging’ that the issuing bank may undertake</a:t>
            </a:r>
            <a:endParaRPr lang="en-GB" b="1" dirty="0">
              <a:ea typeface="Calibri"/>
              <a:cs typeface="Times New Roman"/>
            </a:endParaRPr>
          </a:p>
          <a:p>
            <a:pPr marL="360363" indent="-360363">
              <a:spcBef>
                <a:spcPts val="0"/>
              </a:spcBef>
              <a:spcAft>
                <a:spcPts val="600"/>
              </a:spcAft>
            </a:pPr>
            <a:endParaRPr lang="en-GB" b="1" dirty="0">
              <a:ea typeface="Calibri"/>
              <a:cs typeface="Times New Roman"/>
            </a:endParaRPr>
          </a:p>
        </p:txBody>
      </p:sp>
      <p:sp>
        <p:nvSpPr>
          <p:cNvPr id="7" name="Rectangle 6"/>
          <p:cNvSpPr/>
          <p:nvPr/>
        </p:nvSpPr>
        <p:spPr>
          <a:xfrm>
            <a:off x="353526" y="1219867"/>
            <a:ext cx="9197358" cy="2200602"/>
          </a:xfrm>
          <a:prstGeom prst="rect">
            <a:avLst/>
          </a:prstGeom>
          <a:solidFill>
            <a:schemeClr val="tx1"/>
          </a:solidFill>
        </p:spPr>
        <p:txBody>
          <a:bodyPr wrap="square">
            <a:spAutoFit/>
          </a:bodyPr>
          <a:lstStyle/>
          <a:p>
            <a:pPr marL="285750" indent="-285750">
              <a:spcBef>
                <a:spcPts val="1200"/>
              </a:spcBef>
              <a:spcAft>
                <a:spcPts val="600"/>
              </a:spcAft>
              <a:buFont typeface="Wingdings" panose="05000000000000000000" pitchFamily="2" charset="2"/>
              <a:buChar char="§"/>
            </a:pPr>
            <a:r>
              <a:rPr lang="en-GB" b="1" dirty="0">
                <a:solidFill>
                  <a:schemeClr val="bg1"/>
                </a:solidFill>
                <a:ea typeface="Calibri"/>
                <a:cs typeface="Times New Roman"/>
              </a:rPr>
              <a:t>And finally let’s look at one of the most popular structured product strategies: the ‘kick-out’ product</a:t>
            </a:r>
          </a:p>
          <a:p>
            <a:pPr marL="285750" indent="-285750">
              <a:spcBef>
                <a:spcPts val="1200"/>
              </a:spcBef>
              <a:spcAft>
                <a:spcPts val="600"/>
              </a:spcAft>
              <a:buFont typeface="Wingdings" panose="05000000000000000000" pitchFamily="2" charset="2"/>
              <a:buChar char="§"/>
            </a:pPr>
            <a:r>
              <a:rPr lang="en-GB" b="1" dirty="0">
                <a:solidFill>
                  <a:schemeClr val="bg1"/>
                </a:solidFill>
                <a:ea typeface="Calibri"/>
                <a:cs typeface="Times New Roman"/>
              </a:rPr>
              <a:t>A ‘kick-out’ product typically offers a fixed annual return, that accumulates for each year that the product runs, and automatic maturity (i.e. ‘kick-out’) if the underlying market / asset is at or above a certain level on any one of a series of potential kick-out / maturity dates during the investment term:</a:t>
            </a:r>
          </a:p>
          <a:p>
            <a:pPr marL="447675" lvl="1" indent="-174625">
              <a:spcBef>
                <a:spcPts val="0"/>
              </a:spcBef>
              <a:spcAft>
                <a:spcPts val="600"/>
              </a:spcAft>
              <a:buFont typeface=".AppleSystemUIFont"/>
              <a:buChar char="-"/>
            </a:pPr>
            <a:r>
              <a:rPr lang="en-GB" dirty="0">
                <a:solidFill>
                  <a:schemeClr val="bg1"/>
                </a:solidFill>
                <a:ea typeface="Calibri"/>
                <a:cs typeface="Times New Roman"/>
              </a:rPr>
              <a:t>with no return generated if the underlying market / asset is below the level required on all of the potential kick-out dates</a:t>
            </a:r>
          </a:p>
          <a:p>
            <a:pPr marL="447675" lvl="1" indent="-174625">
              <a:spcBef>
                <a:spcPts val="0"/>
              </a:spcBef>
              <a:spcAft>
                <a:spcPts val="600"/>
              </a:spcAft>
              <a:buFont typeface=".AppleSystemUIFont"/>
              <a:buChar char="-"/>
            </a:pPr>
            <a:r>
              <a:rPr lang="en-GB" dirty="0">
                <a:solidFill>
                  <a:schemeClr val="bg1"/>
                </a:solidFill>
                <a:ea typeface="Calibri"/>
                <a:cs typeface="Times New Roman"/>
              </a:rPr>
              <a:t>and / or repayment of capital at maturity linked to the final, closing level of the underlying market / asset, at the maturity date</a:t>
            </a:r>
          </a:p>
        </p:txBody>
      </p:sp>
      <p:sp>
        <p:nvSpPr>
          <p:cNvPr id="10" name="Rectangle 9">
            <a:extLst>
              <a:ext uri="{FF2B5EF4-FFF2-40B4-BE49-F238E27FC236}">
                <a16:creationId xmlns:a16="http://schemas.microsoft.com/office/drawing/2014/main" id="{D02EB6E0-311A-964E-94DE-DBF02697CE42}"/>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264537511"/>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44</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5: a ‘kick-out’ product - pricing the component parts … </a:t>
            </a:r>
          </a:p>
        </p:txBody>
      </p:sp>
      <p:sp>
        <p:nvSpPr>
          <p:cNvPr id="6" name="Rectangle 8"/>
          <p:cNvSpPr txBox="1">
            <a:spLocks noChangeArrowheads="1"/>
          </p:cNvSpPr>
          <p:nvPr/>
        </p:nvSpPr>
        <p:spPr bwMode="auto">
          <a:xfrm>
            <a:off x="318621" y="1129340"/>
            <a:ext cx="9133353" cy="498570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
            </a:pPr>
            <a:r>
              <a:rPr lang="en-GB" b="1" dirty="0">
                <a:ea typeface="Calibri"/>
                <a:cs typeface="Times New Roman"/>
              </a:rPr>
              <a:t>What may the issuing bank do to arrange the product / hedge itself against its contractual exposure to deliver the terms of the product?</a:t>
            </a:r>
          </a:p>
          <a:p>
            <a:pPr marL="447675" lvl="1" indent="-174625">
              <a:spcBef>
                <a:spcPts val="0"/>
              </a:spcBef>
              <a:spcAft>
                <a:spcPts val="600"/>
              </a:spcAft>
              <a:buFont typeface=".AppleSystemUIFont"/>
              <a:buChar char="-"/>
            </a:pPr>
            <a:r>
              <a:rPr lang="en-GB" b="1" dirty="0">
                <a:ea typeface="Calibri"/>
                <a:cs typeface="Times New Roman"/>
              </a:rPr>
              <a:t>Firstly, </a:t>
            </a:r>
            <a:r>
              <a:rPr lang="en-GB" dirty="0">
                <a:ea typeface="Calibri"/>
                <a:cs typeface="Times New Roman"/>
              </a:rPr>
              <a:t>the bank’s treasury team may arrange a ZCB, to hedge the repayment of capital at the maturity date: using the same example as previously, based on the current level of 6 year interest / swap rates and the bank’s funding level (which is driven by its credit risk and appetite for funds) the ZCB will cost 90.86%* of the notional capital;</a:t>
            </a:r>
          </a:p>
          <a:p>
            <a:pPr marL="447675" lvl="1" indent="-174625">
              <a:spcBef>
                <a:spcPts val="0"/>
              </a:spcBef>
              <a:spcAft>
                <a:spcPts val="600"/>
              </a:spcAft>
              <a:buFont typeface=".AppleSystemUIFont"/>
              <a:buChar char="-"/>
            </a:pPr>
            <a:r>
              <a:rPr lang="en-GB" b="1" dirty="0">
                <a:ea typeface="Calibri"/>
                <a:cs typeface="Times New Roman"/>
              </a:rPr>
              <a:t>Secondly, </a:t>
            </a:r>
            <a:r>
              <a:rPr lang="en-GB" dirty="0">
                <a:ea typeface="Calibri"/>
                <a:cs typeface="Times New Roman"/>
              </a:rPr>
              <a:t>the bank may arrange to write, i.e. sell, a Down-and-In / Knock-In put option, in order to generate a premium that it will add to the balance of the notional capital remaining after funding the ZCB, in order to be able to buy more call options, so that the participation rate of the product can be increased for investors: again, based on the FTSE 100, a 60% European (only monitored at maturity) Knock-In put will generate a premium of 15.72%*</a:t>
            </a:r>
          </a:p>
          <a:p>
            <a:pPr marL="447675" lvl="1" indent="-174625">
              <a:spcBef>
                <a:spcPts val="0"/>
              </a:spcBef>
              <a:spcAft>
                <a:spcPts val="600"/>
              </a:spcAft>
              <a:buFont typeface=".AppleSystemUIFont"/>
              <a:buChar char="-"/>
            </a:pPr>
            <a:r>
              <a:rPr lang="en-GB" b="1" dirty="0">
                <a:ea typeface="Calibri"/>
                <a:cs typeface="Times New Roman"/>
              </a:rPr>
              <a:t>Thirdly, </a:t>
            </a:r>
            <a:r>
              <a:rPr lang="en-GB" dirty="0">
                <a:ea typeface="Calibri"/>
                <a:cs typeface="Times New Roman"/>
              </a:rPr>
              <a:t>the bank may buy tight call spreads (i.e. the ‘digital’ strategy), for each potential kick-out date that the potential return is available on. So, </a:t>
            </a:r>
            <a:r>
              <a:rPr lang="en-GB" b="1" dirty="0">
                <a:ea typeface="Calibri"/>
                <a:cs typeface="Times New Roman"/>
              </a:rPr>
              <a:t>for each potential kick-out date</a:t>
            </a:r>
            <a:r>
              <a:rPr lang="en-GB" dirty="0">
                <a:ea typeface="Calibri"/>
                <a:cs typeface="Times New Roman"/>
              </a:rPr>
              <a:t>, the bank may:</a:t>
            </a:r>
          </a:p>
          <a:p>
            <a:pPr marL="904875" lvl="2" indent="-174625">
              <a:spcBef>
                <a:spcPts val="0"/>
              </a:spcBef>
              <a:spcAft>
                <a:spcPts val="600"/>
              </a:spcAft>
              <a:buFont typeface=".AppleSystemUIFont"/>
              <a:buChar char="-"/>
            </a:pPr>
            <a:r>
              <a:rPr lang="en-GB" dirty="0">
                <a:ea typeface="Calibri"/>
                <a:cs typeface="Times New Roman"/>
              </a:rPr>
              <a:t>arrange to buy call options with a strike price / level of 90%: the price of each call option will depend on the expiry date; and</a:t>
            </a:r>
          </a:p>
          <a:p>
            <a:pPr marL="904875" lvl="2" indent="-174625">
              <a:spcBef>
                <a:spcPts val="0"/>
              </a:spcBef>
              <a:spcAft>
                <a:spcPts val="600"/>
              </a:spcAft>
              <a:buFont typeface=".AppleSystemUIFont"/>
              <a:buChar char="-"/>
            </a:pPr>
            <a:r>
              <a:rPr lang="en-GB" dirty="0">
                <a:ea typeface="Calibri"/>
                <a:cs typeface="Times New Roman"/>
              </a:rPr>
              <a:t>arrange to sell call options with a strike price / level of 90.1%: the premium received for each call option will depend on the expiry date</a:t>
            </a:r>
          </a:p>
          <a:p>
            <a:pPr marL="904875" lvl="2" indent="-174625">
              <a:spcBef>
                <a:spcPts val="0"/>
              </a:spcBef>
              <a:spcAft>
                <a:spcPts val="600"/>
              </a:spcAft>
              <a:buFont typeface=".AppleSystemUIFont"/>
              <a:buChar char="-"/>
            </a:pPr>
            <a:r>
              <a:rPr lang="en-GB" dirty="0">
                <a:ea typeface="Calibri"/>
                <a:cs typeface="Times New Roman"/>
              </a:rPr>
              <a:t>importantly, the call spreads will include a ‘Knock-In’ feature, meaning that they only become active if the call spread from the previous year expired worthless (i.e. the product did not kick-out)</a:t>
            </a:r>
          </a:p>
        </p:txBody>
      </p:sp>
      <p:sp>
        <p:nvSpPr>
          <p:cNvPr id="7" name="Rectangle 6"/>
          <p:cNvSpPr/>
          <p:nvPr/>
        </p:nvSpPr>
        <p:spPr>
          <a:xfrm>
            <a:off x="449792" y="6489928"/>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169897449"/>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45</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Example 5: a kick-out product - pricing the component parts … </a:t>
            </a:r>
          </a:p>
        </p:txBody>
      </p:sp>
      <p:sp>
        <p:nvSpPr>
          <p:cNvPr id="6" name="Rectangle 8"/>
          <p:cNvSpPr txBox="1">
            <a:spLocks noChangeArrowheads="1"/>
          </p:cNvSpPr>
          <p:nvPr/>
        </p:nvSpPr>
        <p:spPr bwMode="auto">
          <a:xfrm>
            <a:off x="318622" y="1129342"/>
            <a:ext cx="9133353" cy="141484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itchFamily="2" charset="2"/>
              <a:buChar char="§"/>
            </a:pPr>
            <a:r>
              <a:rPr lang="en-GB" b="1" dirty="0">
                <a:ea typeface="Calibri"/>
                <a:cs typeface="Times New Roman"/>
              </a:rPr>
              <a:t>Because of the number of different options with different expiry dates, showing the process for arranging / hedging a kick-out product is lengthier (but not actually more complicated) than the products detailed so far:</a:t>
            </a:r>
          </a:p>
          <a:p>
            <a:pPr marL="447675" lvl="1" indent="-174625">
              <a:spcBef>
                <a:spcPts val="0"/>
              </a:spcBef>
              <a:spcAft>
                <a:spcPts val="600"/>
              </a:spcAft>
              <a:buFont typeface=".AppleSystemUIFont"/>
              <a:buChar char="-"/>
            </a:pPr>
            <a:r>
              <a:rPr lang="en-GB" dirty="0">
                <a:ea typeface="Calibri"/>
                <a:cs typeface="Times New Roman"/>
              </a:rPr>
              <a:t>however, based on indicative pricing as of the date of this presentation, the kick-out product described in this example would price with a potential kick-out return of 5.75% p.a.</a:t>
            </a:r>
          </a:p>
        </p:txBody>
      </p:sp>
      <p:sp>
        <p:nvSpPr>
          <p:cNvPr id="7" name="Rectangle 6"/>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Tree>
    <p:extLst>
      <p:ext uri="{BB962C8B-B14F-4D97-AF65-F5344CB8AC3E}">
        <p14:creationId xmlns:p14="http://schemas.microsoft.com/office/powerpoint/2010/main" val="2038735394"/>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605865011"/>
              </p:ext>
            </p:extLst>
          </p:nvPr>
        </p:nvGraphicFramePr>
        <p:xfrm>
          <a:off x="447456" y="1139409"/>
          <a:ext cx="9051546" cy="2900978"/>
        </p:xfrm>
        <a:graphic>
          <a:graphicData uri="http://schemas.openxmlformats.org/drawingml/2006/table">
            <a:tbl>
              <a:tblPr firstCol="1" bandRow="1">
                <a:tableStyleId>{5C22544A-7EE6-4342-B048-85BDC9FD1C3A}</a:tableStyleId>
              </a:tblPr>
              <a:tblGrid>
                <a:gridCol w="7480979">
                  <a:extLst>
                    <a:ext uri="{9D8B030D-6E8A-4147-A177-3AD203B41FA5}">
                      <a16:colId xmlns:a16="http://schemas.microsoft.com/office/drawing/2014/main" val="20000"/>
                    </a:ext>
                  </a:extLst>
                </a:gridCol>
                <a:gridCol w="1570567">
                  <a:extLst>
                    <a:ext uri="{9D8B030D-6E8A-4147-A177-3AD203B41FA5}">
                      <a16:colId xmlns:a16="http://schemas.microsoft.com/office/drawing/2014/main" val="4078508812"/>
                    </a:ext>
                  </a:extLst>
                </a:gridCol>
              </a:tblGrid>
              <a:tr h="427447">
                <a:tc>
                  <a:txBody>
                    <a:bodyPr/>
                    <a:lstStyle/>
                    <a:p>
                      <a:pPr marL="6096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COMPONENT BUILDING BLOCK / PROCESS</a:t>
                      </a:r>
                    </a:p>
                  </a:txBody>
                  <a:tcPr marL="0" marR="0" marT="0" marB="0" anchor="ctr">
                    <a:lnL w="12700" cap="flat" cmpd="sng" algn="ctr">
                      <a:noFill/>
                      <a:prstDash val="solid"/>
                      <a:round/>
                      <a:headEnd type="none" w="med" len="med"/>
                      <a:tailEnd type="none" w="med" len="med"/>
                    </a:lnL>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bg1"/>
                          </a:solidFill>
                          <a:latin typeface="+mn-lt"/>
                          <a:ea typeface="+mn-ea"/>
                          <a:cs typeface="+mn-cs"/>
                        </a:rPr>
                        <a:t>PRICING*</a:t>
                      </a:r>
                    </a:p>
                  </a:txBody>
                  <a:tcPr marL="0" marR="0" marT="0" marB="0" anchor="ctr">
                    <a:lnR w="12700" cap="flat" cmpd="sng" algn="ctr">
                      <a:noFill/>
                      <a:prstDash val="solid"/>
                      <a:round/>
                      <a:headEnd type="none" w="med" len="med"/>
                      <a:tailEnd type="none" w="med" len="med"/>
                    </a:lnR>
                    <a:solidFill>
                      <a:schemeClr val="tx1"/>
                    </a:solidFill>
                  </a:tcPr>
                </a:tc>
                <a:extLst>
                  <a:ext uri="{0D108BD9-81ED-4DB2-BD59-A6C34878D82A}">
                    <a16:rowId xmlns:a16="http://schemas.microsoft.com/office/drawing/2014/main" val="10000"/>
                  </a:ext>
                </a:extLst>
              </a:tr>
              <a:tr h="499361">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Create a Zero Coupon Bond, with value of 100 at maturity date</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1047793" rtl="0" eaLnBrk="1" fontAlgn="base" latinLnBrk="0" hangingPunct="1">
                        <a:lnSpc>
                          <a:spcPct val="100000"/>
                        </a:lnSpc>
                        <a:spcBef>
                          <a:spcPct val="0"/>
                        </a:spcBef>
                        <a:spcAft>
                          <a:spcPct val="0"/>
                        </a:spcAft>
                        <a:buClrTx/>
                        <a:buSzTx/>
                        <a:buFontTx/>
                        <a:buNone/>
                        <a:tabLst/>
                      </a:pPr>
                      <a:r>
                        <a:rPr lang="en-US" altLang="en-US" sz="1200" kern="1200" baseline="0" dirty="0">
                          <a:solidFill>
                            <a:schemeClr val="dk1"/>
                          </a:solidFill>
                          <a:latin typeface="+mn-lt"/>
                          <a:ea typeface="+mn-ea"/>
                          <a:cs typeface="+mn-cs"/>
                        </a:rPr>
                        <a:t>90.86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395102653"/>
                  </a:ext>
                </a:extLst>
              </a:tr>
              <a:tr h="431480">
                <a:tc>
                  <a:txBody>
                    <a:bodyPr/>
                    <a:lstStyle/>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Write / sell a Down-and-In / Knock-In put option on FTSE 100 with a 60% European barrier, to </a:t>
                      </a:r>
                    </a:p>
                    <a:p>
                      <a:pPr marL="609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generate a premium </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- 15.72</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53404140"/>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Allocate implicit product fees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+ 3.00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440036427"/>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Net cost of call spreads expiring on each potential kick-out date during the investment term</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+ 21.86</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119011625"/>
                  </a:ext>
                </a:extLst>
              </a:tr>
              <a:tr h="514230">
                <a:tc>
                  <a:txBody>
                    <a:bodyPr/>
                    <a:lstStyle/>
                    <a:p>
                      <a:pPr marL="4826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kern="1200" baseline="0" dirty="0">
                          <a:solidFill>
                            <a:schemeClr val="dk1"/>
                          </a:solidFill>
                          <a:latin typeface="+mn-lt"/>
                          <a:ea typeface="+mn-ea"/>
                          <a:cs typeface="+mn-cs"/>
                        </a:rPr>
                        <a:t> Net cost of all component parts / process</a:t>
                      </a:r>
                    </a:p>
                  </a:txBody>
                  <a:tcPr marL="0" marR="0" marT="0" marB="0" anchor="ctr">
                    <a:lnL w="12700" cap="flat" cmpd="sng" algn="ctr">
                      <a:noFill/>
                      <a:prstDash val="solid"/>
                      <a:round/>
                      <a:headEnd type="none" w="med" len="med"/>
                      <a:tailEnd type="none" w="med" len="med"/>
                    </a:lnL>
                    <a:solidFill>
                      <a:schemeClr val="accent1">
                        <a:lumMod val="75000"/>
                      </a:schemeClr>
                    </a:solidFill>
                  </a:tcPr>
                </a:tc>
                <a:tc>
                  <a: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lang="en-US" altLang="en-US" sz="1200" kern="1200" baseline="0" dirty="0">
                          <a:solidFill>
                            <a:schemeClr val="dk1"/>
                          </a:solidFill>
                          <a:latin typeface="+mn-lt"/>
                          <a:ea typeface="+mn-ea"/>
                          <a:cs typeface="+mn-cs"/>
                        </a:rPr>
                        <a:t>100</a:t>
                      </a:r>
                    </a:p>
                  </a:txBody>
                  <a:tcPr marL="0" marR="0" marT="0" marB="0" anchor="ctr">
                    <a:lnR w="12700" cap="flat" cmpd="sng" algn="ctr">
                      <a:noFill/>
                      <a:prstDash val="solid"/>
                      <a:round/>
                      <a:headEnd type="none" w="med" len="med"/>
                      <a:tailEnd type="none" w="med" len="med"/>
                    </a:lnR>
                    <a:solidFill>
                      <a:schemeClr val="accent1"/>
                    </a:solidFill>
                  </a:tcPr>
                </a:tc>
                <a:extLst>
                  <a:ext uri="{0D108BD9-81ED-4DB2-BD59-A6C34878D82A}">
                    <a16:rowId xmlns:a16="http://schemas.microsoft.com/office/drawing/2014/main" val="123292273"/>
                  </a:ext>
                </a:extLst>
              </a:tr>
            </a:tbl>
          </a:graphicData>
        </a:graphic>
      </p:graphicFrame>
      <p:sp>
        <p:nvSpPr>
          <p:cNvPr id="8"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A summary / breakdown of the pricing of a kick-out product… </a:t>
            </a:r>
          </a:p>
        </p:txBody>
      </p:sp>
      <p:sp>
        <p:nvSpPr>
          <p:cNvPr id="9" name="Rectangle 8"/>
          <p:cNvSpPr/>
          <p:nvPr/>
        </p:nvSpPr>
        <p:spPr>
          <a:xfrm>
            <a:off x="449792" y="6511394"/>
            <a:ext cx="9002182" cy="215444"/>
          </a:xfrm>
          <a:prstGeom prst="rect">
            <a:avLst/>
          </a:prstGeom>
        </p:spPr>
        <p:txBody>
          <a:bodyPr wrap="square">
            <a:spAutoFit/>
          </a:bodyPr>
          <a:lstStyle/>
          <a:p>
            <a:r>
              <a:rPr lang="en-GB" sz="800" b="1" dirty="0">
                <a:ea typeface="Calibri"/>
                <a:cs typeface="Times New Roman"/>
              </a:rPr>
              <a:t>* This is illustrative pricing only. The prices of ZCBs and options can and does change at any time, based on a number of factors, as outlined in this Module.</a:t>
            </a:r>
          </a:p>
        </p:txBody>
      </p:sp>
      <p:sp>
        <p:nvSpPr>
          <p:cNvPr id="10" name="Rectangle 8"/>
          <p:cNvSpPr txBox="1">
            <a:spLocks noChangeArrowheads="1"/>
          </p:cNvSpPr>
          <p:nvPr/>
        </p:nvSpPr>
        <p:spPr bwMode="auto">
          <a:xfrm>
            <a:off x="365649" y="4187056"/>
            <a:ext cx="9133353" cy="181379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Aft>
                <a:spcPts val="600"/>
              </a:spcAft>
              <a:buFont typeface="Wingdings" panose="05000000000000000000" pitchFamily="2" charset="2"/>
              <a:buChar char="§"/>
            </a:pPr>
            <a:r>
              <a:rPr lang="en-GB" b="1" dirty="0">
                <a:ea typeface="Calibri"/>
                <a:cs typeface="Times New Roman"/>
              </a:rPr>
              <a:t>How might a product with higher kick-out return have been produced:</a:t>
            </a:r>
          </a:p>
          <a:p>
            <a:pPr marL="447675" lvl="1" indent="-174625">
              <a:spcBef>
                <a:spcPts val="0"/>
              </a:spcBef>
              <a:spcAft>
                <a:spcPts val="600"/>
              </a:spcAft>
              <a:buFont typeface=".AppleSystemUIFont"/>
              <a:buChar char="-"/>
            </a:pPr>
            <a:r>
              <a:rPr lang="en-GB" dirty="0">
                <a:ea typeface="Calibri"/>
                <a:cs typeface="Times New Roman"/>
              </a:rPr>
              <a:t>a weaker bank would have a cheaper ZCB: but this would create more counterparty risk</a:t>
            </a:r>
          </a:p>
          <a:p>
            <a:pPr marL="447675" lvl="1" indent="-174625">
              <a:spcBef>
                <a:spcPts val="0"/>
              </a:spcBef>
              <a:spcAft>
                <a:spcPts val="600"/>
              </a:spcAft>
              <a:buFont typeface=".AppleSystemUIFont"/>
              <a:buChar char="-"/>
            </a:pPr>
            <a:r>
              <a:rPr lang="en-GB" dirty="0">
                <a:ea typeface="Calibri"/>
                <a:cs typeface="Times New Roman"/>
              </a:rPr>
              <a:t>a higher knock-In put barrier could have been used, to increase the value of the put: but this would create more market risk</a:t>
            </a:r>
          </a:p>
          <a:p>
            <a:pPr marL="447675" lvl="1" indent="-174625">
              <a:spcBef>
                <a:spcPts val="0"/>
              </a:spcBef>
              <a:spcAft>
                <a:spcPts val="600"/>
              </a:spcAft>
              <a:buFont typeface=".AppleSystemUIFont"/>
              <a:buChar char="-"/>
            </a:pPr>
            <a:r>
              <a:rPr lang="en-GB" dirty="0">
                <a:ea typeface="Calibri"/>
                <a:cs typeface="Times New Roman"/>
              </a:rPr>
              <a:t>the volatility of the underlying market / asset is interesting, as a more volatile market / asset could have been used to increase the value of the put option: but this would also increase the cost of the call options</a:t>
            </a:r>
          </a:p>
          <a:p>
            <a:pPr marL="447675" lvl="1" indent="-174625">
              <a:spcBef>
                <a:spcPts val="0"/>
              </a:spcBef>
              <a:spcAft>
                <a:spcPts val="600"/>
              </a:spcAft>
              <a:buFont typeface=".AppleSystemUIFont"/>
              <a:buChar char="-"/>
            </a:pPr>
            <a:r>
              <a:rPr lang="en-GB" dirty="0">
                <a:ea typeface="Calibri"/>
                <a:cs typeface="Times New Roman"/>
              </a:rPr>
              <a:t>a higher strike for the call spreads and therefore the market level required for kick-out could have been used: but this would create more market risk</a:t>
            </a:r>
          </a:p>
        </p:txBody>
      </p:sp>
    </p:spTree>
    <p:extLst>
      <p:ext uri="{BB962C8B-B14F-4D97-AF65-F5344CB8AC3E}">
        <p14:creationId xmlns:p14="http://schemas.microsoft.com/office/powerpoint/2010/main" val="4252597523"/>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47</a:t>
            </a:fld>
            <a:endParaRPr lang="en-US" dirty="0"/>
          </a:p>
        </p:txBody>
      </p:sp>
      <p:sp>
        <p:nvSpPr>
          <p:cNvPr id="12" name="TextBox 2"/>
          <p:cNvSpPr txBox="1">
            <a:spLocks noChangeArrowheads="1"/>
          </p:cNvSpPr>
          <p:nvPr/>
        </p:nvSpPr>
        <p:spPr bwMode="auto">
          <a:xfrm>
            <a:off x="298640" y="530836"/>
            <a:ext cx="7359459" cy="369332"/>
          </a:xfrm>
          <a:prstGeom prst="rect">
            <a:avLst/>
          </a:prstGeom>
          <a:noFill/>
          <a:ln w="9525">
            <a:noFill/>
            <a:miter lim="800000"/>
            <a:headEnd/>
            <a:tailEnd/>
          </a:ln>
        </p:spPr>
        <p:txBody>
          <a:bodyPr wrap="square">
            <a:spAutoFit/>
          </a:bodyPr>
          <a:lstStyle/>
          <a:p>
            <a:r>
              <a:rPr lang="en-US" sz="1600" b="1" dirty="0">
                <a:solidFill>
                  <a:srgbClr val="B24D4E"/>
                </a:solidFill>
              </a:rPr>
              <a:t> </a:t>
            </a:r>
            <a:r>
              <a:rPr lang="en-US" sz="1800" b="1" dirty="0">
                <a:latin typeface="Arial" pitchFamily="34" charset="0"/>
                <a:ea typeface="+mj-ea"/>
                <a:cs typeface="Arial" pitchFamily="34" charset="0"/>
              </a:rPr>
              <a:t>Structured products are about ‘contracts’: not derivatives …</a:t>
            </a:r>
          </a:p>
        </p:txBody>
      </p:sp>
      <p:sp>
        <p:nvSpPr>
          <p:cNvPr id="16" name="Rectangle 3"/>
          <p:cNvSpPr>
            <a:spLocks noChangeArrowheads="1"/>
          </p:cNvSpPr>
          <p:nvPr/>
        </p:nvSpPr>
        <p:spPr bwMode="auto">
          <a:xfrm>
            <a:off x="343780" y="1151060"/>
            <a:ext cx="9498960" cy="5186035"/>
          </a:xfrm>
          <a:prstGeom prst="rect">
            <a:avLst/>
          </a:prstGeom>
          <a:noFill/>
          <a:ln w="9525">
            <a:noFill/>
            <a:miter lim="800000"/>
            <a:headEnd/>
            <a:tailEnd/>
          </a:ln>
        </p:spPr>
        <p:txBody>
          <a:bodyPr wrap="square">
            <a:spAutoFit/>
          </a:bodyPr>
          <a:lstStyle/>
          <a:p>
            <a:pPr marL="285750" lvl="0" indent="-285750" defTabSz="457200">
              <a:spcBef>
                <a:spcPts val="1200"/>
              </a:spcBef>
              <a:spcAft>
                <a:spcPts val="600"/>
              </a:spcAft>
              <a:buFont typeface="Wingdings" pitchFamily="2" charset="2"/>
              <a:buChar char="§"/>
              <a:defRPr/>
            </a:pPr>
            <a:endParaRPr lang="en-GB" dirty="0">
              <a:cs typeface="ＭＳ Ｐゴシック" pitchFamily="-110" charset="-128"/>
            </a:endParaRPr>
          </a:p>
          <a:p>
            <a:pPr marL="285750" lvl="0" indent="-285750" defTabSz="457200">
              <a:spcBef>
                <a:spcPts val="1200"/>
              </a:spcBef>
              <a:spcAft>
                <a:spcPts val="600"/>
              </a:spcAft>
              <a:buFont typeface="Wingdings" pitchFamily="2" charset="2"/>
              <a:buChar char="§"/>
              <a:defRPr/>
            </a:pPr>
            <a:endParaRPr lang="en-GB" dirty="0">
              <a:cs typeface="ＭＳ Ｐゴシック" pitchFamily="-110" charset="-128"/>
            </a:endParaRPr>
          </a:p>
          <a:p>
            <a:pPr marL="285750" lvl="0" indent="-285750" defTabSz="457200">
              <a:spcBef>
                <a:spcPts val="1200"/>
              </a:spcBef>
              <a:spcAft>
                <a:spcPts val="600"/>
              </a:spcAft>
              <a:buFont typeface="Wingdings" pitchFamily="2" charset="2"/>
              <a:buChar char="§"/>
              <a:defRPr/>
            </a:pPr>
            <a:r>
              <a:rPr lang="en-GB" b="1" dirty="0">
                <a:cs typeface="ＭＳ Ｐゴシック" pitchFamily="-110" charset="-128"/>
              </a:rPr>
              <a:t>If you look under the bonnet of a typical mutual fund you will find a complicated ‘investment engine’, with an asset management company, layers of people and process (fund managers, analysts, risk management, executive management, etc.) - and a marketing document setting out the aims / ‘hopes’ of the fund:</a:t>
            </a:r>
          </a:p>
          <a:p>
            <a:pPr marL="447675" lvl="1" indent="-174625">
              <a:spcBef>
                <a:spcPts val="0"/>
              </a:spcBef>
              <a:spcAft>
                <a:spcPts val="600"/>
              </a:spcAft>
              <a:buFont typeface=".AppleSystemUIFont"/>
              <a:buChar char="-"/>
            </a:pPr>
            <a:r>
              <a:rPr lang="en-GB" dirty="0">
                <a:cs typeface="ＭＳ Ｐゴシック" pitchFamily="-110" charset="-128"/>
              </a:rPr>
              <a:t>a mutual fund can fail to deliver on its aims / what investors expect for a multitude of reasons, from macro economic events, to specific market events, to corporate changes, down to simple human error / lack of skill</a:t>
            </a:r>
          </a:p>
          <a:p>
            <a:pPr marL="447675" lvl="1" indent="-174625">
              <a:spcBef>
                <a:spcPts val="0"/>
              </a:spcBef>
              <a:spcAft>
                <a:spcPts val="600"/>
              </a:spcAft>
              <a:buFont typeface=".AppleSystemUIFont"/>
              <a:buChar char="-"/>
            </a:pPr>
            <a:r>
              <a:rPr lang="en-GB" dirty="0">
                <a:cs typeface="ＭＳ Ｐゴシック" pitchFamily="-110" charset="-128"/>
              </a:rPr>
              <a:t>the aims / ‘hopes’ of a mutual fund certainly do not create legal, contractual obligations upon the asset manager (regardless of how much investors might wish that this was the case), although the return of whatever the value of the underlying assets is does not dependent upon fund manager solvency</a:t>
            </a:r>
          </a:p>
          <a:p>
            <a:pPr marL="285750" lvl="0" indent="-285750" defTabSz="457200">
              <a:spcBef>
                <a:spcPts val="1200"/>
              </a:spcBef>
              <a:spcAft>
                <a:spcPts val="600"/>
              </a:spcAft>
              <a:buFont typeface="Wingdings" pitchFamily="2" charset="2"/>
              <a:buChar char="§"/>
              <a:defRPr/>
            </a:pPr>
            <a:r>
              <a:rPr lang="en-GB" b="1" dirty="0">
                <a:cs typeface="ＭＳ Ｐゴシック" pitchFamily="-110" charset="-128"/>
              </a:rPr>
              <a:t>If you look under the bonnet of a typical structured product you will find ‘a contract’, with the terms of the product clearly detailed as a legal obligation upon the issuer of the securities that the product is based upon, that the investor can reply upon, if the issuing institution is solvent - regardless of any / all factors:</a:t>
            </a:r>
          </a:p>
          <a:p>
            <a:pPr marL="447675" lvl="1" indent="-174625">
              <a:spcBef>
                <a:spcPts val="0"/>
              </a:spcBef>
              <a:spcAft>
                <a:spcPts val="600"/>
              </a:spcAft>
              <a:buFont typeface=".AppleSystemUIFont"/>
              <a:buChar char="-"/>
            </a:pPr>
            <a:r>
              <a:rPr lang="en-GB" dirty="0">
                <a:cs typeface="ＭＳ Ｐゴシック" pitchFamily="-110" charset="-128"/>
              </a:rPr>
              <a:t>t</a:t>
            </a:r>
            <a:r>
              <a:rPr lang="en-GB" dirty="0">
                <a:ea typeface="Calibri"/>
                <a:cs typeface="Times New Roman"/>
              </a:rPr>
              <a:t>he ‘process and performance risk’ of what the issuing / counterparty bank may or may not do, and whether it gets anything / everything that it does right or wrong, is a risk that the bank carries: not investors</a:t>
            </a:r>
          </a:p>
          <a:p>
            <a:pPr marL="447675" lvl="1" indent="-174625">
              <a:spcBef>
                <a:spcPts val="0"/>
              </a:spcBef>
              <a:spcAft>
                <a:spcPts val="600"/>
              </a:spcAft>
              <a:buFont typeface=".AppleSystemUIFont"/>
              <a:buChar char="-"/>
            </a:pPr>
            <a:r>
              <a:rPr lang="en-GB" dirty="0">
                <a:ea typeface="Calibri"/>
                <a:cs typeface="Times New Roman"/>
              </a:rPr>
              <a:t>f</a:t>
            </a:r>
            <a:r>
              <a:rPr lang="en-GB" dirty="0">
                <a:cs typeface="ＭＳ Ｐゴシック" pitchFamily="-110" charset="-128"/>
              </a:rPr>
              <a:t>or many investors, the opportunity to effectively abdicate from and devolve themselves of the investment process and performance risk, legally and contractually passing this up the food chain to the global institution responsible for the product, weighed up against the counterparty risk created, is a highly attractive way to invest (particularly as part of a balanced and diversified portfolio that also includes other types of investments)</a:t>
            </a:r>
          </a:p>
        </p:txBody>
      </p:sp>
      <p:sp>
        <p:nvSpPr>
          <p:cNvPr id="6" name="Rectangle 5"/>
          <p:cNvSpPr/>
          <p:nvPr/>
        </p:nvSpPr>
        <p:spPr>
          <a:xfrm>
            <a:off x="353526" y="1151060"/>
            <a:ext cx="9197358" cy="738664"/>
          </a:xfrm>
          <a:prstGeom prst="rect">
            <a:avLst/>
          </a:prstGeom>
          <a:solidFill>
            <a:schemeClr val="tx1"/>
          </a:solidFill>
        </p:spPr>
        <p:txBody>
          <a:bodyPr wrap="square">
            <a:spAutoFit/>
          </a:bodyPr>
          <a:lstStyle/>
          <a:p>
            <a:pPr marL="285750" lvl="0" indent="-285750" defTabSz="457200">
              <a:buFont typeface="Wingdings" pitchFamily="2" charset="2"/>
              <a:buChar char="§"/>
              <a:defRPr/>
            </a:pPr>
            <a:r>
              <a:rPr lang="en-US" b="1" dirty="0">
                <a:solidFill>
                  <a:schemeClr val="bg1"/>
                </a:solidFill>
                <a:ea typeface="Calibri"/>
                <a:cs typeface="Times New Roman"/>
              </a:rPr>
              <a:t>Despite having gone into the mechanics of structured products and what issuing / counterparty banks may or may not do when arranging / hedging them, THE most important point for professional advisers and investors to understand is that structured products equate to investing by contract.</a:t>
            </a:r>
            <a:endParaRPr lang="en-GB" b="1" dirty="0">
              <a:solidFill>
                <a:schemeClr val="bg1"/>
              </a:solidFill>
              <a:cs typeface="ＭＳ Ｐゴシック" pitchFamily="-110" charset="-128"/>
            </a:endParaRPr>
          </a:p>
        </p:txBody>
      </p:sp>
      <p:sp>
        <p:nvSpPr>
          <p:cNvPr id="8" name="Rectangle 7">
            <a:extLst>
              <a:ext uri="{FF2B5EF4-FFF2-40B4-BE49-F238E27FC236}">
                <a16:creationId xmlns:a16="http://schemas.microsoft.com/office/drawing/2014/main" id="{5AD3371B-D37F-3440-95C8-C361E6C57476}"/>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478176452"/>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48</a:t>
            </a:fld>
            <a:endParaRPr lang="en-US" dirty="0"/>
          </a:p>
        </p:txBody>
      </p:sp>
      <p:sp>
        <p:nvSpPr>
          <p:cNvPr id="4" name="TextBox 2"/>
          <p:cNvSpPr txBox="1">
            <a:spLocks noChangeArrowheads="1"/>
          </p:cNvSpPr>
          <p:nvPr/>
        </p:nvSpPr>
        <p:spPr bwMode="auto">
          <a:xfrm>
            <a:off x="383037" y="520640"/>
            <a:ext cx="683956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The ‘contract point’ of structured products …</a:t>
            </a:r>
          </a:p>
        </p:txBody>
      </p:sp>
      <p:sp>
        <p:nvSpPr>
          <p:cNvPr id="5" name="Rectangle 8"/>
          <p:cNvSpPr txBox="1">
            <a:spLocks noChangeArrowheads="1"/>
          </p:cNvSpPr>
          <p:nvPr/>
        </p:nvSpPr>
        <p:spPr bwMode="auto">
          <a:xfrm>
            <a:off x="301618" y="1132077"/>
            <a:ext cx="9535802" cy="527418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6350">
              <a:spcBef>
                <a:spcPts val="1200"/>
              </a:spcBef>
              <a:spcAft>
                <a:spcPts val="600"/>
              </a:spcAft>
            </a:pPr>
            <a:endParaRPr lang="en-US" b="1" dirty="0">
              <a:latin typeface="+mn-lt"/>
              <a:ea typeface="Calibri"/>
              <a:cs typeface="Times New Roman"/>
            </a:endParaRPr>
          </a:p>
          <a:p>
            <a:pPr marL="6350">
              <a:spcBef>
                <a:spcPts val="1200"/>
              </a:spcBef>
              <a:spcAft>
                <a:spcPts val="600"/>
              </a:spcAft>
            </a:pPr>
            <a:endParaRPr lang="en-US" dirty="0">
              <a:latin typeface="+mn-lt"/>
              <a:ea typeface="Calibri"/>
              <a:cs typeface="Times New Roman"/>
            </a:endParaRPr>
          </a:p>
          <a:p>
            <a:pPr marL="447675" lvl="1" indent="-174625">
              <a:spcBef>
                <a:spcPts val="0"/>
              </a:spcBef>
              <a:spcAft>
                <a:spcPts val="600"/>
              </a:spcAft>
              <a:buFont typeface=".AppleSystemUIFont"/>
              <a:buChar char="-"/>
            </a:pPr>
            <a:r>
              <a:rPr lang="en-GB" dirty="0">
                <a:solidFill>
                  <a:srgbClr val="09527B"/>
                </a:solidFill>
                <a:ea typeface="Calibri"/>
                <a:cs typeface="Times New Roman"/>
              </a:rPr>
              <a:t>t</a:t>
            </a:r>
            <a:r>
              <a:rPr lang="en-US" dirty="0">
                <a:latin typeface="+mn-lt"/>
                <a:ea typeface="Calibri"/>
                <a:cs typeface="Times New Roman"/>
              </a:rPr>
              <a:t>his comment is usually made with regard to the use of derivatives: but this is misguided / poorly understood …</a:t>
            </a:r>
          </a:p>
          <a:p>
            <a:pPr marL="447675" lvl="1" indent="-174625">
              <a:spcBef>
                <a:spcPts val="0"/>
              </a:spcBef>
              <a:spcAft>
                <a:spcPts val="600"/>
              </a:spcAft>
              <a:buFont typeface=".AppleSystemUIFont"/>
              <a:buChar char="-"/>
            </a:pPr>
            <a:r>
              <a:rPr lang="en-US" dirty="0">
                <a:latin typeface="+mn-lt"/>
                <a:ea typeface="Calibri"/>
                <a:cs typeface="Times New Roman"/>
              </a:rPr>
              <a:t>firstly, fundamentally, there is nothing wrong with derivatives (they, themselves, are simply contracts)</a:t>
            </a:r>
          </a:p>
          <a:p>
            <a:pPr marL="447675" lvl="1" indent="-174625">
              <a:spcBef>
                <a:spcPts val="0"/>
              </a:spcBef>
              <a:spcAft>
                <a:spcPts val="600"/>
              </a:spcAft>
              <a:buFont typeface=".AppleSystemUIFont"/>
              <a:buChar char="-"/>
            </a:pPr>
            <a:r>
              <a:rPr lang="en-US" dirty="0">
                <a:latin typeface="+mn-lt"/>
                <a:ea typeface="Calibri"/>
                <a:cs typeface="Times New Roman"/>
              </a:rPr>
              <a:t>secondly, as is being explained, investors in structured products are NOT investing directly into the process of products or into derivatives: even if the issuing bank may use them in their arrangements / hedging process </a:t>
            </a:r>
          </a:p>
          <a:p>
            <a:pPr marL="292100" indent="-285750">
              <a:spcBef>
                <a:spcPts val="1200"/>
              </a:spcBef>
              <a:spcAft>
                <a:spcPts val="600"/>
              </a:spcAft>
              <a:buFont typeface="Wingdings" panose="05000000000000000000" pitchFamily="2" charset="2"/>
              <a:buChar char="§"/>
            </a:pPr>
            <a:r>
              <a:rPr lang="en-US" b="1" dirty="0">
                <a:latin typeface="+mn-lt"/>
                <a:ea typeface="Calibri"/>
                <a:cs typeface="Times New Roman"/>
              </a:rPr>
              <a:t>Proving structured products equate to investing by contract - and that the derivatives point is a red herring:</a:t>
            </a:r>
          </a:p>
          <a:p>
            <a:pPr marL="447675" lvl="1" indent="-174625">
              <a:spcBef>
                <a:spcPts val="0"/>
              </a:spcBef>
              <a:spcAft>
                <a:spcPts val="600"/>
              </a:spcAft>
              <a:buFont typeface=".AppleSystemUIFont"/>
              <a:buChar char="-"/>
            </a:pPr>
            <a:r>
              <a:rPr lang="en-GB" dirty="0" err="1">
                <a:latin typeface="+mn-lt"/>
                <a:ea typeface="Calibri"/>
                <a:cs typeface="Times New Roman"/>
              </a:rPr>
              <a:t>i</a:t>
            </a:r>
            <a:r>
              <a:rPr lang="en-US" dirty="0" err="1">
                <a:latin typeface="+mn-lt"/>
                <a:ea typeface="Calibri"/>
                <a:cs typeface="Times New Roman"/>
              </a:rPr>
              <a:t>magine</a:t>
            </a:r>
            <a:r>
              <a:rPr lang="en-US" dirty="0">
                <a:latin typeface="+mn-lt"/>
                <a:ea typeface="Calibri"/>
                <a:cs typeface="Times New Roman"/>
              </a:rPr>
              <a:t> that on the first day of a 5-year structured product the treasury team of the issuing bank goes on holiday: and no ‘zero coupon bond’ is put in place. Nothing! Nada! </a:t>
            </a:r>
            <a:r>
              <a:rPr lang="en-US" dirty="0" err="1">
                <a:latin typeface="+mn-lt"/>
                <a:ea typeface="Calibri"/>
                <a:cs typeface="Times New Roman"/>
              </a:rPr>
              <a:t>Rien</a:t>
            </a:r>
            <a:r>
              <a:rPr lang="en-US" dirty="0">
                <a:latin typeface="+mn-lt"/>
                <a:ea typeface="Calibri"/>
                <a:cs typeface="Times New Roman"/>
              </a:rPr>
              <a:t>!</a:t>
            </a:r>
          </a:p>
          <a:p>
            <a:pPr marL="447675" lvl="1" indent="-174625">
              <a:spcBef>
                <a:spcPts val="0"/>
              </a:spcBef>
              <a:spcAft>
                <a:spcPts val="600"/>
              </a:spcAft>
              <a:buFont typeface=".AppleSystemUIFont"/>
              <a:buChar char="-"/>
            </a:pPr>
            <a:r>
              <a:rPr lang="en-US" dirty="0">
                <a:latin typeface="+mn-lt"/>
                <a:ea typeface="Calibri"/>
                <a:cs typeface="Times New Roman"/>
              </a:rPr>
              <a:t>imagine also, that on the same day, the equity derivatives team of the issuing bank goes on the same holiday: and no derivatives are arranged. </a:t>
            </a:r>
            <a:r>
              <a:rPr lang="en-US" dirty="0">
                <a:ea typeface="Calibri"/>
                <a:cs typeface="Times New Roman"/>
              </a:rPr>
              <a:t>Nothing! Nada! </a:t>
            </a:r>
            <a:r>
              <a:rPr lang="en-US" dirty="0" err="1">
                <a:ea typeface="Calibri"/>
                <a:cs typeface="Times New Roman"/>
              </a:rPr>
              <a:t>Rien</a:t>
            </a:r>
            <a:r>
              <a:rPr lang="en-US" dirty="0">
                <a:ea typeface="Calibri"/>
                <a:cs typeface="Times New Roman"/>
              </a:rPr>
              <a:t>!</a:t>
            </a:r>
          </a:p>
          <a:p>
            <a:pPr marL="447675" lvl="1" indent="-174625">
              <a:spcBef>
                <a:spcPts val="0"/>
              </a:spcBef>
              <a:spcAft>
                <a:spcPts val="600"/>
              </a:spcAft>
              <a:buFont typeface=".AppleSystemUIFont"/>
              <a:buChar char="-"/>
            </a:pPr>
            <a:r>
              <a:rPr lang="en-US" dirty="0">
                <a:ea typeface="Calibri"/>
                <a:cs typeface="Times New Roman"/>
              </a:rPr>
              <a:t>a</a:t>
            </a:r>
            <a:r>
              <a:rPr lang="en-US" dirty="0">
                <a:latin typeface="+mn-lt"/>
                <a:ea typeface="Calibri"/>
                <a:cs typeface="Times New Roman"/>
              </a:rPr>
              <a:t>nd, just for good measure, the risk management of the bank is also on the holiday: and is not there to check that the treasury team and equity derivatives team are at work: precisely nothing is therefore done, by anybody.</a:t>
            </a:r>
          </a:p>
          <a:p>
            <a:pPr marL="6350">
              <a:spcBef>
                <a:spcPts val="1200"/>
              </a:spcBef>
              <a:spcAft>
                <a:spcPts val="600"/>
              </a:spcAft>
            </a:pPr>
            <a:r>
              <a:rPr lang="en-US" i="1" dirty="0">
                <a:latin typeface="+mn-lt"/>
                <a:ea typeface="Calibri"/>
                <a:cs typeface="Arial" panose="020B0604020202020204" pitchFamily="34" charset="0"/>
              </a:rPr>
              <a:t>        (alternatively, imagine the opposite: the bank does everything it could … but royally messes it all up!)</a:t>
            </a:r>
            <a:endParaRPr lang="en-US" i="1" dirty="0">
              <a:latin typeface="+mn-lt"/>
              <a:ea typeface="Calibri"/>
              <a:cs typeface="Times New Roman"/>
            </a:endParaRPr>
          </a:p>
          <a:p>
            <a:pPr marL="6350">
              <a:spcBef>
                <a:spcPts val="1200"/>
              </a:spcBef>
              <a:spcAft>
                <a:spcPts val="600"/>
              </a:spcAft>
            </a:pPr>
            <a:r>
              <a:rPr lang="en-US" dirty="0">
                <a:latin typeface="+mn-lt"/>
                <a:ea typeface="Calibri"/>
                <a:cs typeface="Times New Roman"/>
              </a:rPr>
              <a:t>      </a:t>
            </a:r>
            <a:r>
              <a:rPr lang="en-US" b="1" dirty="0">
                <a:latin typeface="+mn-lt"/>
                <a:ea typeface="Calibri"/>
                <a:cs typeface="Times New Roman"/>
              </a:rPr>
              <a:t>  QUESTION: </a:t>
            </a:r>
            <a:r>
              <a:rPr lang="en-US" dirty="0">
                <a:latin typeface="+mn-lt"/>
                <a:ea typeface="Calibri"/>
                <a:cs typeface="Times New Roman"/>
              </a:rPr>
              <a:t>what can investors expect from the structured product, when it matures?</a:t>
            </a:r>
          </a:p>
          <a:p>
            <a:pPr marL="6350">
              <a:spcBef>
                <a:spcPts val="1200"/>
              </a:spcBef>
              <a:spcAft>
                <a:spcPts val="600"/>
              </a:spcAft>
            </a:pPr>
            <a:r>
              <a:rPr lang="en-US" dirty="0">
                <a:latin typeface="+mn-lt"/>
                <a:ea typeface="Calibri"/>
                <a:cs typeface="Times New Roman"/>
              </a:rPr>
              <a:t>        </a:t>
            </a:r>
            <a:r>
              <a:rPr lang="en-US" b="1" dirty="0">
                <a:latin typeface="+mn-lt"/>
                <a:ea typeface="Calibri"/>
                <a:cs typeface="Times New Roman"/>
              </a:rPr>
              <a:t>ANSWER: </a:t>
            </a:r>
            <a:r>
              <a:rPr lang="en-US" dirty="0">
                <a:latin typeface="+mn-lt"/>
                <a:ea typeface="Calibri"/>
                <a:cs typeface="Times New Roman"/>
              </a:rPr>
              <a:t>everything they were told to expect, at the outset … because the investment is ‘defined by contract’</a:t>
            </a:r>
          </a:p>
        </p:txBody>
      </p:sp>
      <p:sp>
        <p:nvSpPr>
          <p:cNvPr id="6" name="Rectangle 5"/>
          <p:cNvSpPr/>
          <p:nvPr/>
        </p:nvSpPr>
        <p:spPr>
          <a:xfrm>
            <a:off x="367016" y="1259446"/>
            <a:ext cx="9170378" cy="437043"/>
          </a:xfrm>
          <a:prstGeom prst="rect">
            <a:avLst/>
          </a:prstGeom>
          <a:solidFill>
            <a:schemeClr val="tx1"/>
          </a:solidFill>
        </p:spPr>
        <p:txBody>
          <a:bodyPr wrap="square">
            <a:spAutoFit/>
          </a:bodyPr>
          <a:lstStyle/>
          <a:p>
            <a:pPr marL="285750" indent="-285750">
              <a:lnSpc>
                <a:spcPct val="80000"/>
              </a:lnSpc>
              <a:buFont typeface="Wingdings" panose="05000000000000000000" pitchFamily="2" charset="2"/>
              <a:buChar char="§"/>
            </a:pPr>
            <a:r>
              <a:rPr lang="en-US" b="1" dirty="0">
                <a:solidFill>
                  <a:schemeClr val="bg1"/>
                </a:solidFill>
                <a:ea typeface="Calibri"/>
                <a:cs typeface="Times New Roman"/>
              </a:rPr>
              <a:t>Let’s prove this contract point - and make it absolutely easy to understand: in the process, let’s also deal with a ‘faction’ re structured products, which is the suggestion that they are ‘complex’ products:</a:t>
            </a:r>
            <a:endParaRPr lang="en-GB" b="1" dirty="0">
              <a:solidFill>
                <a:schemeClr val="bg1"/>
              </a:solidFill>
              <a:ea typeface="Calibri"/>
              <a:cs typeface="Times New Roman"/>
            </a:endParaRPr>
          </a:p>
        </p:txBody>
      </p:sp>
      <p:sp>
        <p:nvSpPr>
          <p:cNvPr id="7" name="Rectangle 6">
            <a:extLst>
              <a:ext uri="{FF2B5EF4-FFF2-40B4-BE49-F238E27FC236}">
                <a16:creationId xmlns:a16="http://schemas.microsoft.com/office/drawing/2014/main" id="{1A0670F1-9FB4-074A-B8CF-22DA93EADC83}"/>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144335151"/>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49</a:t>
            </a:fld>
            <a:endParaRPr lang="en-US" dirty="0"/>
          </a:p>
        </p:txBody>
      </p:sp>
      <p:sp>
        <p:nvSpPr>
          <p:cNvPr id="4" name="TextBox 2"/>
          <p:cNvSpPr txBox="1">
            <a:spLocks noChangeArrowheads="1"/>
          </p:cNvSpPr>
          <p:nvPr/>
        </p:nvSpPr>
        <p:spPr bwMode="auto">
          <a:xfrm>
            <a:off x="383037" y="520640"/>
            <a:ext cx="6839566"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The ‘contract point’ of structured products …</a:t>
            </a:r>
          </a:p>
        </p:txBody>
      </p:sp>
      <p:sp>
        <p:nvSpPr>
          <p:cNvPr id="5" name="Rectangle 8"/>
          <p:cNvSpPr txBox="1">
            <a:spLocks noChangeArrowheads="1"/>
          </p:cNvSpPr>
          <p:nvPr/>
        </p:nvSpPr>
        <p:spPr bwMode="auto">
          <a:xfrm>
            <a:off x="301618" y="1139088"/>
            <a:ext cx="9380264" cy="268863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92100" indent="-285750">
              <a:spcAft>
                <a:spcPts val="600"/>
              </a:spcAft>
              <a:buFont typeface="Wingdings" panose="05000000000000000000" pitchFamily="2" charset="2"/>
              <a:buChar char="§"/>
            </a:pPr>
            <a:r>
              <a:rPr lang="en-US" b="1" dirty="0">
                <a:latin typeface="+mn-lt"/>
                <a:ea typeface="Calibri"/>
                <a:cs typeface="Times New Roman"/>
              </a:rPr>
              <a:t>Having been explicit in explaining that structured products equate to investing by contract and that the contracts afford the issuer / counterparty no ‘wriggle room’ with regard to delivering precisely what is stated at maturity, if the issuer / counterparty is solvent, it is pertinent to highlight that the contract may also detail that the terms of a product may need to be varied in certain circumstances:</a:t>
            </a:r>
          </a:p>
          <a:p>
            <a:pPr marL="447675" lvl="1" indent="-174625">
              <a:spcBef>
                <a:spcPts val="0"/>
              </a:spcBef>
              <a:spcAft>
                <a:spcPts val="600"/>
              </a:spcAft>
              <a:buFont typeface=".AppleSystemUIFont"/>
              <a:buChar char="-"/>
            </a:pPr>
            <a:r>
              <a:rPr lang="en-GB" dirty="0">
                <a:latin typeface="+mn-lt"/>
                <a:ea typeface="Calibri"/>
                <a:cs typeface="Times New Roman"/>
              </a:rPr>
              <a:t>c</a:t>
            </a:r>
            <a:r>
              <a:rPr lang="en-US" dirty="0" err="1">
                <a:latin typeface="+mn-lt"/>
                <a:ea typeface="Calibri"/>
                <a:cs typeface="Times New Roman"/>
              </a:rPr>
              <a:t>ircumstances</a:t>
            </a:r>
            <a:r>
              <a:rPr lang="en-US" dirty="0">
                <a:latin typeface="+mn-lt"/>
                <a:ea typeface="Calibri"/>
                <a:cs typeface="Times New Roman"/>
              </a:rPr>
              <a:t> under which such changes might occur would usually be extreme events, such as ‘market disruption’, that might, for example, mean that an underlying market / asset index is discontinued and the bank is unable to continue with a product as per the original terms, etc.</a:t>
            </a:r>
          </a:p>
          <a:p>
            <a:pPr marL="447675" lvl="1" indent="-174625">
              <a:spcBef>
                <a:spcPts val="0"/>
              </a:spcBef>
              <a:spcAft>
                <a:spcPts val="600"/>
              </a:spcAft>
              <a:buFont typeface=".AppleSystemUIFont"/>
              <a:buChar char="-"/>
            </a:pPr>
            <a:r>
              <a:rPr lang="en-US" dirty="0">
                <a:latin typeface="+mn-lt"/>
                <a:ea typeface="Calibri"/>
                <a:cs typeface="Times New Roman"/>
              </a:rPr>
              <a:t>in circumstances where a bank may need to alter the terms of a contract, aside from regulatory and legal protection the derivatives industry also has its own association: ISDA  (International Swaps and Derivatives Association), that establishes and enforces sector practices  </a:t>
            </a:r>
          </a:p>
        </p:txBody>
      </p:sp>
      <p:sp>
        <p:nvSpPr>
          <p:cNvPr id="6" name="Rectangle 5">
            <a:extLst>
              <a:ext uri="{FF2B5EF4-FFF2-40B4-BE49-F238E27FC236}">
                <a16:creationId xmlns:a16="http://schemas.microsoft.com/office/drawing/2014/main" id="{1279A9F7-8F82-DE47-9268-CFC81B51A02A}"/>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51986606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Knowing how structured products ‘work’ …</a:t>
            </a:r>
          </a:p>
        </p:txBody>
      </p:sp>
      <p:sp>
        <p:nvSpPr>
          <p:cNvPr id="2" name="Rectangle 1"/>
          <p:cNvSpPr/>
          <p:nvPr/>
        </p:nvSpPr>
        <p:spPr>
          <a:xfrm>
            <a:off x="313418" y="2549903"/>
            <a:ext cx="9411027" cy="3385542"/>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It is important to understand that structured products fundamentally differ from other types of investment in how they work:</a:t>
            </a:r>
          </a:p>
          <a:p>
            <a:pPr marL="447675" lvl="1" indent="-174625">
              <a:spcBef>
                <a:spcPts val="0"/>
              </a:spcBef>
              <a:spcAft>
                <a:spcPts val="600"/>
              </a:spcAft>
              <a:buFont typeface=".AppleSystemUIFont"/>
              <a:buChar char="-"/>
            </a:pPr>
            <a:r>
              <a:rPr lang="en-GB" dirty="0">
                <a:ea typeface="Calibri"/>
                <a:cs typeface="Times New Roman"/>
              </a:rPr>
              <a:t>most notably, they are not ‘managed’ by a fund manager and do not depend upon fund manager skill (or lack of)</a:t>
            </a:r>
          </a:p>
          <a:p>
            <a:pPr marL="285750" indent="-285750">
              <a:spcBef>
                <a:spcPts val="1200"/>
              </a:spcBef>
              <a:spcAft>
                <a:spcPts val="600"/>
              </a:spcAft>
              <a:buFont typeface="Wingdings" panose="05000000000000000000" pitchFamily="2" charset="2"/>
              <a:buChar char="§"/>
            </a:pPr>
            <a:r>
              <a:rPr lang="en-GB" b="1" dirty="0">
                <a:ea typeface="Calibri"/>
                <a:cs typeface="Times New Roman"/>
              </a:rPr>
              <a:t>Structured products equate to ‘investing by contract’, with all of the terms of the product (the conditions of any returns that may be generated and the types and levels of any risks that may exist) clearly defined</a:t>
            </a:r>
          </a:p>
          <a:p>
            <a:pPr marL="285750" indent="-285750">
              <a:spcBef>
                <a:spcPts val="1200"/>
              </a:spcBef>
              <a:spcAft>
                <a:spcPts val="600"/>
              </a:spcAft>
              <a:buFont typeface="Wingdings" panose="05000000000000000000" pitchFamily="2" charset="2"/>
              <a:buChar char="§"/>
            </a:pPr>
            <a:r>
              <a:rPr lang="en-GB" b="1" dirty="0">
                <a:ea typeface="Calibri"/>
                <a:cs typeface="Times New Roman"/>
              </a:rPr>
              <a:t>In fact, what a bank may (or may not) do when creating / arranging a structured product is done in order to hedge itself against the legal obligation that it carries to deliver the terms of the product, including:</a:t>
            </a:r>
          </a:p>
          <a:p>
            <a:pPr marL="447675" lvl="1" indent="-174625">
              <a:spcBef>
                <a:spcPts val="0"/>
              </a:spcBef>
              <a:spcAft>
                <a:spcPts val="600"/>
              </a:spcAft>
              <a:buFont typeface=".AppleSystemUIFont"/>
              <a:buChar char="-"/>
            </a:pPr>
            <a:r>
              <a:rPr lang="en-GB" dirty="0">
                <a:ea typeface="Calibri"/>
                <a:cs typeface="Times New Roman"/>
              </a:rPr>
              <a:t>repayment of any capital invested in the product, at the maturity date</a:t>
            </a:r>
          </a:p>
          <a:p>
            <a:pPr marL="447675" lvl="1" indent="-174625">
              <a:spcBef>
                <a:spcPts val="0"/>
              </a:spcBef>
              <a:spcAft>
                <a:spcPts val="600"/>
              </a:spcAft>
              <a:buFont typeface=".AppleSystemUIFont"/>
              <a:buChar char="-"/>
            </a:pPr>
            <a:r>
              <a:rPr lang="en-GB" dirty="0">
                <a:ea typeface="Calibri"/>
                <a:cs typeface="Times New Roman"/>
              </a:rPr>
              <a:t>any potential returns offered during the investment term and / or at the maturity date</a:t>
            </a:r>
          </a:p>
          <a:p>
            <a:pPr marL="285750" indent="-285750">
              <a:spcBef>
                <a:spcPts val="1200"/>
              </a:spcBef>
              <a:spcAft>
                <a:spcPts val="600"/>
              </a:spcAft>
              <a:buFont typeface="Wingdings" panose="05000000000000000000" pitchFamily="2" charset="2"/>
              <a:buChar char="§"/>
            </a:pPr>
            <a:r>
              <a:rPr lang="en-GB" b="1" dirty="0">
                <a:ea typeface="Calibri"/>
                <a:cs typeface="Times New Roman"/>
              </a:rPr>
              <a:t>This module seeks to explain the background to the mechanics of structured products and what the counterparty banks issuing them may (or may not) do when creating / arranging them</a:t>
            </a:r>
          </a:p>
        </p:txBody>
      </p:sp>
      <p:sp>
        <p:nvSpPr>
          <p:cNvPr id="5" name="Rectangle 4"/>
          <p:cNvSpPr/>
          <p:nvPr/>
        </p:nvSpPr>
        <p:spPr>
          <a:xfrm>
            <a:off x="365760" y="1191480"/>
            <a:ext cx="9166962" cy="1169551"/>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Many professional advisers and investors are interested in how structured products work, in particular what an issuing / counterparty bank may (or may not) do when creating a structured product</a:t>
            </a:r>
          </a:p>
          <a:p>
            <a:pPr algn="ctr"/>
            <a:r>
              <a:rPr lang="en-US" b="1" dirty="0">
                <a:solidFill>
                  <a:schemeClr val="bg1"/>
                </a:solidFill>
              </a:rPr>
              <a:t>-----------------------------------------------------------------------------------------------------------------------------------------</a:t>
            </a:r>
          </a:p>
          <a:p>
            <a:pPr algn="ctr"/>
            <a:r>
              <a:rPr lang="en-GB" b="1" dirty="0">
                <a:solidFill>
                  <a:schemeClr val="bg1"/>
                </a:solidFill>
                <a:ea typeface="Calibri"/>
                <a:cs typeface="Times New Roman"/>
              </a:rPr>
              <a:t>The process that an issuing / counterparty bank may employ when arranging (‘hedging’) a structured product - i.e. the component building blocks and how they work - is surprisingly straightforward</a:t>
            </a:r>
          </a:p>
        </p:txBody>
      </p:sp>
      <p:sp>
        <p:nvSpPr>
          <p:cNvPr id="9" name="Rectangle 8">
            <a:extLst>
              <a:ext uri="{FF2B5EF4-FFF2-40B4-BE49-F238E27FC236}">
                <a16:creationId xmlns:a16="http://schemas.microsoft.com/office/drawing/2014/main" id="{E584F911-46B8-6348-ABC5-69A915D3F13C}"/>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117413312"/>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50</a:t>
            </a:fld>
            <a:endParaRPr lang="en-US" dirty="0"/>
          </a:p>
        </p:txBody>
      </p:sp>
      <p:sp>
        <p:nvSpPr>
          <p:cNvPr id="8" name="TextBox 2"/>
          <p:cNvSpPr txBox="1">
            <a:spLocks noChangeArrowheads="1"/>
          </p:cNvSpPr>
          <p:nvPr/>
        </p:nvSpPr>
        <p:spPr bwMode="auto">
          <a:xfrm>
            <a:off x="338327" y="499966"/>
            <a:ext cx="7767559" cy="369332"/>
          </a:xfrm>
          <a:prstGeom prst="rect">
            <a:avLst/>
          </a:prstGeom>
          <a:noFill/>
          <a:ln w="9525">
            <a:noFill/>
            <a:miter lim="800000"/>
            <a:headEnd/>
            <a:tailEnd/>
          </a:ln>
        </p:spPr>
        <p:txBody>
          <a:bodyPr wrap="square">
            <a:spAutoFit/>
          </a:bodyPr>
          <a:lstStyle/>
          <a:p>
            <a:r>
              <a:rPr lang="en-US" sz="1800" b="1" dirty="0">
                <a:latin typeface="Arial" pitchFamily="34" charset="0"/>
                <a:ea typeface="+mj-ea"/>
                <a:cs typeface="Arial" pitchFamily="34" charset="0"/>
              </a:rPr>
              <a:t>Conclusion … </a:t>
            </a:r>
          </a:p>
        </p:txBody>
      </p:sp>
      <p:sp>
        <p:nvSpPr>
          <p:cNvPr id="6" name="Rectangle 8"/>
          <p:cNvSpPr txBox="1">
            <a:spLocks noChangeArrowheads="1"/>
          </p:cNvSpPr>
          <p:nvPr/>
        </p:nvSpPr>
        <p:spPr bwMode="auto">
          <a:xfrm>
            <a:off x="318622" y="1129342"/>
            <a:ext cx="9133353" cy="520234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spcBef>
                <a:spcPts val="1200"/>
              </a:spcBef>
              <a:spcAft>
                <a:spcPts val="600"/>
              </a:spcAft>
              <a:buFont typeface="Wingdings" pitchFamily="2" charset="2"/>
              <a:buChar char="§"/>
            </a:pPr>
            <a:r>
              <a:rPr lang="en-GB" b="1" dirty="0">
                <a:ea typeface="Calibri"/>
                <a:cs typeface="Times New Roman"/>
              </a:rPr>
              <a:t>As should now be clear, structured products are neither complex nor alchemy:</a:t>
            </a:r>
          </a:p>
          <a:p>
            <a:pPr marL="447675" lvl="1" indent="-174625">
              <a:spcBef>
                <a:spcPts val="0"/>
              </a:spcBef>
              <a:spcAft>
                <a:spcPts val="600"/>
              </a:spcAft>
              <a:buFont typeface=".AppleSystemUIFont"/>
              <a:buChar char="-"/>
            </a:pPr>
            <a:r>
              <a:rPr lang="en-GB" dirty="0">
                <a:ea typeface="Calibri"/>
                <a:cs typeface="Times New Roman"/>
              </a:rPr>
              <a:t>the building blocks and process of how structured products are potentially arranged and priced by issuing / counterparty banks is transparent, logical / mathematical and straightforward</a:t>
            </a:r>
          </a:p>
          <a:p>
            <a:pPr marL="285750" indent="-285750">
              <a:spcBef>
                <a:spcPts val="1200"/>
              </a:spcBef>
              <a:spcAft>
                <a:spcPts val="600"/>
              </a:spcAft>
              <a:buFont typeface="Wingdings" pitchFamily="2" charset="2"/>
              <a:buChar char="§"/>
            </a:pPr>
            <a:r>
              <a:rPr lang="en-GB" b="1" dirty="0">
                <a:ea typeface="Calibri"/>
                <a:cs typeface="Times New Roman"/>
              </a:rPr>
              <a:t>What an issuing / counterparty bank may (or may not) do when arranging a structured product is done in order for the bank to hedge itself against its legal / contractual obligation to deliver the terms of the product at maturity:</a:t>
            </a:r>
          </a:p>
          <a:p>
            <a:pPr marL="447675" lvl="1" indent="-174625">
              <a:spcBef>
                <a:spcPts val="0"/>
              </a:spcBef>
              <a:spcAft>
                <a:spcPts val="600"/>
              </a:spcAft>
              <a:buFont typeface=".AppleSystemUIFont"/>
              <a:buChar char="-"/>
            </a:pPr>
            <a:r>
              <a:rPr lang="en-GB" dirty="0">
                <a:ea typeface="Calibri"/>
                <a:cs typeface="Times New Roman"/>
              </a:rPr>
              <a:t>investors are taking on the credit risk of the contract issuer, i.e. the counterparty risk</a:t>
            </a:r>
          </a:p>
          <a:p>
            <a:pPr marL="447675" lvl="1" indent="-174625">
              <a:spcBef>
                <a:spcPts val="0"/>
              </a:spcBef>
              <a:spcAft>
                <a:spcPts val="600"/>
              </a:spcAft>
              <a:buFont typeface=".AppleSystemUIFont"/>
              <a:buChar char="-"/>
            </a:pPr>
            <a:r>
              <a:rPr lang="en-GB" dirty="0">
                <a:ea typeface="Calibri"/>
                <a:cs typeface="Times New Roman"/>
              </a:rPr>
              <a:t>if the bank is solvent at maturity it doesn’t matter what they may have done / or not done: it is legally obligated to deliver the terms of the securities / bonds that it has issued, that the product is based upon</a:t>
            </a:r>
          </a:p>
          <a:p>
            <a:pPr marL="273050">
              <a:spcBef>
                <a:spcPts val="1200"/>
              </a:spcBef>
              <a:spcAft>
                <a:spcPts val="600"/>
              </a:spcAft>
            </a:pPr>
            <a:r>
              <a:rPr lang="en-GB" i="1" dirty="0">
                <a:ea typeface="Calibri"/>
                <a:cs typeface="Times New Roman"/>
              </a:rPr>
              <a:t>(it is worth noting, however, that the secondary market price of the product during the investment term may be determined by the value of the underlying component parts of the product, i.e. the ZCB and any options)</a:t>
            </a:r>
          </a:p>
          <a:p>
            <a:pPr marL="273050">
              <a:spcBef>
                <a:spcPts val="1200"/>
              </a:spcBef>
              <a:spcAft>
                <a:spcPts val="600"/>
              </a:spcAft>
            </a:pPr>
            <a:endParaRPr lang="en-GB" dirty="0">
              <a:ea typeface="Calibri"/>
              <a:cs typeface="Times New Roman"/>
            </a:endParaRPr>
          </a:p>
          <a:p>
            <a:pPr>
              <a:spcBef>
                <a:spcPts val="1200"/>
              </a:spcBef>
              <a:spcAft>
                <a:spcPts val="600"/>
              </a:spcAft>
            </a:pPr>
            <a:endParaRPr lang="en-GB" dirty="0">
              <a:ea typeface="Calibri"/>
              <a:cs typeface="Times New Roman"/>
            </a:endParaRPr>
          </a:p>
          <a:p>
            <a:pPr>
              <a:spcBef>
                <a:spcPts val="1200"/>
              </a:spcBef>
              <a:spcAft>
                <a:spcPts val="600"/>
              </a:spcAft>
            </a:pPr>
            <a:endParaRPr lang="en-GB" dirty="0">
              <a:ea typeface="Calibri"/>
              <a:cs typeface="Times New Roman"/>
            </a:endParaRPr>
          </a:p>
          <a:p>
            <a:pPr marL="285750" indent="-285750">
              <a:spcBef>
                <a:spcPts val="1200"/>
              </a:spcBef>
              <a:spcAft>
                <a:spcPts val="600"/>
              </a:spcAft>
              <a:buFont typeface="Wingdings" pitchFamily="2" charset="2"/>
              <a:buChar char="§"/>
            </a:pPr>
            <a:r>
              <a:rPr lang="en-GB" b="1" dirty="0">
                <a:ea typeface="Calibri"/>
                <a:cs typeface="Times New Roman"/>
              </a:rPr>
              <a:t>Investing ‘by contract’ is a major benefit and advantage of structured products, for many investors, as part of a balanced and diversified portfolio that also incudes other types of investments</a:t>
            </a:r>
          </a:p>
        </p:txBody>
      </p:sp>
      <p:sp>
        <p:nvSpPr>
          <p:cNvPr id="7" name="Rectangle 6"/>
          <p:cNvSpPr/>
          <p:nvPr/>
        </p:nvSpPr>
        <p:spPr>
          <a:xfrm>
            <a:off x="318622" y="4488620"/>
            <a:ext cx="9197358" cy="1031051"/>
          </a:xfrm>
          <a:prstGeom prst="rect">
            <a:avLst/>
          </a:prstGeom>
          <a:solidFill>
            <a:schemeClr val="tx1"/>
          </a:solidFill>
        </p:spPr>
        <p:txBody>
          <a:bodyPr wrap="square">
            <a:spAutoFit/>
          </a:bodyPr>
          <a:lstStyle/>
          <a:p>
            <a:pPr marL="285750" indent="-285750">
              <a:spcAft>
                <a:spcPts val="600"/>
              </a:spcAft>
              <a:buFont typeface="Wingdings" panose="05000000000000000000" pitchFamily="2" charset="2"/>
              <a:buChar char="§"/>
            </a:pPr>
            <a:r>
              <a:rPr lang="en-GB" b="1" dirty="0">
                <a:solidFill>
                  <a:schemeClr val="bg1"/>
                </a:solidFill>
                <a:ea typeface="Calibri"/>
                <a:cs typeface="Times New Roman"/>
              </a:rPr>
              <a:t>The most important aspect of structured products for professional advisers and investors to understand - and value - is that structured products equate to investing by contract:</a:t>
            </a:r>
          </a:p>
          <a:p>
            <a:pPr marL="447675" lvl="1" indent="-219075">
              <a:spcAft>
                <a:spcPts val="600"/>
              </a:spcAft>
              <a:buFont typeface=".AppleSystemUIFont"/>
              <a:buChar char="-"/>
            </a:pPr>
            <a:r>
              <a:rPr lang="en-GB" dirty="0">
                <a:solidFill>
                  <a:schemeClr val="bg1"/>
                </a:solidFill>
                <a:ea typeface="Calibri"/>
                <a:cs typeface="Times New Roman"/>
              </a:rPr>
              <a:t>and this is fundamentally different to other types of investment, such as actively managed mutual funds, where the fund manager’s process and performance risk (rather than counterparty risk) is borne by investors</a:t>
            </a:r>
          </a:p>
        </p:txBody>
      </p:sp>
      <p:sp>
        <p:nvSpPr>
          <p:cNvPr id="10" name="Rectangle 9">
            <a:extLst>
              <a:ext uri="{FF2B5EF4-FFF2-40B4-BE49-F238E27FC236}">
                <a16:creationId xmlns:a16="http://schemas.microsoft.com/office/drawing/2014/main" id="{0AB55100-EDCB-414D-B6FC-563C5C5A7F76}"/>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636854031"/>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51</a:t>
            </a:fld>
            <a:endParaRPr lang="en-US" dirty="0"/>
          </a:p>
        </p:txBody>
      </p:sp>
      <p:sp>
        <p:nvSpPr>
          <p:cNvPr id="7" name="Text Box 5"/>
          <p:cNvSpPr txBox="1">
            <a:spLocks noChangeArrowheads="1"/>
          </p:cNvSpPr>
          <p:nvPr/>
        </p:nvSpPr>
        <p:spPr bwMode="auto">
          <a:xfrm>
            <a:off x="447456" y="566259"/>
            <a:ext cx="7561263" cy="274638"/>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Learning outcomes of this Module …</a:t>
            </a:r>
          </a:p>
        </p:txBody>
      </p:sp>
      <p:sp>
        <p:nvSpPr>
          <p:cNvPr id="2" name="Rectangle 1"/>
          <p:cNvSpPr/>
          <p:nvPr/>
        </p:nvSpPr>
        <p:spPr>
          <a:xfrm>
            <a:off x="313418" y="1150829"/>
            <a:ext cx="9138557" cy="4093428"/>
          </a:xfrm>
          <a:prstGeom prst="rect">
            <a:avLst/>
          </a:prstGeom>
        </p:spPr>
        <p:txBody>
          <a:bodyPr wrap="square">
            <a:spAutoFit/>
          </a:bodyPr>
          <a:lstStyle/>
          <a:p>
            <a:pPr>
              <a:spcAft>
                <a:spcPts val="600"/>
              </a:spcAft>
            </a:pPr>
            <a:r>
              <a:rPr lang="en-GB" b="1" dirty="0">
                <a:ea typeface="Calibri"/>
                <a:cs typeface="Times New Roman"/>
              </a:rPr>
              <a:t>Following completion of Module 5, you should now:</a:t>
            </a:r>
          </a:p>
          <a:p>
            <a:pPr marL="285750" indent="-285750">
              <a:spcAft>
                <a:spcPts val="600"/>
              </a:spcAft>
              <a:buFont typeface="Wingdings" panose="05000000000000000000" pitchFamily="2" charset="2"/>
              <a:buChar char="§"/>
            </a:pPr>
            <a:r>
              <a:rPr lang="en-GB" dirty="0">
                <a:ea typeface="Calibri"/>
                <a:cs typeface="Times New Roman"/>
              </a:rPr>
              <a:t>Understand the process that issuing / counterparty banks may employ when arranging / hedging structured products</a:t>
            </a:r>
          </a:p>
          <a:p>
            <a:pPr marL="285750" indent="-285750">
              <a:spcAft>
                <a:spcPts val="600"/>
              </a:spcAft>
              <a:buFont typeface="Wingdings" panose="05000000000000000000" pitchFamily="2" charset="2"/>
              <a:buChar char="§"/>
            </a:pPr>
            <a:r>
              <a:rPr lang="en-GB" dirty="0">
                <a:ea typeface="Calibri"/>
                <a:cs typeface="Times New Roman"/>
              </a:rPr>
              <a:t>Understand that structured products differ from ‘actively managed’ and other types of investments as they equate to ‘investing by contract’, without the performance / process risk of other types of investment, such as mutual funds </a:t>
            </a:r>
          </a:p>
          <a:p>
            <a:pPr marL="285750" indent="-285750">
              <a:spcAft>
                <a:spcPts val="600"/>
              </a:spcAft>
              <a:buFont typeface="Wingdings" panose="05000000000000000000" pitchFamily="2" charset="2"/>
              <a:buChar char="§"/>
            </a:pPr>
            <a:r>
              <a:rPr lang="en-GB" dirty="0">
                <a:ea typeface="Calibri"/>
                <a:cs typeface="Times New Roman"/>
              </a:rPr>
              <a:t>Understand the different building blocks that issuing / counterparty banks may use in their process of arranging / hedging structured products, including zero coupon bonds and call and put options (derivatives)</a:t>
            </a:r>
          </a:p>
          <a:p>
            <a:pPr marL="285750" indent="-285750">
              <a:spcAft>
                <a:spcPts val="600"/>
              </a:spcAft>
              <a:buFont typeface="Wingdings" panose="05000000000000000000" pitchFamily="2" charset="2"/>
              <a:buChar char="§"/>
            </a:pPr>
            <a:r>
              <a:rPr lang="en-GB" dirty="0">
                <a:ea typeface="Calibri"/>
                <a:cs typeface="Times New Roman"/>
              </a:rPr>
              <a:t>Have some understanding regarding derivatives, their history and the different uses of derivatives today</a:t>
            </a:r>
          </a:p>
          <a:p>
            <a:pPr marL="285750" indent="-285750">
              <a:spcAft>
                <a:spcPts val="600"/>
              </a:spcAft>
              <a:buFont typeface="Wingdings" panose="05000000000000000000" pitchFamily="2" charset="2"/>
              <a:buChar char="§"/>
            </a:pPr>
            <a:r>
              <a:rPr lang="en-GB" dirty="0">
                <a:ea typeface="Calibri"/>
                <a:cs typeface="Times New Roman"/>
              </a:rPr>
              <a:t>Have some understanding of the factors that can impact the cost / price of these building blocks</a:t>
            </a:r>
          </a:p>
          <a:p>
            <a:pPr marL="285750" indent="-285750">
              <a:spcAft>
                <a:spcPts val="600"/>
              </a:spcAft>
              <a:buFont typeface="Wingdings" panose="05000000000000000000" pitchFamily="2" charset="2"/>
              <a:buChar char="§"/>
            </a:pPr>
            <a:r>
              <a:rPr lang="en-GB" dirty="0">
                <a:ea typeface="Calibri"/>
                <a:cs typeface="Times New Roman"/>
              </a:rPr>
              <a:t>Understand how the building blocks and pricing of ‘capital at risk’ structured products differs from protected structured products and structured deposits</a:t>
            </a:r>
          </a:p>
          <a:p>
            <a:pPr marL="285750" indent="-285750">
              <a:spcAft>
                <a:spcPts val="600"/>
              </a:spcAft>
              <a:buFont typeface="Wingdings" panose="05000000000000000000" pitchFamily="2" charset="2"/>
              <a:buChar char="§"/>
            </a:pPr>
            <a:r>
              <a:rPr lang="en-GB" dirty="0">
                <a:ea typeface="Calibri"/>
                <a:cs typeface="Times New Roman"/>
              </a:rPr>
              <a:t>Have an insight into the process and the building blocks that issuing / counterparty banks may employ when arranging / hedging structured products, based on examples of five common types of structured product </a:t>
            </a:r>
          </a:p>
          <a:p>
            <a:pPr>
              <a:spcBef>
                <a:spcPts val="1200"/>
              </a:spcBef>
              <a:spcAft>
                <a:spcPts val="600"/>
              </a:spcAft>
            </a:pPr>
            <a:r>
              <a:rPr lang="en-GB" b="1" dirty="0">
                <a:ea typeface="Calibri"/>
                <a:cs typeface="Times New Roman"/>
              </a:rPr>
              <a:t>If you would like to test your knowledge, please access the online Module test …</a:t>
            </a:r>
          </a:p>
        </p:txBody>
      </p:sp>
      <p:sp>
        <p:nvSpPr>
          <p:cNvPr id="8" name="Rectangle 7">
            <a:extLst>
              <a:ext uri="{FF2B5EF4-FFF2-40B4-BE49-F238E27FC236}">
                <a16:creationId xmlns:a16="http://schemas.microsoft.com/office/drawing/2014/main" id="{531640B8-9063-0045-9589-FE3729BAB455}"/>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462544430"/>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52</a:t>
            </a:fld>
            <a:endParaRPr lang="en-US"/>
          </a:p>
        </p:txBody>
      </p:sp>
      <p:sp>
        <p:nvSpPr>
          <p:cNvPr id="5" name="Rectangle 3"/>
          <p:cNvSpPr>
            <a:spLocks noChangeArrowheads="1"/>
          </p:cNvSpPr>
          <p:nvPr/>
        </p:nvSpPr>
        <p:spPr bwMode="auto">
          <a:xfrm>
            <a:off x="336094" y="5343782"/>
            <a:ext cx="9233812" cy="938719"/>
          </a:xfrm>
          <a:prstGeom prst="rect">
            <a:avLst/>
          </a:prstGeom>
          <a:noFill/>
          <a:ln w="9525">
            <a:noFill/>
            <a:miter lim="800000"/>
            <a:headEnd/>
            <a:tailEnd/>
          </a:ln>
        </p:spPr>
        <p:txBody>
          <a:bodyPr wrap="square">
            <a:spAutoFit/>
          </a:bodyPr>
          <a:lstStyle/>
          <a:p>
            <a:pPr algn="ctr">
              <a:spcAft>
                <a:spcPts val="0"/>
              </a:spcAft>
            </a:pPr>
            <a:r>
              <a:rPr lang="en-GB" sz="1100" dirty="0"/>
              <a:t>Tempo Structured Products is a trading name of ARCSP LLP, registered in England under number OC400846, with its registered offices at 338 Euston Road, London NW1 3BG. Tempo Structured Products is an appointed representative of TIME Investments, which is a trading name of Alpha Real Property Investment Advisers LLP. Alpha Real Property Investment Advisers is authorised and regulated by the Financial Conduct Authority, 25 The North Colonnade, Canary Wharf, London E14 5HS, under FCA No. 534723. Tempo Structured Products and TIME Investments are subsidiaries of Alpha Real Capital LLP, which is authorised and regulated by the Financial Conduct Authority, under FCA No. 436048. </a:t>
            </a:r>
            <a:endParaRPr lang="en-GB" sz="1200" dirty="0">
              <a:solidFill>
                <a:srgbClr val="C00000"/>
              </a:solidFill>
            </a:endParaRPr>
          </a:p>
        </p:txBody>
      </p:sp>
      <p:sp>
        <p:nvSpPr>
          <p:cNvPr id="7" name="Rectangle 6">
            <a:extLst>
              <a:ext uri="{FF2B5EF4-FFF2-40B4-BE49-F238E27FC236}">
                <a16:creationId xmlns:a16="http://schemas.microsoft.com/office/drawing/2014/main" id="{70BE559D-4D3B-F949-AEDB-E36F988F7043}"/>
              </a:ext>
            </a:extLst>
          </p:cNvPr>
          <p:cNvSpPr/>
          <p:nvPr/>
        </p:nvSpPr>
        <p:spPr>
          <a:xfrm>
            <a:off x="3519762" y="6552185"/>
            <a:ext cx="2892138"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383153902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6</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Let’s start with a high level overview …</a:t>
            </a:r>
          </a:p>
        </p:txBody>
      </p:sp>
      <p:sp>
        <p:nvSpPr>
          <p:cNvPr id="2" name="Rectangle 1"/>
          <p:cNvSpPr/>
          <p:nvPr/>
        </p:nvSpPr>
        <p:spPr>
          <a:xfrm>
            <a:off x="313418" y="1201634"/>
            <a:ext cx="9411027" cy="738664"/>
          </a:xfrm>
          <a:prstGeom prst="rect">
            <a:avLst/>
          </a:prstGeom>
        </p:spPr>
        <p:txBody>
          <a:bodyPr wrap="square">
            <a:spAutoFit/>
          </a:bodyPr>
          <a:lstStyle/>
          <a:p>
            <a:pPr marL="285750" indent="-285750">
              <a:buFont typeface="Wingdings" panose="05000000000000000000" pitchFamily="2" charset="2"/>
              <a:buChar char="§"/>
            </a:pPr>
            <a:r>
              <a:rPr lang="en-GB" b="1" dirty="0">
                <a:ea typeface="Calibri"/>
                <a:cs typeface="Times New Roman"/>
              </a:rPr>
              <a:t>Let’s start with high level overviews of the process that issuing / counterparty banks may undertake when arranging / hedging structured products, and the underlying building blocks, before going on to explain each of the building blocks and how the terms of structured products are determined in detail …</a:t>
            </a:r>
          </a:p>
        </p:txBody>
      </p:sp>
      <p:sp>
        <p:nvSpPr>
          <p:cNvPr id="8" name="Rectangle 7">
            <a:extLst>
              <a:ext uri="{FF2B5EF4-FFF2-40B4-BE49-F238E27FC236}">
                <a16:creationId xmlns:a16="http://schemas.microsoft.com/office/drawing/2014/main" id="{B340899F-AB02-DE4A-A42D-56F6789A6FF9}"/>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277569863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7</a:t>
            </a:fld>
            <a:endParaRPr lang="en-US" dirty="0"/>
          </a:p>
        </p:txBody>
      </p:sp>
      <p:grpSp>
        <p:nvGrpSpPr>
          <p:cNvPr id="4" name="Group 59"/>
          <p:cNvGrpSpPr>
            <a:grpSpLocks/>
          </p:cNvGrpSpPr>
          <p:nvPr/>
        </p:nvGrpSpPr>
        <p:grpSpPr bwMode="auto">
          <a:xfrm>
            <a:off x="3138512" y="2419743"/>
            <a:ext cx="6168333" cy="766434"/>
            <a:chOff x="2913705" y="2739962"/>
            <a:chExt cx="6168333" cy="766434"/>
          </a:xfrm>
        </p:grpSpPr>
        <p:sp>
          <p:nvSpPr>
            <p:cNvPr id="5" name="Text Box 27"/>
            <p:cNvSpPr txBox="1">
              <a:spLocks noChangeArrowheads="1"/>
            </p:cNvSpPr>
            <p:nvPr/>
          </p:nvSpPr>
          <p:spPr bwMode="auto">
            <a:xfrm>
              <a:off x="5978374" y="2739962"/>
              <a:ext cx="2457585" cy="595691"/>
            </a:xfrm>
            <a:prstGeom prst="rect">
              <a:avLst/>
            </a:prstGeom>
            <a:solidFill>
              <a:schemeClr val="tx1"/>
            </a:solidFill>
            <a:ln w="9525">
              <a:solidFill>
                <a:schemeClr val="tx1"/>
              </a:solidFill>
              <a:miter lim="800000"/>
              <a:headEnd/>
              <a:tailEnd/>
            </a:ln>
          </p:spPr>
          <p:txBody>
            <a:bodyPr/>
            <a:lstStyle/>
            <a:p>
              <a:pPr>
                <a:spcBef>
                  <a:spcPct val="50000"/>
                </a:spcBef>
              </a:pPr>
              <a:endParaRPr lang="en-GB" dirty="0">
                <a:solidFill>
                  <a:srgbClr val="1A3C7B"/>
                </a:solidFill>
              </a:endParaRPr>
            </a:p>
          </p:txBody>
        </p:sp>
        <p:sp>
          <p:nvSpPr>
            <p:cNvPr id="6" name="Text Box 50"/>
            <p:cNvSpPr txBox="1">
              <a:spLocks noChangeArrowheads="1"/>
            </p:cNvSpPr>
            <p:nvPr/>
          </p:nvSpPr>
          <p:spPr bwMode="auto">
            <a:xfrm>
              <a:off x="5978375" y="2804935"/>
              <a:ext cx="2465612" cy="461665"/>
            </a:xfrm>
            <a:prstGeom prst="rect">
              <a:avLst/>
            </a:prstGeom>
            <a:solidFill>
              <a:schemeClr val="tx1"/>
            </a:solidFill>
            <a:ln w="9525">
              <a:noFill/>
              <a:miter lim="800000"/>
              <a:headEnd/>
              <a:tailEnd/>
            </a:ln>
          </p:spPr>
          <p:txBody>
            <a:bodyPr lIns="0" rIns="0">
              <a:spAutoFit/>
            </a:bodyPr>
            <a:lstStyle/>
            <a:p>
              <a:pPr algn="ctr">
                <a:spcBef>
                  <a:spcPct val="50000"/>
                </a:spcBef>
              </a:pPr>
              <a:r>
                <a:rPr lang="en-US" sz="1200" b="1" dirty="0">
                  <a:solidFill>
                    <a:schemeClr val="bg1"/>
                  </a:solidFill>
                </a:rPr>
                <a:t>Growth or income is generated (with no market risk to capital)</a:t>
              </a:r>
            </a:p>
          </p:txBody>
        </p:sp>
        <p:sp>
          <p:nvSpPr>
            <p:cNvPr id="7" name="Text Box 50"/>
            <p:cNvSpPr txBox="1">
              <a:spLocks noChangeArrowheads="1"/>
            </p:cNvSpPr>
            <p:nvPr/>
          </p:nvSpPr>
          <p:spPr bwMode="auto">
            <a:xfrm>
              <a:off x="8548564" y="2823659"/>
              <a:ext cx="533474" cy="276903"/>
            </a:xfrm>
            <a:prstGeom prst="rect">
              <a:avLst/>
            </a:prstGeom>
            <a:noFill/>
            <a:ln w="9525">
              <a:noFill/>
              <a:miter lim="800000"/>
              <a:headEnd/>
              <a:tailEnd/>
            </a:ln>
          </p:spPr>
          <p:txBody>
            <a:bodyPr lIns="0" rIns="0">
              <a:spAutoFit/>
            </a:bodyPr>
            <a:lstStyle/>
            <a:p>
              <a:pPr algn="ctr">
                <a:spcBef>
                  <a:spcPct val="50000"/>
                </a:spcBef>
              </a:pPr>
              <a:r>
                <a:rPr lang="en-US" sz="1200" b="1" dirty="0">
                  <a:solidFill>
                    <a:srgbClr val="1A3C7B"/>
                  </a:solidFill>
                </a:rPr>
                <a:t>+ X%</a:t>
              </a:r>
            </a:p>
          </p:txBody>
        </p:sp>
        <p:sp>
          <p:nvSpPr>
            <p:cNvPr id="11" name="Text Box 36"/>
            <p:cNvSpPr txBox="1">
              <a:spLocks noChangeArrowheads="1"/>
            </p:cNvSpPr>
            <p:nvPr/>
          </p:nvSpPr>
          <p:spPr bwMode="auto">
            <a:xfrm rot="20582380">
              <a:off x="2913705" y="3260175"/>
              <a:ext cx="3085089" cy="246221"/>
            </a:xfrm>
            <a:prstGeom prst="rect">
              <a:avLst/>
            </a:prstGeom>
            <a:noFill/>
            <a:ln w="9525">
              <a:noFill/>
              <a:miter lim="800000"/>
              <a:headEnd/>
              <a:tailEnd/>
            </a:ln>
          </p:spPr>
          <p:txBody>
            <a:bodyPr wrap="square" lIns="0" rIns="0">
              <a:spAutoFit/>
            </a:bodyPr>
            <a:lstStyle/>
            <a:p>
              <a:pPr algn="ctr">
                <a:spcBef>
                  <a:spcPct val="50000"/>
                </a:spcBef>
              </a:pPr>
              <a:r>
                <a:rPr lang="en-US" sz="1000" b="1" dirty="0">
                  <a:solidFill>
                    <a:srgbClr val="1A3C7B"/>
                  </a:solidFill>
                </a:rPr>
                <a:t>there is no market risk to capital</a:t>
              </a:r>
            </a:p>
          </p:txBody>
        </p:sp>
      </p:grpSp>
      <p:sp>
        <p:nvSpPr>
          <p:cNvPr id="12" name="Text Box 18"/>
          <p:cNvSpPr txBox="1">
            <a:spLocks noChangeArrowheads="1"/>
          </p:cNvSpPr>
          <p:nvPr/>
        </p:nvSpPr>
        <p:spPr bwMode="auto">
          <a:xfrm>
            <a:off x="371220" y="532260"/>
            <a:ext cx="7594817" cy="276999"/>
          </a:xfrm>
          <a:prstGeom prst="rect">
            <a:avLst/>
          </a:prstGeom>
          <a:noFill/>
          <a:ln w="9525">
            <a:noFill/>
            <a:miter lim="800000"/>
            <a:headEnd/>
            <a:tailEnd/>
          </a:ln>
        </p:spPr>
        <p:txBody>
          <a:bodyPr wrap="square" lIns="0" tIns="0" rIns="0" bIns="0">
            <a:spAutoFit/>
          </a:bodyPr>
          <a:lstStyle/>
          <a:p>
            <a:pPr>
              <a:spcBef>
                <a:spcPct val="50000"/>
              </a:spcBef>
            </a:pPr>
            <a:r>
              <a:rPr lang="en-GB" sz="1800" b="1" dirty="0">
                <a:latin typeface="Arial" pitchFamily="34" charset="0"/>
                <a:ea typeface="+mj-ea"/>
                <a:cs typeface="Arial" pitchFamily="34" charset="0"/>
              </a:rPr>
              <a:t>A simplified run through of the mechanics of a structured product … </a:t>
            </a:r>
            <a:endParaRPr lang="en-US" sz="1800" b="1" dirty="0">
              <a:latin typeface="Arial" pitchFamily="34" charset="0"/>
              <a:ea typeface="+mj-ea"/>
              <a:cs typeface="Arial" pitchFamily="34" charset="0"/>
            </a:endParaRPr>
          </a:p>
        </p:txBody>
      </p:sp>
      <p:sp>
        <p:nvSpPr>
          <p:cNvPr id="13" name="Line 41"/>
          <p:cNvSpPr>
            <a:spLocks noChangeShapeType="1"/>
          </p:cNvSpPr>
          <p:nvPr/>
        </p:nvSpPr>
        <p:spPr bwMode="auto">
          <a:xfrm>
            <a:off x="3346704" y="3733800"/>
            <a:ext cx="2743200" cy="0"/>
          </a:xfrm>
          <a:prstGeom prst="line">
            <a:avLst/>
          </a:prstGeom>
          <a:noFill/>
          <a:ln w="9525">
            <a:solidFill>
              <a:schemeClr val="bg1"/>
            </a:solidFill>
            <a:round/>
            <a:headEnd/>
            <a:tailEnd/>
          </a:ln>
        </p:spPr>
        <p:txBody>
          <a:bodyPr wrap="none" anchor="ctr"/>
          <a:lstStyle/>
          <a:p>
            <a:endParaRPr lang="en-GB" dirty="0"/>
          </a:p>
        </p:txBody>
      </p:sp>
      <p:sp>
        <p:nvSpPr>
          <p:cNvPr id="14" name="Text Box 50"/>
          <p:cNvSpPr txBox="1">
            <a:spLocks noChangeArrowheads="1"/>
          </p:cNvSpPr>
          <p:nvPr/>
        </p:nvSpPr>
        <p:spPr bwMode="auto">
          <a:xfrm>
            <a:off x="652717" y="1916113"/>
            <a:ext cx="2487612" cy="396875"/>
          </a:xfrm>
          <a:prstGeom prst="rect">
            <a:avLst/>
          </a:prstGeom>
          <a:noFill/>
          <a:ln w="9525">
            <a:noFill/>
            <a:miter lim="800000"/>
            <a:headEnd/>
            <a:tailEnd/>
          </a:ln>
        </p:spPr>
        <p:txBody>
          <a:bodyPr lIns="0" rIns="0">
            <a:spAutoFit/>
          </a:bodyPr>
          <a:lstStyle/>
          <a:p>
            <a:pPr>
              <a:spcBef>
                <a:spcPct val="50000"/>
              </a:spcBef>
            </a:pPr>
            <a:endParaRPr lang="en-GB" sz="2000" b="1" i="1" dirty="0">
              <a:solidFill>
                <a:srgbClr val="3B5998"/>
              </a:solidFill>
            </a:endParaRPr>
          </a:p>
        </p:txBody>
      </p:sp>
      <p:grpSp>
        <p:nvGrpSpPr>
          <p:cNvPr id="15" name="Group 62"/>
          <p:cNvGrpSpPr>
            <a:grpSpLocks/>
          </p:cNvGrpSpPr>
          <p:nvPr/>
        </p:nvGrpSpPr>
        <p:grpSpPr bwMode="auto">
          <a:xfrm>
            <a:off x="371729" y="3076589"/>
            <a:ext cx="2900707" cy="3205712"/>
            <a:chOff x="225425" y="3068638"/>
            <a:chExt cx="2900112" cy="3205161"/>
          </a:xfrm>
          <a:solidFill>
            <a:schemeClr val="accent2"/>
          </a:solidFill>
        </p:grpSpPr>
        <p:sp>
          <p:nvSpPr>
            <p:cNvPr id="16" name="Text Box 39"/>
            <p:cNvSpPr txBox="1">
              <a:spLocks noChangeArrowheads="1"/>
            </p:cNvSpPr>
            <p:nvPr/>
          </p:nvSpPr>
          <p:spPr bwMode="auto">
            <a:xfrm>
              <a:off x="564949" y="5966075"/>
              <a:ext cx="2560588" cy="307724"/>
            </a:xfrm>
            <a:prstGeom prst="rect">
              <a:avLst/>
            </a:prstGeom>
            <a:solidFill>
              <a:schemeClr val="bg1"/>
            </a:solidFill>
            <a:ln w="9525">
              <a:noFill/>
              <a:miter lim="800000"/>
              <a:headEnd/>
              <a:tailEnd/>
            </a:ln>
          </p:spPr>
          <p:txBody>
            <a:bodyPr lIns="0" rIns="0">
              <a:spAutoFit/>
            </a:bodyPr>
            <a:lstStyle/>
            <a:p>
              <a:pPr algn="ctr">
                <a:spcBef>
                  <a:spcPct val="50000"/>
                </a:spcBef>
              </a:pPr>
              <a:r>
                <a:rPr lang="en-US" b="1" dirty="0"/>
                <a:t>STRIKE DATE</a:t>
              </a:r>
            </a:p>
          </p:txBody>
        </p:sp>
        <p:grpSp>
          <p:nvGrpSpPr>
            <p:cNvPr id="17" name="Group 57"/>
            <p:cNvGrpSpPr>
              <a:grpSpLocks/>
            </p:cNvGrpSpPr>
            <p:nvPr/>
          </p:nvGrpSpPr>
          <p:grpSpPr bwMode="auto">
            <a:xfrm>
              <a:off x="225425" y="3068638"/>
              <a:ext cx="2841625" cy="2881312"/>
              <a:chOff x="225425" y="3068638"/>
              <a:chExt cx="2841625" cy="2881312"/>
            </a:xfrm>
            <a:grpFill/>
          </p:grpSpPr>
          <p:sp>
            <p:nvSpPr>
              <p:cNvPr id="18" name="Text Box 25"/>
              <p:cNvSpPr txBox="1">
                <a:spLocks noChangeArrowheads="1"/>
              </p:cNvSpPr>
              <p:nvPr/>
            </p:nvSpPr>
            <p:spPr bwMode="auto">
              <a:xfrm>
                <a:off x="707989" y="3068638"/>
                <a:ext cx="2359061" cy="2881312"/>
              </a:xfrm>
              <a:prstGeom prst="rect">
                <a:avLst/>
              </a:prstGeom>
              <a:solidFill>
                <a:schemeClr val="tx1"/>
              </a:solidFill>
              <a:ln w="9525">
                <a:solidFill>
                  <a:schemeClr val="tx1"/>
                </a:solidFill>
                <a:miter lim="800000"/>
                <a:headEnd/>
                <a:tailEnd/>
              </a:ln>
            </p:spPr>
            <p:txBody>
              <a:bodyPr/>
              <a:lstStyle/>
              <a:p>
                <a:pPr>
                  <a:spcBef>
                    <a:spcPct val="50000"/>
                  </a:spcBef>
                </a:pPr>
                <a:endParaRPr lang="en-GB" dirty="0">
                  <a:solidFill>
                    <a:schemeClr val="accent1">
                      <a:lumMod val="75000"/>
                    </a:schemeClr>
                  </a:solidFill>
                </a:endParaRPr>
              </a:p>
            </p:txBody>
          </p:sp>
          <p:sp>
            <p:nvSpPr>
              <p:cNvPr id="19" name="Line 31"/>
              <p:cNvSpPr>
                <a:spLocks noChangeShapeType="1"/>
              </p:cNvSpPr>
              <p:nvPr/>
            </p:nvSpPr>
            <p:spPr bwMode="auto">
              <a:xfrm>
                <a:off x="707989" y="4005263"/>
                <a:ext cx="2351652" cy="0"/>
              </a:xfrm>
              <a:prstGeom prst="line">
                <a:avLst/>
              </a:prstGeom>
              <a:grpFill/>
              <a:ln w="63500">
                <a:solidFill>
                  <a:schemeClr val="bg1"/>
                </a:solidFill>
                <a:round/>
                <a:headEnd/>
                <a:tailEnd/>
              </a:ln>
            </p:spPr>
            <p:txBody>
              <a:bodyPr wrap="none" anchor="ctr"/>
              <a:lstStyle/>
              <a:p>
                <a:endParaRPr lang="en-GB" dirty="0"/>
              </a:p>
            </p:txBody>
          </p:sp>
          <p:sp>
            <p:nvSpPr>
              <p:cNvPr id="20" name="Text Box 36"/>
              <p:cNvSpPr txBox="1">
                <a:spLocks noChangeArrowheads="1"/>
              </p:cNvSpPr>
              <p:nvPr/>
            </p:nvSpPr>
            <p:spPr bwMode="auto">
              <a:xfrm>
                <a:off x="774672" y="4508500"/>
                <a:ext cx="2218287" cy="923171"/>
              </a:xfrm>
              <a:prstGeom prst="rect">
                <a:avLst/>
              </a:prstGeom>
              <a:solidFill>
                <a:schemeClr val="tx1"/>
              </a:solidFill>
              <a:ln w="9525">
                <a:noFill/>
                <a:miter lim="800000"/>
                <a:headEnd/>
                <a:tailEnd/>
              </a:ln>
            </p:spPr>
            <p:txBody>
              <a:bodyPr lIns="0" rIns="0">
                <a:spAutoFit/>
              </a:bodyPr>
              <a:lstStyle/>
              <a:p>
                <a:pPr algn="ctr">
                  <a:spcBef>
                    <a:spcPct val="50000"/>
                  </a:spcBef>
                </a:pPr>
                <a:r>
                  <a:rPr lang="en-US" sz="1200" b="1" dirty="0">
                    <a:solidFill>
                      <a:schemeClr val="bg1"/>
                    </a:solidFill>
                  </a:rPr>
                  <a:t>Zero coupon bond</a:t>
                </a:r>
              </a:p>
              <a:p>
                <a:pPr algn="ctr">
                  <a:spcBef>
                    <a:spcPct val="50000"/>
                  </a:spcBef>
                </a:pPr>
                <a:r>
                  <a:rPr lang="en-US" sz="1200" b="1" dirty="0">
                    <a:solidFill>
                      <a:schemeClr val="bg1"/>
                    </a:solidFill>
                  </a:rPr>
                  <a:t>(basically a deposit that doesn’t distribute interest during its term) </a:t>
                </a:r>
              </a:p>
            </p:txBody>
          </p:sp>
          <p:sp>
            <p:nvSpPr>
              <p:cNvPr id="21" name="Text Box 50"/>
              <p:cNvSpPr txBox="1">
                <a:spLocks noChangeArrowheads="1"/>
              </p:cNvSpPr>
              <p:nvPr/>
            </p:nvSpPr>
            <p:spPr bwMode="auto">
              <a:xfrm>
                <a:off x="769441" y="3418562"/>
                <a:ext cx="2151606" cy="553903"/>
              </a:xfrm>
              <a:prstGeom prst="rect">
                <a:avLst/>
              </a:prstGeom>
              <a:solidFill>
                <a:schemeClr val="tx1"/>
              </a:solidFill>
              <a:ln w="9525">
                <a:noFill/>
                <a:miter lim="800000"/>
                <a:headEnd/>
                <a:tailEnd/>
              </a:ln>
            </p:spPr>
            <p:txBody>
              <a:bodyPr lIns="0" rIns="0">
                <a:spAutoFit/>
              </a:bodyPr>
              <a:lstStyle/>
              <a:p>
                <a:pPr algn="ctr">
                  <a:spcBef>
                    <a:spcPct val="50000"/>
                  </a:spcBef>
                </a:pPr>
                <a:r>
                  <a:rPr lang="en-US" sz="1200" b="1" dirty="0">
                    <a:solidFill>
                      <a:schemeClr val="bg1"/>
                    </a:solidFill>
                  </a:rPr>
                  <a:t>Call options </a:t>
                </a:r>
              </a:p>
              <a:p>
                <a:pPr algn="ctr">
                  <a:spcBef>
                    <a:spcPct val="50000"/>
                  </a:spcBef>
                </a:pPr>
                <a:r>
                  <a:rPr lang="en-US" sz="1200" b="1" dirty="0">
                    <a:solidFill>
                      <a:schemeClr val="bg1"/>
                    </a:solidFill>
                  </a:rPr>
                  <a:t>(may be bought)</a:t>
                </a:r>
              </a:p>
            </p:txBody>
          </p:sp>
          <p:sp>
            <p:nvSpPr>
              <p:cNvPr id="22" name="Text Box 50"/>
              <p:cNvSpPr txBox="1">
                <a:spLocks noChangeArrowheads="1"/>
              </p:cNvSpPr>
              <p:nvPr/>
            </p:nvSpPr>
            <p:spPr bwMode="auto">
              <a:xfrm>
                <a:off x="774672" y="3109989"/>
                <a:ext cx="2151606" cy="230832"/>
              </a:xfrm>
              <a:prstGeom prst="rect">
                <a:avLst/>
              </a:prstGeom>
              <a:solidFill>
                <a:schemeClr val="tx1"/>
              </a:solidFill>
              <a:ln w="9525">
                <a:noFill/>
                <a:miter lim="800000"/>
                <a:headEnd/>
                <a:tailEnd/>
              </a:ln>
            </p:spPr>
            <p:txBody>
              <a:bodyPr lIns="0" tIns="0" rIns="0">
                <a:spAutoFit/>
              </a:bodyPr>
              <a:lstStyle/>
              <a:p>
                <a:pPr algn="ctr">
                  <a:spcBef>
                    <a:spcPct val="50000"/>
                  </a:spcBef>
                </a:pPr>
                <a:r>
                  <a:rPr lang="en-US" sz="1200" b="1" dirty="0">
                    <a:solidFill>
                      <a:schemeClr val="bg1"/>
                    </a:solidFill>
                  </a:rPr>
                  <a:t>Internal charges</a:t>
                </a:r>
              </a:p>
            </p:txBody>
          </p:sp>
          <p:sp>
            <p:nvSpPr>
              <p:cNvPr id="23" name="Text Box 50"/>
              <p:cNvSpPr txBox="1">
                <a:spLocks noChangeArrowheads="1"/>
              </p:cNvSpPr>
              <p:nvPr/>
            </p:nvSpPr>
            <p:spPr bwMode="auto">
              <a:xfrm>
                <a:off x="225425" y="3551583"/>
                <a:ext cx="381800" cy="276999"/>
              </a:xfrm>
              <a:prstGeom prst="rect">
                <a:avLst/>
              </a:prstGeom>
              <a:solidFill>
                <a:schemeClr val="bg1"/>
              </a:solidFill>
              <a:ln w="9525">
                <a:noFill/>
                <a:miter lim="800000"/>
                <a:headEnd/>
                <a:tailEnd/>
              </a:ln>
            </p:spPr>
            <p:txBody>
              <a:bodyPr lIns="0" rIns="0">
                <a:spAutoFit/>
              </a:bodyPr>
              <a:lstStyle/>
              <a:p>
                <a:pPr algn="ctr">
                  <a:spcBef>
                    <a:spcPct val="50000"/>
                  </a:spcBef>
                </a:pPr>
                <a:r>
                  <a:rPr lang="en-US" sz="1200" b="1" dirty="0"/>
                  <a:t>7%</a:t>
                </a:r>
              </a:p>
            </p:txBody>
          </p:sp>
          <p:sp>
            <p:nvSpPr>
              <p:cNvPr id="24" name="Text Box 50"/>
              <p:cNvSpPr txBox="1">
                <a:spLocks noChangeArrowheads="1"/>
              </p:cNvSpPr>
              <p:nvPr/>
            </p:nvSpPr>
            <p:spPr bwMode="auto">
              <a:xfrm>
                <a:off x="238536" y="4518742"/>
                <a:ext cx="368688" cy="277247"/>
              </a:xfrm>
              <a:prstGeom prst="rect">
                <a:avLst/>
              </a:prstGeom>
              <a:solidFill>
                <a:schemeClr val="bg1"/>
              </a:solidFill>
              <a:ln w="9525">
                <a:solidFill>
                  <a:schemeClr val="bg1"/>
                </a:solidFill>
                <a:miter lim="800000"/>
                <a:headEnd/>
                <a:tailEnd/>
              </a:ln>
            </p:spPr>
            <p:txBody>
              <a:bodyPr wrap="square" lIns="0" rIns="0">
                <a:spAutoFit/>
              </a:bodyPr>
              <a:lstStyle/>
              <a:p>
                <a:pPr algn="ctr">
                  <a:spcBef>
                    <a:spcPct val="50000"/>
                  </a:spcBef>
                </a:pPr>
                <a:r>
                  <a:rPr lang="en-US" sz="1200" b="1" dirty="0"/>
                  <a:t>90%</a:t>
                </a:r>
              </a:p>
            </p:txBody>
          </p:sp>
          <p:sp>
            <p:nvSpPr>
              <p:cNvPr id="25" name="Text Box 50"/>
              <p:cNvSpPr txBox="1">
                <a:spLocks noChangeArrowheads="1"/>
              </p:cNvSpPr>
              <p:nvPr/>
            </p:nvSpPr>
            <p:spPr bwMode="auto">
              <a:xfrm>
                <a:off x="304934" y="3068638"/>
                <a:ext cx="302292" cy="274637"/>
              </a:xfrm>
              <a:prstGeom prst="rect">
                <a:avLst/>
              </a:prstGeom>
              <a:solidFill>
                <a:schemeClr val="bg1"/>
              </a:solidFill>
              <a:ln w="9525">
                <a:noFill/>
                <a:miter lim="800000"/>
                <a:headEnd/>
                <a:tailEnd/>
              </a:ln>
            </p:spPr>
            <p:txBody>
              <a:bodyPr lIns="0" rIns="0">
                <a:spAutoFit/>
              </a:bodyPr>
              <a:lstStyle/>
              <a:p>
                <a:pPr algn="ctr">
                  <a:spcBef>
                    <a:spcPct val="50000"/>
                  </a:spcBef>
                </a:pPr>
                <a:r>
                  <a:rPr lang="en-US" sz="1200" b="1" dirty="0"/>
                  <a:t>3%</a:t>
                </a:r>
              </a:p>
            </p:txBody>
          </p:sp>
          <p:sp>
            <p:nvSpPr>
              <p:cNvPr id="26" name="Line 31"/>
              <p:cNvSpPr>
                <a:spLocks noChangeShapeType="1"/>
              </p:cNvSpPr>
              <p:nvPr/>
            </p:nvSpPr>
            <p:spPr bwMode="auto">
              <a:xfrm flipV="1">
                <a:off x="707988" y="3352800"/>
                <a:ext cx="2353263" cy="4763"/>
              </a:xfrm>
              <a:prstGeom prst="line">
                <a:avLst/>
              </a:prstGeom>
              <a:grpFill/>
              <a:ln w="63500">
                <a:solidFill>
                  <a:schemeClr val="bg1"/>
                </a:solidFill>
                <a:round/>
                <a:headEnd/>
                <a:tailEnd/>
              </a:ln>
            </p:spPr>
            <p:txBody>
              <a:bodyPr wrap="none" anchor="ctr"/>
              <a:lstStyle/>
              <a:p>
                <a:endParaRPr lang="en-GB" dirty="0"/>
              </a:p>
            </p:txBody>
          </p:sp>
        </p:grpSp>
      </p:grpSp>
      <p:grpSp>
        <p:nvGrpSpPr>
          <p:cNvPr id="27" name="Group 60"/>
          <p:cNvGrpSpPr>
            <a:grpSpLocks/>
          </p:cNvGrpSpPr>
          <p:nvPr/>
        </p:nvGrpSpPr>
        <p:grpSpPr bwMode="auto">
          <a:xfrm>
            <a:off x="326058" y="2416630"/>
            <a:ext cx="2879359" cy="580570"/>
            <a:chOff x="179754" y="2349500"/>
            <a:chExt cx="2879359" cy="647700"/>
          </a:xfrm>
          <a:solidFill>
            <a:srgbClr val="E3B9B3"/>
          </a:solidFill>
        </p:grpSpPr>
        <p:sp>
          <p:nvSpPr>
            <p:cNvPr id="28" name="Text Box 57"/>
            <p:cNvSpPr txBox="1">
              <a:spLocks noChangeArrowheads="1"/>
            </p:cNvSpPr>
            <p:nvPr/>
          </p:nvSpPr>
          <p:spPr bwMode="auto">
            <a:xfrm>
              <a:off x="701675" y="2349500"/>
              <a:ext cx="2357438" cy="647700"/>
            </a:xfrm>
            <a:prstGeom prst="rect">
              <a:avLst/>
            </a:prstGeom>
            <a:solidFill>
              <a:schemeClr val="accent1">
                <a:lumMod val="90000"/>
              </a:schemeClr>
            </a:solidFill>
            <a:ln w="9525">
              <a:solidFill>
                <a:schemeClr val="tx1"/>
              </a:solidFill>
              <a:miter lim="800000"/>
              <a:headEnd/>
              <a:tailEnd/>
            </a:ln>
          </p:spPr>
          <p:txBody>
            <a:bodyPr lIns="90000" tIns="90000" rIns="90000" bIns="0" anchor="ctr" anchorCtr="1"/>
            <a:lstStyle/>
            <a:p>
              <a:pPr algn="ctr">
                <a:lnSpc>
                  <a:spcPct val="60000"/>
                </a:lnSpc>
                <a:spcBef>
                  <a:spcPct val="50000"/>
                </a:spcBef>
              </a:pPr>
              <a:r>
                <a:rPr lang="en-US" sz="1200" b="1" dirty="0">
                  <a:solidFill>
                    <a:schemeClr val="bg1"/>
                  </a:solidFill>
                </a:rPr>
                <a:t>Put options</a:t>
              </a:r>
            </a:p>
            <a:p>
              <a:pPr algn="ctr">
                <a:lnSpc>
                  <a:spcPct val="60000"/>
                </a:lnSpc>
                <a:spcBef>
                  <a:spcPct val="50000"/>
                </a:spcBef>
              </a:pPr>
              <a:r>
                <a:rPr lang="en-US" sz="1200" b="1" dirty="0">
                  <a:solidFill>
                    <a:schemeClr val="bg1"/>
                  </a:solidFill>
                </a:rPr>
                <a:t>(may be sold)</a:t>
              </a:r>
            </a:p>
          </p:txBody>
        </p:sp>
        <p:sp>
          <p:nvSpPr>
            <p:cNvPr id="29" name="Text Box 50"/>
            <p:cNvSpPr txBox="1">
              <a:spLocks noChangeArrowheads="1"/>
            </p:cNvSpPr>
            <p:nvPr/>
          </p:nvSpPr>
          <p:spPr bwMode="auto">
            <a:xfrm>
              <a:off x="179754" y="2489350"/>
              <a:ext cx="504825" cy="309028"/>
            </a:xfrm>
            <a:prstGeom prst="rect">
              <a:avLst/>
            </a:prstGeom>
            <a:solidFill>
              <a:schemeClr val="bg1"/>
            </a:solidFill>
            <a:ln w="9525">
              <a:noFill/>
              <a:miter lim="800000"/>
              <a:headEnd/>
              <a:tailEnd/>
            </a:ln>
          </p:spPr>
          <p:txBody>
            <a:bodyPr lIns="0" rIns="0">
              <a:spAutoFit/>
            </a:bodyPr>
            <a:lstStyle/>
            <a:p>
              <a:pPr algn="ctr">
                <a:spcBef>
                  <a:spcPct val="50000"/>
                </a:spcBef>
              </a:pPr>
              <a:r>
                <a:rPr lang="en-US" sz="1200" b="1" dirty="0">
                  <a:solidFill>
                    <a:schemeClr val="bg2">
                      <a:lumMod val="75000"/>
                    </a:schemeClr>
                  </a:solidFill>
                </a:rPr>
                <a:t>+ 15%</a:t>
              </a:r>
            </a:p>
          </p:txBody>
        </p:sp>
      </p:grpSp>
      <p:grpSp>
        <p:nvGrpSpPr>
          <p:cNvPr id="30" name="Group 63"/>
          <p:cNvGrpSpPr>
            <a:grpSpLocks/>
          </p:cNvGrpSpPr>
          <p:nvPr/>
        </p:nvGrpSpPr>
        <p:grpSpPr bwMode="auto">
          <a:xfrm>
            <a:off x="6120251" y="3068638"/>
            <a:ext cx="3170053" cy="3240264"/>
            <a:chOff x="5973947" y="3193571"/>
            <a:chExt cx="3170053" cy="3115331"/>
          </a:xfrm>
        </p:grpSpPr>
        <p:sp>
          <p:nvSpPr>
            <p:cNvPr id="31" name="Text Box 53"/>
            <p:cNvSpPr txBox="1">
              <a:spLocks noChangeArrowheads="1"/>
            </p:cNvSpPr>
            <p:nvPr/>
          </p:nvSpPr>
          <p:spPr bwMode="auto">
            <a:xfrm>
              <a:off x="5973947" y="6001125"/>
              <a:ext cx="2605482" cy="307777"/>
            </a:xfrm>
            <a:prstGeom prst="rect">
              <a:avLst/>
            </a:prstGeom>
            <a:noFill/>
            <a:ln w="9525">
              <a:noFill/>
              <a:miter lim="800000"/>
              <a:headEnd/>
              <a:tailEnd/>
            </a:ln>
          </p:spPr>
          <p:txBody>
            <a:bodyPr lIns="0" rIns="0">
              <a:spAutoFit/>
            </a:bodyPr>
            <a:lstStyle/>
            <a:p>
              <a:pPr algn="ctr">
                <a:spcBef>
                  <a:spcPct val="50000"/>
                </a:spcBef>
              </a:pPr>
              <a:r>
                <a:rPr lang="en-US" b="1" dirty="0"/>
                <a:t>MATURITY DATE</a:t>
              </a:r>
            </a:p>
          </p:txBody>
        </p:sp>
        <p:grpSp>
          <p:nvGrpSpPr>
            <p:cNvPr id="32" name="Group 58"/>
            <p:cNvGrpSpPr>
              <a:grpSpLocks/>
            </p:cNvGrpSpPr>
            <p:nvPr/>
          </p:nvGrpSpPr>
          <p:grpSpPr bwMode="auto">
            <a:xfrm>
              <a:off x="6056877" y="3193571"/>
              <a:ext cx="3087123" cy="2783076"/>
              <a:chOff x="6056877" y="3193571"/>
              <a:chExt cx="3087123" cy="2783076"/>
            </a:xfrm>
          </p:grpSpPr>
          <p:sp>
            <p:nvSpPr>
              <p:cNvPr id="34" name="Text Box 50"/>
              <p:cNvSpPr txBox="1">
                <a:spLocks noChangeArrowheads="1"/>
              </p:cNvSpPr>
              <p:nvPr/>
            </p:nvSpPr>
            <p:spPr bwMode="auto">
              <a:xfrm>
                <a:off x="8600578" y="4301907"/>
                <a:ext cx="543422" cy="277011"/>
              </a:xfrm>
              <a:prstGeom prst="rect">
                <a:avLst/>
              </a:prstGeom>
              <a:noFill/>
              <a:ln w="9525">
                <a:noFill/>
                <a:miter lim="800000"/>
                <a:headEnd/>
                <a:tailEnd/>
              </a:ln>
            </p:spPr>
            <p:txBody>
              <a:bodyPr lIns="0" rIns="0">
                <a:spAutoFit/>
              </a:bodyPr>
              <a:lstStyle/>
              <a:p>
                <a:pPr algn="ctr">
                  <a:spcBef>
                    <a:spcPct val="50000"/>
                  </a:spcBef>
                </a:pPr>
                <a:r>
                  <a:rPr lang="en-US" sz="1200" b="1" dirty="0"/>
                  <a:t>100%</a:t>
                </a:r>
              </a:p>
            </p:txBody>
          </p:sp>
          <p:sp>
            <p:nvSpPr>
              <p:cNvPr id="36" name="Text Box 27"/>
              <p:cNvSpPr txBox="1">
                <a:spLocks noChangeArrowheads="1"/>
              </p:cNvSpPr>
              <p:nvPr/>
            </p:nvSpPr>
            <p:spPr bwMode="auto">
              <a:xfrm>
                <a:off x="6056877" y="3193571"/>
                <a:ext cx="2457585" cy="2783076"/>
              </a:xfrm>
              <a:prstGeom prst="rect">
                <a:avLst/>
              </a:prstGeom>
              <a:solidFill>
                <a:schemeClr val="tx1"/>
              </a:solidFill>
              <a:ln w="9525">
                <a:solidFill>
                  <a:schemeClr val="tx1"/>
                </a:solidFill>
                <a:miter lim="800000"/>
                <a:headEnd/>
                <a:tailEnd/>
              </a:ln>
            </p:spPr>
            <p:txBody>
              <a:bodyPr/>
              <a:lstStyle/>
              <a:p>
                <a:pPr>
                  <a:spcBef>
                    <a:spcPct val="50000"/>
                  </a:spcBef>
                </a:pPr>
                <a:endParaRPr lang="en-GB" dirty="0"/>
              </a:p>
            </p:txBody>
          </p:sp>
          <p:sp>
            <p:nvSpPr>
              <p:cNvPr id="37" name="Text Box 50"/>
              <p:cNvSpPr txBox="1">
                <a:spLocks noChangeArrowheads="1"/>
              </p:cNvSpPr>
              <p:nvPr/>
            </p:nvSpPr>
            <p:spPr bwMode="auto">
              <a:xfrm>
                <a:off x="6174815" y="3956744"/>
                <a:ext cx="2325030" cy="1242821"/>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1"/>
                    </a:solidFill>
                  </a:rPr>
                  <a:t>At maturity, the value of the zero coupon bond has been calculated so that it will be worth 100% of the initial capital invested  by investors</a:t>
                </a:r>
              </a:p>
              <a:p>
                <a:pPr algn="ctr">
                  <a:spcBef>
                    <a:spcPct val="50000"/>
                  </a:spcBef>
                </a:pPr>
                <a:r>
                  <a:rPr lang="en-US" sz="1200" b="1" dirty="0">
                    <a:solidFill>
                      <a:schemeClr val="bg1"/>
                    </a:solidFill>
                  </a:rPr>
                  <a:t>(if the counterparty is solvent)  </a:t>
                </a:r>
              </a:p>
            </p:txBody>
          </p:sp>
        </p:grpSp>
      </p:grpSp>
      <p:grpSp>
        <p:nvGrpSpPr>
          <p:cNvPr id="45" name="Group 61"/>
          <p:cNvGrpSpPr>
            <a:grpSpLocks/>
          </p:cNvGrpSpPr>
          <p:nvPr/>
        </p:nvGrpSpPr>
        <p:grpSpPr bwMode="auto">
          <a:xfrm>
            <a:off x="3205417" y="1438906"/>
            <a:ext cx="6101428" cy="977723"/>
            <a:chOff x="3032171" y="1770721"/>
            <a:chExt cx="6096824" cy="935007"/>
          </a:xfrm>
        </p:grpSpPr>
        <p:sp>
          <p:nvSpPr>
            <p:cNvPr id="46" name="Text Box 27"/>
            <p:cNvSpPr txBox="1">
              <a:spLocks noChangeArrowheads="1"/>
            </p:cNvSpPr>
            <p:nvPr/>
          </p:nvSpPr>
          <p:spPr bwMode="auto">
            <a:xfrm>
              <a:off x="6036475" y="1770721"/>
              <a:ext cx="2444412" cy="856304"/>
            </a:xfrm>
            <a:prstGeom prst="rect">
              <a:avLst/>
            </a:prstGeom>
            <a:solidFill>
              <a:schemeClr val="accent1">
                <a:lumMod val="90000"/>
              </a:schemeClr>
            </a:solidFill>
            <a:ln w="9525">
              <a:solidFill>
                <a:schemeClr val="tx1"/>
              </a:solidFill>
              <a:miter lim="800000"/>
              <a:headEnd/>
              <a:tailEnd/>
            </a:ln>
          </p:spPr>
          <p:txBody>
            <a:bodyPr/>
            <a:lstStyle/>
            <a:p>
              <a:pPr>
                <a:spcBef>
                  <a:spcPct val="50000"/>
                </a:spcBef>
              </a:pPr>
              <a:endParaRPr lang="en-GB" dirty="0"/>
            </a:p>
          </p:txBody>
        </p:sp>
        <p:sp>
          <p:nvSpPr>
            <p:cNvPr id="47" name="Text Box 50"/>
            <p:cNvSpPr txBox="1">
              <a:spLocks noChangeArrowheads="1"/>
            </p:cNvSpPr>
            <p:nvPr/>
          </p:nvSpPr>
          <p:spPr bwMode="auto">
            <a:xfrm>
              <a:off x="6036475" y="1777028"/>
              <a:ext cx="2432322" cy="882992"/>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chemeClr val="bg1"/>
                  </a:solidFill>
                </a:rPr>
                <a:t>Additional levels of growth or income can be targeted </a:t>
              </a:r>
            </a:p>
            <a:p>
              <a:pPr algn="ctr">
                <a:spcBef>
                  <a:spcPct val="50000"/>
                </a:spcBef>
              </a:pPr>
              <a:r>
                <a:rPr lang="en-US" sz="1200" b="1" dirty="0">
                  <a:solidFill>
                    <a:schemeClr val="bg1"/>
                  </a:solidFill>
                </a:rPr>
                <a:t>(because the structure now includes market risk to capital)</a:t>
              </a:r>
            </a:p>
          </p:txBody>
        </p:sp>
        <p:sp>
          <p:nvSpPr>
            <p:cNvPr id="48" name="Text Box 50"/>
            <p:cNvSpPr txBox="1">
              <a:spLocks noChangeArrowheads="1"/>
            </p:cNvSpPr>
            <p:nvPr/>
          </p:nvSpPr>
          <p:spPr bwMode="auto">
            <a:xfrm>
              <a:off x="8569454" y="2079799"/>
              <a:ext cx="559541" cy="277175"/>
            </a:xfrm>
            <a:prstGeom prst="rect">
              <a:avLst/>
            </a:prstGeom>
            <a:noFill/>
            <a:ln w="9525">
              <a:noFill/>
              <a:miter lim="800000"/>
              <a:headEnd/>
              <a:tailEnd/>
            </a:ln>
          </p:spPr>
          <p:txBody>
            <a:bodyPr lIns="0" rIns="0">
              <a:spAutoFit/>
            </a:bodyPr>
            <a:lstStyle/>
            <a:p>
              <a:pPr algn="ctr">
                <a:spcBef>
                  <a:spcPct val="50000"/>
                </a:spcBef>
              </a:pPr>
              <a:r>
                <a:rPr lang="en-US" sz="1200" b="1" dirty="0">
                  <a:solidFill>
                    <a:schemeClr val="bg2">
                      <a:lumMod val="75000"/>
                    </a:schemeClr>
                  </a:solidFill>
                </a:rPr>
                <a:t>+ Y%</a:t>
              </a:r>
            </a:p>
          </p:txBody>
        </p:sp>
        <p:grpSp>
          <p:nvGrpSpPr>
            <p:cNvPr id="49" name="Group 51"/>
            <p:cNvGrpSpPr>
              <a:grpSpLocks/>
            </p:cNvGrpSpPr>
            <p:nvPr/>
          </p:nvGrpSpPr>
          <p:grpSpPr bwMode="auto">
            <a:xfrm>
              <a:off x="3032171" y="1777027"/>
              <a:ext cx="3021820" cy="928701"/>
              <a:chOff x="3032171" y="1777027"/>
              <a:chExt cx="3021820" cy="928701"/>
            </a:xfrm>
          </p:grpSpPr>
          <p:sp>
            <p:nvSpPr>
              <p:cNvPr id="52" name="Line 29"/>
              <p:cNvSpPr>
                <a:spLocks noChangeShapeType="1"/>
              </p:cNvSpPr>
              <p:nvPr/>
            </p:nvSpPr>
            <p:spPr bwMode="auto">
              <a:xfrm flipV="1">
                <a:off x="3032171" y="1777027"/>
                <a:ext cx="3021820" cy="928701"/>
              </a:xfrm>
              <a:prstGeom prst="line">
                <a:avLst/>
              </a:prstGeom>
              <a:noFill/>
              <a:ln w="63500">
                <a:solidFill>
                  <a:schemeClr val="tx1"/>
                </a:solidFill>
                <a:round/>
                <a:headEnd/>
                <a:tailEnd type="triangle" w="med" len="med"/>
              </a:ln>
            </p:spPr>
            <p:txBody>
              <a:bodyPr wrap="none" anchor="ctr"/>
              <a:lstStyle/>
              <a:p>
                <a:endParaRPr lang="en-GB" dirty="0"/>
              </a:p>
            </p:txBody>
          </p:sp>
          <p:sp>
            <p:nvSpPr>
              <p:cNvPr id="51" name="Text Box 36"/>
              <p:cNvSpPr txBox="1">
                <a:spLocks noChangeArrowheads="1"/>
              </p:cNvSpPr>
              <p:nvPr/>
            </p:nvSpPr>
            <p:spPr bwMode="auto">
              <a:xfrm rot="20548110">
                <a:off x="3043524" y="2316181"/>
                <a:ext cx="2961569" cy="244842"/>
              </a:xfrm>
              <a:prstGeom prst="rect">
                <a:avLst/>
              </a:prstGeom>
              <a:noFill/>
              <a:ln w="9525">
                <a:noFill/>
                <a:miter lim="800000"/>
                <a:headEnd/>
                <a:tailEnd/>
              </a:ln>
            </p:spPr>
            <p:txBody>
              <a:bodyPr wrap="square" lIns="0" rIns="0">
                <a:spAutoFit/>
              </a:bodyPr>
              <a:lstStyle/>
              <a:p>
                <a:pPr algn="ctr">
                  <a:spcBef>
                    <a:spcPct val="50000"/>
                  </a:spcBef>
                </a:pPr>
                <a:r>
                  <a:rPr lang="en-US" sz="1000" b="1" dirty="0"/>
                  <a:t>market risk to capital has been introduced</a:t>
                </a:r>
              </a:p>
            </p:txBody>
          </p:sp>
        </p:grpSp>
      </p:grpSp>
      <p:sp>
        <p:nvSpPr>
          <p:cNvPr id="55" name="Line 31"/>
          <p:cNvSpPr>
            <a:spLocks noChangeShapeType="1"/>
          </p:cNvSpPr>
          <p:nvPr/>
        </p:nvSpPr>
        <p:spPr bwMode="auto">
          <a:xfrm>
            <a:off x="6203181" y="3199775"/>
            <a:ext cx="2472596" cy="6205"/>
          </a:xfrm>
          <a:prstGeom prst="line">
            <a:avLst/>
          </a:prstGeom>
          <a:solidFill>
            <a:schemeClr val="accent2"/>
          </a:solidFill>
          <a:ln w="63500">
            <a:noFill/>
            <a:round/>
            <a:headEnd/>
            <a:tailEnd/>
          </a:ln>
        </p:spPr>
        <p:txBody>
          <a:bodyPr wrap="none" anchor="ctr"/>
          <a:lstStyle/>
          <a:p>
            <a:endParaRPr lang="en-GB" dirty="0"/>
          </a:p>
        </p:txBody>
      </p:sp>
      <p:sp>
        <p:nvSpPr>
          <p:cNvPr id="53" name="Line 29"/>
          <p:cNvSpPr>
            <a:spLocks noChangeShapeType="1"/>
          </p:cNvSpPr>
          <p:nvPr/>
        </p:nvSpPr>
        <p:spPr bwMode="auto">
          <a:xfrm flipV="1">
            <a:off x="3208139" y="2416630"/>
            <a:ext cx="3003852" cy="940982"/>
          </a:xfrm>
          <a:prstGeom prst="line">
            <a:avLst/>
          </a:prstGeom>
          <a:noFill/>
          <a:ln w="63500">
            <a:solidFill>
              <a:schemeClr val="tx1"/>
            </a:solidFill>
            <a:round/>
            <a:headEnd/>
            <a:tailEnd type="triangle" w="med" len="med"/>
          </a:ln>
        </p:spPr>
        <p:txBody>
          <a:bodyPr wrap="none" anchor="ctr"/>
          <a:lstStyle/>
          <a:p>
            <a:endParaRPr lang="en-GB" dirty="0">
              <a:solidFill>
                <a:srgbClr val="1A3C7B"/>
              </a:solidFill>
            </a:endParaRPr>
          </a:p>
        </p:txBody>
      </p:sp>
      <p:sp>
        <p:nvSpPr>
          <p:cNvPr id="58" name="Text Box 36"/>
          <p:cNvSpPr txBox="1">
            <a:spLocks noChangeArrowheads="1"/>
          </p:cNvSpPr>
          <p:nvPr/>
        </p:nvSpPr>
        <p:spPr bwMode="auto">
          <a:xfrm>
            <a:off x="3236975" y="5992094"/>
            <a:ext cx="2914299" cy="307777"/>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rgbClr val="1A3C7B"/>
                </a:solidFill>
              </a:rPr>
              <a:t>   </a:t>
            </a:r>
            <a:r>
              <a:rPr lang="en-US" b="1" dirty="0">
                <a:solidFill>
                  <a:srgbClr val="1A3C7B"/>
                </a:solidFill>
              </a:rPr>
              <a:t>COUNTERPARTY RISK</a:t>
            </a:r>
          </a:p>
        </p:txBody>
      </p:sp>
      <p:sp>
        <p:nvSpPr>
          <p:cNvPr id="59" name="Line 29"/>
          <p:cNvSpPr>
            <a:spLocks noChangeShapeType="1"/>
          </p:cNvSpPr>
          <p:nvPr/>
        </p:nvSpPr>
        <p:spPr bwMode="auto">
          <a:xfrm flipV="1">
            <a:off x="3243924" y="5950445"/>
            <a:ext cx="2902720" cy="0"/>
          </a:xfrm>
          <a:prstGeom prst="line">
            <a:avLst/>
          </a:prstGeom>
          <a:noFill/>
          <a:ln w="63500">
            <a:solidFill>
              <a:schemeClr val="tx1"/>
            </a:solidFill>
            <a:round/>
            <a:headEnd/>
            <a:tailEnd type="triangle" w="med" len="med"/>
          </a:ln>
        </p:spPr>
        <p:txBody>
          <a:bodyPr wrap="none" anchor="ctr"/>
          <a:lstStyle/>
          <a:p>
            <a:endParaRPr lang="en-GB" dirty="0">
              <a:solidFill>
                <a:srgbClr val="1A3C7B"/>
              </a:solidFill>
            </a:endParaRPr>
          </a:p>
        </p:txBody>
      </p:sp>
      <p:sp>
        <p:nvSpPr>
          <p:cNvPr id="60" name="Text Box 36"/>
          <p:cNvSpPr txBox="1">
            <a:spLocks noChangeArrowheads="1"/>
          </p:cNvSpPr>
          <p:nvPr/>
        </p:nvSpPr>
        <p:spPr bwMode="auto">
          <a:xfrm rot="20542131">
            <a:off x="3221091" y="3613434"/>
            <a:ext cx="2929833" cy="276999"/>
          </a:xfrm>
          <a:prstGeom prst="rect">
            <a:avLst/>
          </a:prstGeom>
          <a:noFill/>
          <a:ln w="9525">
            <a:noFill/>
            <a:miter lim="800000"/>
            <a:headEnd/>
            <a:tailEnd/>
          </a:ln>
        </p:spPr>
        <p:txBody>
          <a:bodyPr wrap="square" lIns="0" rIns="0">
            <a:spAutoFit/>
          </a:bodyPr>
          <a:lstStyle/>
          <a:p>
            <a:pPr algn="ctr">
              <a:spcBef>
                <a:spcPct val="50000"/>
              </a:spcBef>
            </a:pPr>
            <a:r>
              <a:rPr lang="en-US" sz="1200" b="1" dirty="0">
                <a:solidFill>
                  <a:srgbClr val="1A3C7B"/>
                </a:solidFill>
              </a:rPr>
              <a:t>     </a:t>
            </a:r>
            <a:r>
              <a:rPr lang="en-US" sz="1000" b="1" dirty="0">
                <a:solidFill>
                  <a:srgbClr val="1A3C7B"/>
                </a:solidFill>
              </a:rPr>
              <a:t>interest accumulates during the term</a:t>
            </a:r>
          </a:p>
        </p:txBody>
      </p:sp>
      <p:sp>
        <p:nvSpPr>
          <p:cNvPr id="61" name="Line 29"/>
          <p:cNvSpPr>
            <a:spLocks noChangeShapeType="1"/>
          </p:cNvSpPr>
          <p:nvPr/>
        </p:nvSpPr>
        <p:spPr bwMode="auto">
          <a:xfrm flipV="1">
            <a:off x="3220010" y="3068638"/>
            <a:ext cx="3009509" cy="936786"/>
          </a:xfrm>
          <a:prstGeom prst="line">
            <a:avLst/>
          </a:prstGeom>
          <a:noFill/>
          <a:ln w="63500">
            <a:solidFill>
              <a:schemeClr val="tx1"/>
            </a:solidFill>
            <a:round/>
            <a:headEnd/>
            <a:tailEnd type="triangle" w="med" len="med"/>
          </a:ln>
        </p:spPr>
        <p:txBody>
          <a:bodyPr wrap="none" anchor="ctr"/>
          <a:lstStyle/>
          <a:p>
            <a:endParaRPr lang="en-GB" dirty="0">
              <a:solidFill>
                <a:srgbClr val="1A3C7B"/>
              </a:solidFill>
            </a:endParaRPr>
          </a:p>
        </p:txBody>
      </p:sp>
      <p:sp>
        <p:nvSpPr>
          <p:cNvPr id="50" name="Text Box 10"/>
          <p:cNvSpPr txBox="1">
            <a:spLocks noChangeArrowheads="1"/>
          </p:cNvSpPr>
          <p:nvPr/>
        </p:nvSpPr>
        <p:spPr bwMode="auto">
          <a:xfrm>
            <a:off x="471995" y="6557897"/>
            <a:ext cx="8818309" cy="430887"/>
          </a:xfrm>
          <a:prstGeom prst="rect">
            <a:avLst/>
          </a:prstGeom>
          <a:noFill/>
          <a:ln w="9525">
            <a:noFill/>
            <a:miter lim="800000"/>
            <a:headEnd/>
            <a:tailEnd/>
          </a:ln>
        </p:spPr>
        <p:txBody>
          <a:bodyPr wrap="square" lIns="0" tIns="0" rIns="0" bIns="0">
            <a:spAutoFit/>
          </a:bodyPr>
          <a:lstStyle/>
          <a:p>
            <a:pPr>
              <a:spcBef>
                <a:spcPct val="50000"/>
              </a:spcBef>
            </a:pPr>
            <a:r>
              <a:rPr lang="en-GB" sz="800" dirty="0">
                <a:solidFill>
                  <a:schemeClr val="accent1">
                    <a:lumMod val="50000"/>
                  </a:schemeClr>
                </a:solidFill>
              </a:rPr>
              <a:t>[</a:t>
            </a:r>
            <a:r>
              <a:rPr lang="en-GB" sz="800" dirty="0"/>
              <a:t>PLEASE NOTE: This page can be viewed as a slide show, for best presentation effect. It should also be understood that this is a simplified version of the basic principles of what a bank may do when arranging / hedging a structured product. Different products may involve differing processes.]</a:t>
            </a:r>
            <a:endParaRPr lang="en-US" sz="800" dirty="0"/>
          </a:p>
          <a:p>
            <a:pPr>
              <a:spcBef>
                <a:spcPct val="50000"/>
              </a:spcBef>
            </a:pPr>
            <a:r>
              <a:rPr lang="en-GB" sz="800" dirty="0"/>
              <a:t> ]</a:t>
            </a:r>
            <a:endParaRPr lang="en-US" dirty="0"/>
          </a:p>
        </p:txBody>
      </p:sp>
      <p:sp>
        <p:nvSpPr>
          <p:cNvPr id="54" name="Rectangle 53"/>
          <p:cNvSpPr/>
          <p:nvPr/>
        </p:nvSpPr>
        <p:spPr>
          <a:xfrm>
            <a:off x="384843" y="923776"/>
            <a:ext cx="2004674" cy="523220"/>
          </a:xfrm>
          <a:prstGeom prst="rect">
            <a:avLst/>
          </a:prstGeom>
        </p:spPr>
        <p:txBody>
          <a:bodyPr wrap="square">
            <a:spAutoFit/>
          </a:bodyPr>
          <a:lstStyle/>
          <a:p>
            <a:r>
              <a:rPr lang="en-GB" b="1" dirty="0">
                <a:solidFill>
                  <a:schemeClr val="accent4"/>
                </a:solidFill>
              </a:rPr>
              <a:t>View as a slide show</a:t>
            </a:r>
          </a:p>
          <a:p>
            <a:r>
              <a:rPr lang="en-GB" b="1" dirty="0">
                <a:solidFill>
                  <a:schemeClr val="accent4"/>
                </a:solidFill>
              </a:rPr>
              <a:t>for best presentation</a:t>
            </a:r>
          </a:p>
        </p:txBody>
      </p:sp>
    </p:spTree>
    <p:extLst>
      <p:ext uri="{BB962C8B-B14F-4D97-AF65-F5344CB8AC3E}">
        <p14:creationId xmlns:p14="http://schemas.microsoft.com/office/powerpoint/2010/main" val="15494779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99"/>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8" grpId="0"/>
      <p:bldP spid="59" grpId="0" animBg="1"/>
      <p:bldP spid="60" grpId="0"/>
      <p:bldP spid="6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8</a:t>
            </a:fld>
            <a:endParaRPr lang="en-US" dirty="0"/>
          </a:p>
        </p:txBody>
      </p:sp>
      <p:sp>
        <p:nvSpPr>
          <p:cNvPr id="4" name="Text Box 45"/>
          <p:cNvSpPr txBox="1">
            <a:spLocks noChangeArrowheads="1"/>
          </p:cNvSpPr>
          <p:nvPr/>
        </p:nvSpPr>
        <p:spPr bwMode="auto">
          <a:xfrm>
            <a:off x="301308" y="3300771"/>
            <a:ext cx="2433637" cy="3135147"/>
          </a:xfrm>
          <a:prstGeom prst="rect">
            <a:avLst/>
          </a:prstGeom>
          <a:solidFill>
            <a:schemeClr val="tx1"/>
          </a:solidFill>
          <a:ln w="9525">
            <a:solidFill>
              <a:schemeClr val="tx1"/>
            </a:solidFill>
            <a:miter lim="800000"/>
            <a:headEnd/>
            <a:tailEnd/>
          </a:ln>
        </p:spPr>
        <p:txBody>
          <a:bodyPr lIns="90000" tIns="90000" rIns="90000" bIns="0"/>
          <a:lstStyle/>
          <a:p>
            <a:pPr algn="ctr">
              <a:lnSpc>
                <a:spcPts val="1500"/>
              </a:lnSpc>
            </a:pPr>
            <a:endParaRPr lang="en-US" sz="1400" b="1" dirty="0">
              <a:solidFill>
                <a:schemeClr val="bg1"/>
              </a:solidFill>
              <a:latin typeface="Arial" charset="0"/>
            </a:endParaRPr>
          </a:p>
        </p:txBody>
      </p:sp>
      <p:sp>
        <p:nvSpPr>
          <p:cNvPr id="10" name="Text Box 40"/>
          <p:cNvSpPr txBox="1">
            <a:spLocks noChangeArrowheads="1"/>
          </p:cNvSpPr>
          <p:nvPr/>
        </p:nvSpPr>
        <p:spPr bwMode="auto">
          <a:xfrm>
            <a:off x="1584974" y="1848637"/>
            <a:ext cx="6726269" cy="559827"/>
          </a:xfrm>
          <a:prstGeom prst="rect">
            <a:avLst/>
          </a:prstGeom>
          <a:solidFill>
            <a:schemeClr val="tx1"/>
          </a:solidFill>
          <a:ln w="9525">
            <a:solidFill>
              <a:schemeClr val="tx1"/>
            </a:solidFill>
            <a:miter lim="800000"/>
            <a:headEnd/>
            <a:tailEnd/>
          </a:ln>
        </p:spPr>
        <p:txBody>
          <a:bodyPr lIns="90000" tIns="0" rIns="90000" bIns="0" anchor="ctr" anchorCtr="1"/>
          <a:lstStyle>
            <a:defPPr>
              <a:defRPr lang="en-US"/>
            </a:defPPr>
            <a:lvl1pPr algn="ctr">
              <a:lnSpc>
                <a:spcPts val="1500"/>
              </a:lnSpc>
              <a:defRPr b="1">
                <a:solidFill>
                  <a:schemeClr val="bg1"/>
                </a:solidFill>
              </a:defRPr>
            </a:lvl1pPr>
          </a:lstStyle>
          <a:p>
            <a:r>
              <a:rPr lang="en-US" sz="1200" dirty="0"/>
              <a:t>THE PLAN MANAGER / ADMINISTRATOR SENDS THE FUNDS TO THE ISSUING BANK / COUNTERPARTY, ON THE ‘STRIKE’ (I.E. START) DATE OF THE INVESTMENT TERM</a:t>
            </a:r>
          </a:p>
        </p:txBody>
      </p:sp>
      <p:sp>
        <p:nvSpPr>
          <p:cNvPr id="12" name="TextBox 2"/>
          <p:cNvSpPr txBox="1">
            <a:spLocks noChangeArrowheads="1"/>
          </p:cNvSpPr>
          <p:nvPr/>
        </p:nvSpPr>
        <p:spPr bwMode="auto">
          <a:xfrm>
            <a:off x="310832" y="506725"/>
            <a:ext cx="7791547" cy="369332"/>
          </a:xfrm>
          <a:prstGeom prst="rect">
            <a:avLst/>
          </a:prstGeom>
          <a:noFill/>
          <a:ln w="9525">
            <a:noFill/>
            <a:miter lim="800000"/>
            <a:headEnd/>
            <a:tailEnd/>
          </a:ln>
        </p:spPr>
        <p:txBody>
          <a:bodyPr wrap="square">
            <a:spAutoFit/>
          </a:bodyPr>
          <a:lstStyle/>
          <a:p>
            <a:r>
              <a:rPr lang="en-US" sz="1800" b="1" dirty="0"/>
              <a:t>A closer look at what a</a:t>
            </a:r>
            <a:r>
              <a:rPr lang="en-US" sz="1800" b="1" dirty="0">
                <a:latin typeface="Arial" pitchFamily="34" charset="0"/>
                <a:ea typeface="+mj-ea"/>
                <a:cs typeface="Arial" pitchFamily="34" charset="0"/>
              </a:rPr>
              <a:t> bank may do to arrange / hedge a product …</a:t>
            </a:r>
          </a:p>
        </p:txBody>
      </p:sp>
      <p:sp>
        <p:nvSpPr>
          <p:cNvPr id="13" name="Text Box 38"/>
          <p:cNvSpPr txBox="1">
            <a:spLocks noChangeArrowheads="1"/>
          </p:cNvSpPr>
          <p:nvPr/>
        </p:nvSpPr>
        <p:spPr bwMode="auto">
          <a:xfrm>
            <a:off x="2837009" y="971551"/>
            <a:ext cx="4192312" cy="579664"/>
          </a:xfrm>
          <a:prstGeom prst="rect">
            <a:avLst/>
          </a:prstGeom>
          <a:solidFill>
            <a:schemeClr val="tx1"/>
          </a:solidFill>
          <a:ln w="9525">
            <a:solidFill>
              <a:schemeClr val="tx1"/>
            </a:solidFill>
            <a:miter lim="800000"/>
            <a:headEnd/>
            <a:tailEnd/>
          </a:ln>
        </p:spPr>
        <p:txBody>
          <a:bodyPr lIns="90000" tIns="0" rIns="90000" bIns="0" anchor="ctr" anchorCtr="1"/>
          <a:lstStyle/>
          <a:p>
            <a:pPr algn="ctr">
              <a:lnSpc>
                <a:spcPts val="1500"/>
              </a:lnSpc>
            </a:pPr>
            <a:r>
              <a:rPr lang="en-US" sz="1200" b="1" dirty="0">
                <a:solidFill>
                  <a:schemeClr val="bg1"/>
                </a:solidFill>
              </a:rPr>
              <a:t>PRODUCT OFFER PERIOD </a:t>
            </a:r>
          </a:p>
          <a:p>
            <a:pPr algn="ctr">
              <a:lnSpc>
                <a:spcPts val="1500"/>
              </a:lnSpc>
            </a:pPr>
            <a:r>
              <a:rPr lang="en-US" sz="1200" b="1" dirty="0">
                <a:solidFill>
                  <a:schemeClr val="bg1"/>
                </a:solidFill>
              </a:rPr>
              <a:t>(typically c.4-8 weeks)</a:t>
            </a:r>
          </a:p>
          <a:p>
            <a:pPr algn="ctr">
              <a:lnSpc>
                <a:spcPts val="1500"/>
              </a:lnSpc>
            </a:pPr>
            <a:r>
              <a:rPr lang="en-US" sz="1200" b="1" dirty="0">
                <a:solidFill>
                  <a:schemeClr val="bg1"/>
                </a:solidFill>
              </a:rPr>
              <a:t>£10M IS RAISED</a:t>
            </a:r>
          </a:p>
        </p:txBody>
      </p:sp>
      <p:grpSp>
        <p:nvGrpSpPr>
          <p:cNvPr id="15" name="Group 14"/>
          <p:cNvGrpSpPr/>
          <p:nvPr/>
        </p:nvGrpSpPr>
        <p:grpSpPr>
          <a:xfrm>
            <a:off x="350520" y="3886200"/>
            <a:ext cx="2362200" cy="611704"/>
            <a:chOff x="228600" y="3886200"/>
            <a:chExt cx="2362200" cy="611704"/>
          </a:xfrm>
        </p:grpSpPr>
        <p:sp>
          <p:nvSpPr>
            <p:cNvPr id="16" name="Text Box 54"/>
            <p:cNvSpPr txBox="1">
              <a:spLocks noChangeArrowheads="1"/>
            </p:cNvSpPr>
            <p:nvPr/>
          </p:nvSpPr>
          <p:spPr bwMode="auto">
            <a:xfrm>
              <a:off x="228600" y="3886200"/>
              <a:ext cx="2362200" cy="215444"/>
            </a:xfrm>
            <a:prstGeom prst="rect">
              <a:avLst/>
            </a:prstGeom>
            <a:noFill/>
            <a:ln w="9525">
              <a:noFill/>
              <a:miter lim="800000"/>
              <a:headEnd/>
              <a:tailEnd/>
            </a:ln>
          </p:spPr>
          <p:txBody>
            <a:bodyPr tIns="0" bIns="0">
              <a:spAutoFit/>
            </a:bodyPr>
            <a:lstStyle/>
            <a:p>
              <a:pPr algn="ctr">
                <a:spcBef>
                  <a:spcPct val="50000"/>
                </a:spcBef>
              </a:pPr>
              <a:r>
                <a:rPr lang="en-US" b="1" dirty="0">
                  <a:solidFill>
                    <a:schemeClr val="bg1"/>
                  </a:solidFill>
                  <a:latin typeface="Arial" charset="0"/>
                </a:rPr>
                <a:t>ZERO COUPON BOND</a:t>
              </a:r>
            </a:p>
          </p:txBody>
        </p:sp>
        <p:sp>
          <p:nvSpPr>
            <p:cNvPr id="17" name="Text Box 55"/>
            <p:cNvSpPr txBox="1">
              <a:spLocks noChangeArrowheads="1"/>
            </p:cNvSpPr>
            <p:nvPr/>
          </p:nvSpPr>
          <p:spPr bwMode="auto">
            <a:xfrm>
              <a:off x="228600" y="4084638"/>
              <a:ext cx="2362200" cy="184666"/>
            </a:xfrm>
            <a:prstGeom prst="rect">
              <a:avLst/>
            </a:prstGeom>
            <a:noFill/>
            <a:ln w="9525">
              <a:noFill/>
              <a:miter lim="800000"/>
              <a:headEnd/>
              <a:tailEnd/>
            </a:ln>
          </p:spPr>
          <p:txBody>
            <a:bodyPr tIns="0" bIns="0">
              <a:spAutoFit/>
            </a:bodyPr>
            <a:lstStyle/>
            <a:p>
              <a:pPr algn="ctr">
                <a:spcBef>
                  <a:spcPct val="50000"/>
                </a:spcBef>
              </a:pPr>
              <a:r>
                <a:rPr lang="en-US" sz="1200" dirty="0">
                  <a:solidFill>
                    <a:schemeClr val="bg1"/>
                  </a:solidFill>
                  <a:latin typeface="Arial" charset="0"/>
                </a:rPr>
                <a:t>(Internal Deposit)</a:t>
              </a:r>
            </a:p>
          </p:txBody>
        </p:sp>
        <p:sp>
          <p:nvSpPr>
            <p:cNvPr id="18" name="Text Box 56"/>
            <p:cNvSpPr txBox="1">
              <a:spLocks noChangeArrowheads="1"/>
            </p:cNvSpPr>
            <p:nvPr/>
          </p:nvSpPr>
          <p:spPr bwMode="auto">
            <a:xfrm>
              <a:off x="228600" y="4313238"/>
              <a:ext cx="2362200" cy="184666"/>
            </a:xfrm>
            <a:prstGeom prst="rect">
              <a:avLst/>
            </a:prstGeom>
            <a:noFill/>
            <a:ln w="9525">
              <a:noFill/>
              <a:miter lim="800000"/>
              <a:headEnd/>
              <a:tailEnd/>
            </a:ln>
          </p:spPr>
          <p:txBody>
            <a:bodyPr tIns="0" bIns="0">
              <a:spAutoFit/>
            </a:bodyPr>
            <a:lstStyle/>
            <a:p>
              <a:pPr algn="ctr">
                <a:spcBef>
                  <a:spcPct val="50000"/>
                </a:spcBef>
              </a:pPr>
              <a:r>
                <a:rPr lang="en-US" sz="1200" b="1" dirty="0">
                  <a:solidFill>
                    <a:schemeClr val="bg1"/>
                  </a:solidFill>
                </a:rPr>
                <a:t>£9</a:t>
              </a:r>
              <a:r>
                <a:rPr lang="en-US" sz="1200" b="1" dirty="0">
                  <a:solidFill>
                    <a:schemeClr val="bg1"/>
                  </a:solidFill>
                  <a:latin typeface="Arial" charset="0"/>
                </a:rPr>
                <a:t>m</a:t>
              </a:r>
            </a:p>
          </p:txBody>
        </p:sp>
      </p:grpSp>
      <p:sp>
        <p:nvSpPr>
          <p:cNvPr id="20" name="Text Box 59"/>
          <p:cNvSpPr txBox="1">
            <a:spLocks noChangeArrowheads="1"/>
          </p:cNvSpPr>
          <p:nvPr/>
        </p:nvSpPr>
        <p:spPr bwMode="auto">
          <a:xfrm>
            <a:off x="372745" y="4970186"/>
            <a:ext cx="2339975" cy="185468"/>
          </a:xfrm>
          <a:prstGeom prst="rect">
            <a:avLst/>
          </a:prstGeom>
          <a:solidFill>
            <a:schemeClr val="tx1"/>
          </a:solidFill>
          <a:ln w="9525">
            <a:noFill/>
            <a:miter lim="800000"/>
            <a:headEnd/>
            <a:tailEnd/>
          </a:ln>
        </p:spPr>
        <p:txBody>
          <a:bodyPr wrap="square" tIns="0" bIns="0">
            <a:spAutoFit/>
          </a:bodyPr>
          <a:lstStyle/>
          <a:p>
            <a:pPr algn="ctr">
              <a:lnSpc>
                <a:spcPts val="1400"/>
              </a:lnSpc>
            </a:pPr>
            <a:r>
              <a:rPr lang="en-US" sz="1200" b="1" dirty="0">
                <a:solidFill>
                  <a:schemeClr val="bg1"/>
                </a:solidFill>
                <a:latin typeface="Arial" charset="0"/>
              </a:rPr>
              <a:t>    6 YR INT.      RATE SWAP</a:t>
            </a:r>
          </a:p>
        </p:txBody>
      </p:sp>
      <p:sp>
        <p:nvSpPr>
          <p:cNvPr id="22" name="Text Box 60"/>
          <p:cNvSpPr txBox="1">
            <a:spLocks noChangeArrowheads="1"/>
          </p:cNvSpPr>
          <p:nvPr/>
        </p:nvSpPr>
        <p:spPr bwMode="auto">
          <a:xfrm>
            <a:off x="372745" y="5841503"/>
            <a:ext cx="2300288" cy="461665"/>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£10m</a:t>
            </a:r>
          </a:p>
          <a:p>
            <a:pPr algn="ctr">
              <a:spcBef>
                <a:spcPct val="50000"/>
              </a:spcBef>
            </a:pPr>
            <a:r>
              <a:rPr lang="en-US" sz="1200" b="1" dirty="0">
                <a:solidFill>
                  <a:schemeClr val="bg1"/>
                </a:solidFill>
                <a:latin typeface="Arial" charset="0"/>
              </a:rPr>
              <a:t>(AT MATURITY) </a:t>
            </a:r>
          </a:p>
        </p:txBody>
      </p:sp>
      <p:sp>
        <p:nvSpPr>
          <p:cNvPr id="23" name="Text Box 49"/>
          <p:cNvSpPr txBox="1">
            <a:spLocks noChangeArrowheads="1"/>
          </p:cNvSpPr>
          <p:nvPr/>
        </p:nvSpPr>
        <p:spPr bwMode="auto">
          <a:xfrm>
            <a:off x="7096736" y="3300770"/>
            <a:ext cx="2619855" cy="3135149"/>
          </a:xfrm>
          <a:prstGeom prst="rect">
            <a:avLst/>
          </a:prstGeom>
          <a:solidFill>
            <a:schemeClr val="tx1"/>
          </a:solidFill>
          <a:ln w="9525">
            <a:solidFill>
              <a:schemeClr val="tx1"/>
            </a:solidFill>
            <a:miter lim="800000"/>
            <a:headEnd/>
            <a:tailEnd/>
          </a:ln>
        </p:spPr>
        <p:txBody>
          <a:bodyPr lIns="90000" tIns="90000" rIns="90000" bIns="0"/>
          <a:lstStyle/>
          <a:p>
            <a:pPr marL="457200" indent="-457200" algn="ctr">
              <a:lnSpc>
                <a:spcPts val="1500"/>
              </a:lnSpc>
            </a:pPr>
            <a:endParaRPr lang="en-US" sz="1400" b="1" dirty="0">
              <a:latin typeface="Arial" charset="0"/>
            </a:endParaRPr>
          </a:p>
        </p:txBody>
      </p:sp>
      <p:sp>
        <p:nvSpPr>
          <p:cNvPr id="39" name="Line 48"/>
          <p:cNvSpPr>
            <a:spLocks noChangeShapeType="1"/>
          </p:cNvSpPr>
          <p:nvPr/>
        </p:nvSpPr>
        <p:spPr bwMode="auto">
          <a:xfrm>
            <a:off x="4939482" y="3033049"/>
            <a:ext cx="3521611" cy="149889"/>
          </a:xfrm>
          <a:prstGeom prst="line">
            <a:avLst/>
          </a:prstGeom>
          <a:noFill/>
          <a:ln w="63500">
            <a:solidFill>
              <a:schemeClr val="tx1"/>
            </a:solidFill>
            <a:round/>
            <a:headEnd/>
            <a:tailEnd type="triangle" w="med" len="med"/>
          </a:ln>
        </p:spPr>
        <p:txBody>
          <a:bodyPr wrap="none" anchor="ctr"/>
          <a:lstStyle/>
          <a:p>
            <a:endParaRPr lang="en-GB" dirty="0"/>
          </a:p>
        </p:txBody>
      </p:sp>
      <p:sp>
        <p:nvSpPr>
          <p:cNvPr id="51" name="Text Box 71"/>
          <p:cNvSpPr txBox="1">
            <a:spLocks noChangeArrowheads="1"/>
          </p:cNvSpPr>
          <p:nvPr/>
        </p:nvSpPr>
        <p:spPr bwMode="auto">
          <a:xfrm>
            <a:off x="2975114" y="4038600"/>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AA</a:t>
            </a:r>
          </a:p>
        </p:txBody>
      </p:sp>
      <p:sp>
        <p:nvSpPr>
          <p:cNvPr id="52" name="Text Box 72"/>
          <p:cNvSpPr txBox="1">
            <a:spLocks noChangeArrowheads="1"/>
          </p:cNvSpPr>
          <p:nvPr/>
        </p:nvSpPr>
        <p:spPr bwMode="auto">
          <a:xfrm>
            <a:off x="3270660" y="4036575"/>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HSBC</a:t>
            </a:r>
          </a:p>
        </p:txBody>
      </p:sp>
      <p:sp>
        <p:nvSpPr>
          <p:cNvPr id="53" name="Text Box 73"/>
          <p:cNvSpPr txBox="1">
            <a:spLocks noChangeArrowheads="1"/>
          </p:cNvSpPr>
          <p:nvPr/>
        </p:nvSpPr>
        <p:spPr bwMode="auto">
          <a:xfrm>
            <a:off x="4705983" y="4034279"/>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+ 50bp’s</a:t>
            </a:r>
          </a:p>
        </p:txBody>
      </p:sp>
      <p:sp>
        <p:nvSpPr>
          <p:cNvPr id="54" name="Text Box 74"/>
          <p:cNvSpPr txBox="1">
            <a:spLocks noChangeArrowheads="1"/>
          </p:cNvSpPr>
          <p:nvPr/>
        </p:nvSpPr>
        <p:spPr bwMode="auto">
          <a:xfrm>
            <a:off x="6131558" y="4026397"/>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-3%</a:t>
            </a:r>
          </a:p>
        </p:txBody>
      </p:sp>
      <p:sp>
        <p:nvSpPr>
          <p:cNvPr id="55" name="Text Box 75"/>
          <p:cNvSpPr txBox="1">
            <a:spLocks noChangeArrowheads="1"/>
          </p:cNvSpPr>
          <p:nvPr/>
        </p:nvSpPr>
        <p:spPr bwMode="auto">
          <a:xfrm>
            <a:off x="2975114" y="4336126"/>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A-</a:t>
            </a:r>
          </a:p>
        </p:txBody>
      </p:sp>
      <p:sp>
        <p:nvSpPr>
          <p:cNvPr id="56" name="Text Box 76"/>
          <p:cNvSpPr txBox="1">
            <a:spLocks noChangeArrowheads="1"/>
          </p:cNvSpPr>
          <p:nvPr/>
        </p:nvSpPr>
        <p:spPr bwMode="auto">
          <a:xfrm>
            <a:off x="3270660" y="4336126"/>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Barclays</a:t>
            </a:r>
          </a:p>
        </p:txBody>
      </p:sp>
      <p:sp>
        <p:nvSpPr>
          <p:cNvPr id="57" name="Text Box 77"/>
          <p:cNvSpPr txBox="1">
            <a:spLocks noChangeArrowheads="1"/>
          </p:cNvSpPr>
          <p:nvPr/>
        </p:nvSpPr>
        <p:spPr bwMode="auto">
          <a:xfrm>
            <a:off x="4723223" y="4335361"/>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+ 150bp’s</a:t>
            </a:r>
          </a:p>
        </p:txBody>
      </p:sp>
      <p:sp>
        <p:nvSpPr>
          <p:cNvPr id="58" name="Text Box 78"/>
          <p:cNvSpPr txBox="1">
            <a:spLocks noChangeArrowheads="1"/>
          </p:cNvSpPr>
          <p:nvPr/>
        </p:nvSpPr>
        <p:spPr bwMode="auto">
          <a:xfrm>
            <a:off x="6144005" y="4318617"/>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-9%</a:t>
            </a:r>
          </a:p>
        </p:txBody>
      </p:sp>
      <p:sp>
        <p:nvSpPr>
          <p:cNvPr id="59" name="Text Box 79"/>
          <p:cNvSpPr txBox="1">
            <a:spLocks noChangeArrowheads="1"/>
          </p:cNvSpPr>
          <p:nvPr/>
        </p:nvSpPr>
        <p:spPr bwMode="auto">
          <a:xfrm>
            <a:off x="2972067" y="4616171"/>
            <a:ext cx="424865"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rPr>
              <a:t>BBB+</a:t>
            </a:r>
            <a:endParaRPr lang="en-US" sz="1200" b="1" dirty="0">
              <a:solidFill>
                <a:schemeClr val="bg1"/>
              </a:solidFill>
              <a:latin typeface="Arial" charset="0"/>
            </a:endParaRPr>
          </a:p>
        </p:txBody>
      </p:sp>
      <p:sp>
        <p:nvSpPr>
          <p:cNvPr id="60" name="Text Box 80"/>
          <p:cNvSpPr txBox="1">
            <a:spLocks noChangeArrowheads="1"/>
          </p:cNvSpPr>
          <p:nvPr/>
        </p:nvSpPr>
        <p:spPr bwMode="auto">
          <a:xfrm>
            <a:off x="3512821" y="4626603"/>
            <a:ext cx="84352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rPr>
              <a:t>Deutsche</a:t>
            </a:r>
            <a:endParaRPr lang="en-US" sz="1200" b="1" dirty="0">
              <a:solidFill>
                <a:schemeClr val="bg1"/>
              </a:solidFill>
              <a:latin typeface="Arial" charset="0"/>
            </a:endParaRPr>
          </a:p>
        </p:txBody>
      </p:sp>
      <p:sp>
        <p:nvSpPr>
          <p:cNvPr id="61" name="Text Box 81"/>
          <p:cNvSpPr txBox="1">
            <a:spLocks noChangeArrowheads="1"/>
          </p:cNvSpPr>
          <p:nvPr/>
        </p:nvSpPr>
        <p:spPr bwMode="auto">
          <a:xfrm>
            <a:off x="4692543" y="4649242"/>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+ 250bp’s</a:t>
            </a:r>
          </a:p>
        </p:txBody>
      </p:sp>
      <p:sp>
        <p:nvSpPr>
          <p:cNvPr id="62" name="Text Box 82"/>
          <p:cNvSpPr txBox="1">
            <a:spLocks noChangeArrowheads="1"/>
          </p:cNvSpPr>
          <p:nvPr/>
        </p:nvSpPr>
        <p:spPr bwMode="auto">
          <a:xfrm>
            <a:off x="6131558" y="4645610"/>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-15%</a:t>
            </a:r>
          </a:p>
        </p:txBody>
      </p:sp>
      <p:sp>
        <p:nvSpPr>
          <p:cNvPr id="63" name="Text Box 83"/>
          <p:cNvSpPr txBox="1">
            <a:spLocks noChangeArrowheads="1"/>
          </p:cNvSpPr>
          <p:nvPr/>
        </p:nvSpPr>
        <p:spPr bwMode="auto">
          <a:xfrm>
            <a:off x="2976894" y="4921122"/>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BBB</a:t>
            </a:r>
          </a:p>
        </p:txBody>
      </p:sp>
      <p:sp>
        <p:nvSpPr>
          <p:cNvPr id="64" name="Text Box 84"/>
          <p:cNvSpPr txBox="1">
            <a:spLocks noChangeArrowheads="1"/>
          </p:cNvSpPr>
          <p:nvPr/>
        </p:nvSpPr>
        <p:spPr bwMode="auto">
          <a:xfrm>
            <a:off x="3226244" y="4920417"/>
            <a:ext cx="13716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Investec</a:t>
            </a:r>
          </a:p>
        </p:txBody>
      </p:sp>
      <p:sp>
        <p:nvSpPr>
          <p:cNvPr id="65" name="Text Box 85"/>
          <p:cNvSpPr txBox="1">
            <a:spLocks noChangeArrowheads="1"/>
          </p:cNvSpPr>
          <p:nvPr/>
        </p:nvSpPr>
        <p:spPr bwMode="auto">
          <a:xfrm>
            <a:off x="4555532" y="4937504"/>
            <a:ext cx="16002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LIBOR + ?</a:t>
            </a:r>
          </a:p>
        </p:txBody>
      </p:sp>
      <p:sp>
        <p:nvSpPr>
          <p:cNvPr id="66" name="Text Box 86"/>
          <p:cNvSpPr txBox="1">
            <a:spLocks noChangeArrowheads="1"/>
          </p:cNvSpPr>
          <p:nvPr/>
        </p:nvSpPr>
        <p:spPr bwMode="auto">
          <a:xfrm>
            <a:off x="6166170" y="4937504"/>
            <a:ext cx="381000" cy="228600"/>
          </a:xfrm>
          <a:prstGeom prst="rect">
            <a:avLst/>
          </a:prstGeom>
          <a:noFill/>
          <a:ln w="9525">
            <a:noFill/>
            <a:miter lim="800000"/>
            <a:headEnd/>
            <a:tailEnd/>
          </a:ln>
        </p:spPr>
        <p:txBody>
          <a:bodyPr lIns="0" tIns="0" rIns="0" bIns="0"/>
          <a:lstStyle/>
          <a:p>
            <a:pPr algn="ctr">
              <a:spcBef>
                <a:spcPct val="50000"/>
              </a:spcBef>
            </a:pPr>
            <a:r>
              <a:rPr lang="en-US" sz="1200" b="1" dirty="0">
                <a:solidFill>
                  <a:schemeClr val="bg1"/>
                </a:solidFill>
                <a:latin typeface="Arial" charset="0"/>
              </a:rPr>
              <a:t>?</a:t>
            </a:r>
          </a:p>
        </p:txBody>
      </p:sp>
      <p:sp>
        <p:nvSpPr>
          <p:cNvPr id="69" name="Line 92"/>
          <p:cNvSpPr>
            <a:spLocks noChangeShapeType="1"/>
          </p:cNvSpPr>
          <p:nvPr/>
        </p:nvSpPr>
        <p:spPr bwMode="auto">
          <a:xfrm>
            <a:off x="2835216" y="6159655"/>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74" name="Text Box 50"/>
          <p:cNvSpPr txBox="1">
            <a:spLocks noChangeArrowheads="1"/>
          </p:cNvSpPr>
          <p:nvPr/>
        </p:nvSpPr>
        <p:spPr bwMode="auto">
          <a:xfrm>
            <a:off x="342536" y="1998869"/>
            <a:ext cx="1103346" cy="1277273"/>
          </a:xfrm>
          <a:prstGeom prst="rect">
            <a:avLst/>
          </a:prstGeom>
          <a:solidFill>
            <a:schemeClr val="bg1"/>
          </a:solidFill>
          <a:ln w="9525">
            <a:solidFill>
              <a:schemeClr val="bg1"/>
            </a:solidFill>
            <a:miter lim="800000"/>
            <a:headEnd/>
            <a:tailEnd/>
          </a:ln>
        </p:spPr>
        <p:txBody>
          <a:bodyPr wrap="square" lIns="0" rIns="0">
            <a:spAutoFit/>
          </a:bodyPr>
          <a:lstStyle/>
          <a:p>
            <a:pPr algn="ctr">
              <a:spcBef>
                <a:spcPct val="50000"/>
              </a:spcBef>
            </a:pPr>
            <a:r>
              <a:rPr lang="en-US" sz="700" b="1" dirty="0"/>
              <a:t>FIRSTLY, THE TREASURY TEAM OF THE BANK MAY USE ABOUT 90% OF THE FUNDS THEY RECEIVE TO CREATE A ‘ZERO COUPON BOND’, WHICH IS DONE IN ORDER TO HEDGE THE REPAYMENT OF THE INITIAL CAPITAL  AT THE MATURITY DATE.</a:t>
            </a:r>
          </a:p>
        </p:txBody>
      </p:sp>
      <p:sp>
        <p:nvSpPr>
          <p:cNvPr id="76" name="Line 62"/>
          <p:cNvSpPr>
            <a:spLocks noChangeShapeType="1"/>
          </p:cNvSpPr>
          <p:nvPr/>
        </p:nvSpPr>
        <p:spPr bwMode="auto">
          <a:xfrm>
            <a:off x="4927963" y="1587380"/>
            <a:ext cx="0" cy="261257"/>
          </a:xfrm>
          <a:prstGeom prst="line">
            <a:avLst/>
          </a:prstGeom>
          <a:solidFill>
            <a:schemeClr val="accent1">
              <a:lumMod val="50000"/>
            </a:schemeClr>
          </a:solidFill>
          <a:ln w="63500">
            <a:solidFill>
              <a:schemeClr val="tx1"/>
            </a:solidFill>
            <a:round/>
            <a:headEnd/>
            <a:tailEnd type="triangle" w="med" len="med"/>
          </a:ln>
        </p:spPr>
        <p:txBody>
          <a:bodyPr wrap="none" anchor="ctr"/>
          <a:lstStyle/>
          <a:p>
            <a:endParaRPr lang="en-GB" dirty="0">
              <a:solidFill>
                <a:schemeClr val="bg1"/>
              </a:solidFill>
            </a:endParaRPr>
          </a:p>
        </p:txBody>
      </p:sp>
      <p:sp>
        <p:nvSpPr>
          <p:cNvPr id="2" name="Down Arrow 1"/>
          <p:cNvSpPr/>
          <p:nvPr/>
        </p:nvSpPr>
        <p:spPr bwMode="auto">
          <a:xfrm>
            <a:off x="1414179" y="4523965"/>
            <a:ext cx="170795" cy="1263378"/>
          </a:xfrm>
          <a:prstGeom prst="downArrow">
            <a:avLst/>
          </a:prstGeom>
          <a:solidFill>
            <a:schemeClr val="bg1"/>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5" name="Left Arrow 4"/>
          <p:cNvSpPr/>
          <p:nvPr/>
        </p:nvSpPr>
        <p:spPr bwMode="auto">
          <a:xfrm>
            <a:off x="2639683" y="3886200"/>
            <a:ext cx="197326" cy="140197"/>
          </a:xfrm>
          <a:prstGeom prst="leftArrow">
            <a:avLst/>
          </a:prstGeom>
          <a:solidFill>
            <a:schemeClr val="bg2"/>
          </a:solidFill>
          <a:ln w="9525">
            <a:noFill/>
            <a:miter lim="800000"/>
            <a:headEnd/>
            <a:tailEnd/>
          </a:ln>
          <a:effectLst>
            <a:outerShdw blurRad="50800" dist="38100" dir="2700000" algn="tl" rotWithShape="0">
              <a:prstClr val="black">
                <a:alpha val="40000"/>
              </a:prstClr>
            </a:outerShdw>
          </a:effectLst>
        </p:spPr>
        <p:txBody>
          <a:bodyPr lIns="0" tIns="0" rIns="0" bIns="0" rtlCol="0" anchor="ctr"/>
          <a:lstStyle/>
          <a:p>
            <a:pPr marL="182563" indent="-3175" algn="ctr" eaLnBrk="0" hangingPunct="0">
              <a:spcBef>
                <a:spcPct val="35000"/>
              </a:spcBef>
              <a:buClr>
                <a:srgbClr val="355997"/>
              </a:buClr>
            </a:pPr>
            <a:endParaRPr lang="en-GB" sz="1000" b="1" dirty="0"/>
          </a:p>
        </p:txBody>
      </p:sp>
      <p:sp>
        <p:nvSpPr>
          <p:cNvPr id="9" name="TextBox 8"/>
          <p:cNvSpPr txBox="1"/>
          <p:nvPr/>
        </p:nvSpPr>
        <p:spPr>
          <a:xfrm>
            <a:off x="7116884" y="3712335"/>
            <a:ext cx="2619855" cy="584775"/>
          </a:xfrm>
          <a:prstGeom prst="rect">
            <a:avLst/>
          </a:prstGeom>
          <a:solidFill>
            <a:schemeClr val="tx1"/>
          </a:solidFill>
        </p:spPr>
        <p:txBody>
          <a:bodyPr wrap="square" lIns="0" tIns="0" rIns="0" bIns="0" rtlCol="0">
            <a:spAutoFit/>
          </a:bodyPr>
          <a:lstStyle/>
          <a:p>
            <a:pPr algn="ctr"/>
            <a:r>
              <a:rPr lang="en-GB" b="1" u="sng" dirty="0">
                <a:solidFill>
                  <a:schemeClr val="bg1"/>
                </a:solidFill>
              </a:rPr>
              <a:t>‘PROTECTED’ GROWTH</a:t>
            </a:r>
          </a:p>
          <a:p>
            <a:pPr algn="ctr"/>
            <a:r>
              <a:rPr lang="en-GB" sz="1200" dirty="0">
                <a:solidFill>
                  <a:schemeClr val="bg1"/>
                </a:solidFill>
              </a:rPr>
              <a:t>The bank may buy call options </a:t>
            </a:r>
          </a:p>
          <a:p>
            <a:pPr algn="ctr"/>
            <a:r>
              <a:rPr lang="en-GB" sz="1200" dirty="0">
                <a:solidFill>
                  <a:schemeClr val="bg1"/>
                </a:solidFill>
              </a:rPr>
              <a:t>to participate in index growth</a:t>
            </a:r>
          </a:p>
        </p:txBody>
      </p:sp>
      <p:sp>
        <p:nvSpPr>
          <p:cNvPr id="78" name="TextBox 77"/>
          <p:cNvSpPr txBox="1"/>
          <p:nvPr/>
        </p:nvSpPr>
        <p:spPr>
          <a:xfrm>
            <a:off x="7103329" y="4412407"/>
            <a:ext cx="2619855" cy="954107"/>
          </a:xfrm>
          <a:prstGeom prst="rect">
            <a:avLst/>
          </a:prstGeom>
          <a:solidFill>
            <a:schemeClr val="tx1"/>
          </a:solidFill>
        </p:spPr>
        <p:txBody>
          <a:bodyPr wrap="square" lIns="0" tIns="0" rIns="0" bIns="0" rtlCol="0">
            <a:spAutoFit/>
          </a:bodyPr>
          <a:lstStyle/>
          <a:p>
            <a:pPr algn="ctr"/>
            <a:r>
              <a:rPr lang="en-GB" b="1" dirty="0">
                <a:solidFill>
                  <a:schemeClr val="bg1"/>
                </a:solidFill>
              </a:rPr>
              <a:t> ‘</a:t>
            </a:r>
            <a:r>
              <a:rPr lang="en-GB" b="1" u="sng" dirty="0" err="1">
                <a:solidFill>
                  <a:schemeClr val="bg1"/>
                </a:solidFill>
              </a:rPr>
              <a:t>CaR</a:t>
            </a:r>
            <a:r>
              <a:rPr lang="en-GB" b="1" u="sng" dirty="0">
                <a:solidFill>
                  <a:schemeClr val="bg1"/>
                </a:solidFill>
              </a:rPr>
              <a:t>’ GROWTH</a:t>
            </a:r>
            <a:endParaRPr lang="en-GB" sz="1200" b="1" u="sng" dirty="0">
              <a:solidFill>
                <a:schemeClr val="bg1"/>
              </a:solidFill>
            </a:endParaRPr>
          </a:p>
          <a:p>
            <a:pPr algn="ctr"/>
            <a:r>
              <a:rPr lang="en-GB" sz="1200" dirty="0">
                <a:solidFill>
                  <a:schemeClr val="bg1"/>
                </a:solidFill>
              </a:rPr>
              <a:t>The bank may buy call options but also sell put options (which introduces </a:t>
            </a:r>
            <a:r>
              <a:rPr lang="en-GB" sz="1200" dirty="0" err="1">
                <a:solidFill>
                  <a:schemeClr val="bg1"/>
                </a:solidFill>
              </a:rPr>
              <a:t>CaR</a:t>
            </a:r>
            <a:r>
              <a:rPr lang="en-GB" sz="1200" dirty="0">
                <a:solidFill>
                  <a:schemeClr val="bg1"/>
                </a:solidFill>
              </a:rPr>
              <a:t>) to generate a premium - that can be used to buy more call options</a:t>
            </a:r>
          </a:p>
        </p:txBody>
      </p:sp>
      <p:sp>
        <p:nvSpPr>
          <p:cNvPr id="80" name="TextBox 79"/>
          <p:cNvSpPr txBox="1"/>
          <p:nvPr/>
        </p:nvSpPr>
        <p:spPr>
          <a:xfrm>
            <a:off x="7116884" y="5414606"/>
            <a:ext cx="2619855" cy="954107"/>
          </a:xfrm>
          <a:prstGeom prst="rect">
            <a:avLst/>
          </a:prstGeom>
          <a:solidFill>
            <a:schemeClr val="tx1"/>
          </a:solidFill>
        </p:spPr>
        <p:txBody>
          <a:bodyPr wrap="square" lIns="0" tIns="0" rIns="0" bIns="0" rtlCol="0">
            <a:spAutoFit/>
          </a:bodyPr>
          <a:lstStyle/>
          <a:p>
            <a:pPr algn="ctr"/>
            <a:r>
              <a:rPr lang="en-GB" dirty="0">
                <a:solidFill>
                  <a:schemeClr val="bg1"/>
                </a:solidFill>
              </a:rPr>
              <a:t> ‘</a:t>
            </a:r>
            <a:r>
              <a:rPr lang="en-GB" b="1" u="sng" dirty="0" err="1">
                <a:solidFill>
                  <a:schemeClr val="bg1"/>
                </a:solidFill>
              </a:rPr>
              <a:t>CaR</a:t>
            </a:r>
            <a:r>
              <a:rPr lang="en-GB" b="1" u="sng" dirty="0">
                <a:solidFill>
                  <a:schemeClr val="bg1"/>
                </a:solidFill>
              </a:rPr>
              <a:t>’</a:t>
            </a:r>
            <a:r>
              <a:rPr lang="en-GB" u="sng" dirty="0">
                <a:solidFill>
                  <a:schemeClr val="bg1"/>
                </a:solidFill>
              </a:rPr>
              <a:t> </a:t>
            </a:r>
            <a:r>
              <a:rPr lang="en-GB" b="1" u="sng" dirty="0">
                <a:solidFill>
                  <a:schemeClr val="bg1"/>
                </a:solidFill>
              </a:rPr>
              <a:t>INCOME</a:t>
            </a:r>
            <a:endParaRPr lang="en-GB" sz="1200" b="1" u="sng" dirty="0">
              <a:solidFill>
                <a:schemeClr val="bg1"/>
              </a:solidFill>
            </a:endParaRPr>
          </a:p>
          <a:p>
            <a:pPr algn="ctr"/>
            <a:r>
              <a:rPr lang="en-GB" sz="1200" dirty="0">
                <a:solidFill>
                  <a:schemeClr val="bg1"/>
                </a:solidFill>
              </a:rPr>
              <a:t>The bank may simply sell put </a:t>
            </a:r>
          </a:p>
          <a:p>
            <a:pPr algn="ctr"/>
            <a:r>
              <a:rPr lang="en-GB" sz="1200" dirty="0">
                <a:solidFill>
                  <a:schemeClr val="bg1"/>
                </a:solidFill>
              </a:rPr>
              <a:t>options, and use the premium, </a:t>
            </a:r>
          </a:p>
          <a:p>
            <a:pPr algn="ctr"/>
            <a:r>
              <a:rPr lang="en-GB" sz="1200" dirty="0">
                <a:solidFill>
                  <a:schemeClr val="bg1"/>
                </a:solidFill>
              </a:rPr>
              <a:t>with the balance of the ZCB, to </a:t>
            </a:r>
          </a:p>
          <a:p>
            <a:pPr algn="ctr"/>
            <a:r>
              <a:rPr lang="en-GB" sz="1200" dirty="0">
                <a:solidFill>
                  <a:schemeClr val="bg1"/>
                </a:solidFill>
              </a:rPr>
              <a:t>fund the income payments</a:t>
            </a:r>
          </a:p>
        </p:txBody>
      </p:sp>
      <p:sp>
        <p:nvSpPr>
          <p:cNvPr id="86" name="Line 44"/>
          <p:cNvSpPr>
            <a:spLocks noChangeShapeType="1"/>
          </p:cNvSpPr>
          <p:nvPr/>
        </p:nvSpPr>
        <p:spPr bwMode="auto">
          <a:xfrm flipH="1">
            <a:off x="1445882" y="3033050"/>
            <a:ext cx="3482081" cy="120791"/>
          </a:xfrm>
          <a:prstGeom prst="line">
            <a:avLst/>
          </a:prstGeom>
          <a:noFill/>
          <a:ln w="63500">
            <a:solidFill>
              <a:schemeClr val="tx1"/>
            </a:solidFill>
            <a:round/>
            <a:headEnd/>
            <a:tailEnd type="triangle" w="med" len="med"/>
          </a:ln>
        </p:spPr>
        <p:txBody>
          <a:bodyPr wrap="none" anchor="ctr"/>
          <a:lstStyle/>
          <a:p>
            <a:endParaRPr lang="en-GB" dirty="0"/>
          </a:p>
        </p:txBody>
      </p:sp>
      <p:sp>
        <p:nvSpPr>
          <p:cNvPr id="92" name="Text Box 45"/>
          <p:cNvSpPr txBox="1">
            <a:spLocks noChangeArrowheads="1"/>
          </p:cNvSpPr>
          <p:nvPr/>
        </p:nvSpPr>
        <p:spPr bwMode="auto">
          <a:xfrm>
            <a:off x="308269" y="3296137"/>
            <a:ext cx="2433637" cy="326915"/>
          </a:xfrm>
          <a:prstGeom prst="rect">
            <a:avLst/>
          </a:prstGeom>
          <a:solidFill>
            <a:schemeClr val="tx1"/>
          </a:solidFill>
          <a:ln w="9525">
            <a:noFill/>
            <a:miter lim="800000"/>
            <a:headEnd/>
            <a:tailEnd/>
          </a:ln>
        </p:spPr>
        <p:txBody>
          <a:bodyPr lIns="90000" tIns="90000" rIns="90000" bIns="0"/>
          <a:lstStyle/>
          <a:p>
            <a:pPr algn="ctr">
              <a:lnSpc>
                <a:spcPts val="1500"/>
              </a:lnSpc>
            </a:pPr>
            <a:r>
              <a:rPr lang="en-US" sz="1400" b="1" dirty="0">
                <a:solidFill>
                  <a:schemeClr val="bg1"/>
                </a:solidFill>
                <a:latin typeface="Arial" charset="0"/>
              </a:rPr>
              <a:t>CAPITAL REPAYMENT </a:t>
            </a:r>
          </a:p>
        </p:txBody>
      </p:sp>
      <p:sp>
        <p:nvSpPr>
          <p:cNvPr id="94" name="Text Box 49"/>
          <p:cNvSpPr txBox="1">
            <a:spLocks noChangeArrowheads="1"/>
          </p:cNvSpPr>
          <p:nvPr/>
        </p:nvSpPr>
        <p:spPr bwMode="auto">
          <a:xfrm>
            <a:off x="7089774" y="3300772"/>
            <a:ext cx="2638747" cy="378016"/>
          </a:xfrm>
          <a:prstGeom prst="rect">
            <a:avLst/>
          </a:prstGeom>
          <a:solidFill>
            <a:schemeClr val="tx1"/>
          </a:solidFill>
          <a:ln w="9525">
            <a:solidFill>
              <a:schemeClr val="bg1"/>
            </a:solidFill>
            <a:miter lim="800000"/>
            <a:headEnd/>
            <a:tailEnd/>
          </a:ln>
        </p:spPr>
        <p:txBody>
          <a:bodyPr lIns="90000" tIns="90000" rIns="90000" bIns="0"/>
          <a:lstStyle/>
          <a:p>
            <a:pPr marL="457200" indent="-457200" algn="ctr">
              <a:lnSpc>
                <a:spcPts val="1500"/>
              </a:lnSpc>
            </a:pPr>
            <a:r>
              <a:rPr lang="en-US" sz="1400" b="1" dirty="0">
                <a:solidFill>
                  <a:schemeClr val="bg1"/>
                </a:solidFill>
                <a:latin typeface="Arial" charset="0"/>
              </a:rPr>
              <a:t>GROWTH | INCOME</a:t>
            </a:r>
            <a:endParaRPr lang="en-US" sz="1400" b="1" dirty="0">
              <a:latin typeface="Arial" charset="0"/>
            </a:endParaRPr>
          </a:p>
        </p:txBody>
      </p:sp>
      <p:cxnSp>
        <p:nvCxnSpPr>
          <p:cNvPr id="29" name="Straight Connector 28"/>
          <p:cNvCxnSpPr/>
          <p:nvPr/>
        </p:nvCxnSpPr>
        <p:spPr>
          <a:xfrm flipV="1">
            <a:off x="2837009" y="4649242"/>
            <a:ext cx="4252766" cy="1839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116884" y="4359444"/>
            <a:ext cx="2606300" cy="7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259599" y="3703863"/>
            <a:ext cx="2453121" cy="13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2835216" y="3462188"/>
            <a:ext cx="41935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7105997" y="5382745"/>
            <a:ext cx="2606300" cy="76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8" name="Text Box 49"/>
          <p:cNvSpPr txBox="1">
            <a:spLocks noChangeArrowheads="1"/>
          </p:cNvSpPr>
          <p:nvPr/>
        </p:nvSpPr>
        <p:spPr bwMode="auto">
          <a:xfrm>
            <a:off x="2837010" y="3316236"/>
            <a:ext cx="4183702" cy="1860207"/>
          </a:xfrm>
          <a:prstGeom prst="rect">
            <a:avLst/>
          </a:prstGeom>
          <a:solidFill>
            <a:schemeClr val="bg1">
              <a:lumMod val="65000"/>
            </a:schemeClr>
          </a:solidFill>
          <a:ln w="9525">
            <a:solidFill>
              <a:schemeClr val="tx1"/>
            </a:solidFill>
            <a:miter lim="800000"/>
            <a:headEnd/>
            <a:tailEnd/>
          </a:ln>
        </p:spPr>
        <p:txBody>
          <a:bodyPr lIns="90000" tIns="90000" rIns="90000" bIns="0"/>
          <a:lstStyle/>
          <a:p>
            <a:pPr marL="457200" indent="-457200" algn="ctr">
              <a:lnSpc>
                <a:spcPts val="1500"/>
              </a:lnSpc>
            </a:pPr>
            <a:endParaRPr lang="en-US" sz="1400" b="1" dirty="0">
              <a:latin typeface="Arial" charset="0"/>
            </a:endParaRPr>
          </a:p>
        </p:txBody>
      </p:sp>
      <p:sp>
        <p:nvSpPr>
          <p:cNvPr id="89" name="Line 92"/>
          <p:cNvSpPr>
            <a:spLocks noChangeShapeType="1"/>
          </p:cNvSpPr>
          <p:nvPr/>
        </p:nvSpPr>
        <p:spPr bwMode="auto">
          <a:xfrm>
            <a:off x="2835216" y="5850519"/>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90" name="Line 92"/>
          <p:cNvSpPr>
            <a:spLocks noChangeShapeType="1"/>
          </p:cNvSpPr>
          <p:nvPr/>
        </p:nvSpPr>
        <p:spPr bwMode="auto">
          <a:xfrm>
            <a:off x="2835216" y="6166205"/>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91" name="Text Box 55"/>
          <p:cNvSpPr txBox="1">
            <a:spLocks noChangeArrowheads="1"/>
          </p:cNvSpPr>
          <p:nvPr/>
        </p:nvSpPr>
        <p:spPr bwMode="auto">
          <a:xfrm>
            <a:off x="3701943" y="5614503"/>
            <a:ext cx="2362200" cy="184666"/>
          </a:xfrm>
          <a:prstGeom prst="rect">
            <a:avLst/>
          </a:prstGeom>
          <a:noFill/>
          <a:ln w="9525">
            <a:noFill/>
            <a:miter lim="800000"/>
            <a:headEnd/>
            <a:tailEnd/>
          </a:ln>
        </p:spPr>
        <p:txBody>
          <a:bodyPr tIns="0" bIns="0">
            <a:spAutoFit/>
          </a:bodyPr>
          <a:lstStyle/>
          <a:p>
            <a:pPr algn="ctr">
              <a:spcBef>
                <a:spcPct val="50000"/>
              </a:spcBef>
            </a:pPr>
            <a:r>
              <a:rPr lang="en-US" sz="1200" b="1" dirty="0">
                <a:solidFill>
                  <a:schemeClr val="bg1"/>
                </a:solidFill>
                <a:latin typeface="Arial" charset="0"/>
              </a:rPr>
              <a:t>Establishment  Costs</a:t>
            </a:r>
          </a:p>
        </p:txBody>
      </p:sp>
      <p:sp>
        <p:nvSpPr>
          <p:cNvPr id="96" name="Text Box 55"/>
          <p:cNvSpPr txBox="1">
            <a:spLocks noChangeArrowheads="1"/>
          </p:cNvSpPr>
          <p:nvPr/>
        </p:nvSpPr>
        <p:spPr bwMode="auto">
          <a:xfrm>
            <a:off x="3678651" y="5922280"/>
            <a:ext cx="2575191"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Administration + Custody Costs</a:t>
            </a:r>
          </a:p>
        </p:txBody>
      </p:sp>
      <p:sp>
        <p:nvSpPr>
          <p:cNvPr id="97" name="Text Box 55"/>
          <p:cNvSpPr txBox="1">
            <a:spLocks noChangeArrowheads="1"/>
          </p:cNvSpPr>
          <p:nvPr/>
        </p:nvSpPr>
        <p:spPr bwMode="auto">
          <a:xfrm>
            <a:off x="3732623" y="6210835"/>
            <a:ext cx="2362200" cy="184666"/>
          </a:xfrm>
          <a:prstGeom prst="rect">
            <a:avLst/>
          </a:prstGeom>
          <a:noFill/>
          <a:ln w="9525">
            <a:noFill/>
            <a:miter lim="800000"/>
            <a:headEnd/>
            <a:tailEnd/>
          </a:ln>
        </p:spPr>
        <p:txBody>
          <a:bodyPr tIns="0" bIns="0">
            <a:spAutoFit/>
          </a:bodyPr>
          <a:lstStyle/>
          <a:p>
            <a:pPr algn="ctr">
              <a:spcBef>
                <a:spcPct val="50000"/>
              </a:spcBef>
            </a:pPr>
            <a:r>
              <a:rPr lang="en-US" sz="1200" b="1" dirty="0">
                <a:solidFill>
                  <a:schemeClr val="bg1"/>
                </a:solidFill>
              </a:rPr>
              <a:t>Provider Margin / Profit</a:t>
            </a:r>
          </a:p>
        </p:txBody>
      </p:sp>
      <p:sp>
        <p:nvSpPr>
          <p:cNvPr id="98" name="Line 92"/>
          <p:cNvSpPr>
            <a:spLocks noChangeShapeType="1"/>
          </p:cNvSpPr>
          <p:nvPr/>
        </p:nvSpPr>
        <p:spPr bwMode="auto">
          <a:xfrm>
            <a:off x="2843240" y="3893876"/>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99" name="Line 92"/>
          <p:cNvSpPr>
            <a:spLocks noChangeShapeType="1"/>
          </p:cNvSpPr>
          <p:nvPr/>
        </p:nvSpPr>
        <p:spPr bwMode="auto">
          <a:xfrm>
            <a:off x="2835216" y="4226293"/>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0" name="Line 92"/>
          <p:cNvSpPr>
            <a:spLocks noChangeShapeType="1"/>
          </p:cNvSpPr>
          <p:nvPr/>
        </p:nvSpPr>
        <p:spPr bwMode="auto">
          <a:xfrm>
            <a:off x="2846733" y="4547217"/>
            <a:ext cx="423902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1" name="Line 92"/>
          <p:cNvSpPr>
            <a:spLocks noChangeShapeType="1"/>
          </p:cNvSpPr>
          <p:nvPr/>
        </p:nvSpPr>
        <p:spPr bwMode="auto">
          <a:xfrm>
            <a:off x="2839229" y="4858553"/>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2" name="Line 92"/>
          <p:cNvSpPr>
            <a:spLocks noChangeShapeType="1"/>
          </p:cNvSpPr>
          <p:nvPr/>
        </p:nvSpPr>
        <p:spPr bwMode="auto">
          <a:xfrm>
            <a:off x="2835216" y="3589076"/>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03" name="Text Box 55"/>
          <p:cNvSpPr txBox="1">
            <a:spLocks noChangeArrowheads="1"/>
          </p:cNvSpPr>
          <p:nvPr/>
        </p:nvSpPr>
        <p:spPr bwMode="auto">
          <a:xfrm>
            <a:off x="2855345" y="3351872"/>
            <a:ext cx="4173976" cy="215444"/>
          </a:xfrm>
          <a:prstGeom prst="rect">
            <a:avLst/>
          </a:prstGeom>
          <a:noFill/>
          <a:ln w="9525">
            <a:noFill/>
            <a:miter lim="800000"/>
            <a:headEnd/>
            <a:tailEnd/>
          </a:ln>
        </p:spPr>
        <p:txBody>
          <a:bodyPr wrap="square" tIns="0" bIns="0">
            <a:spAutoFit/>
          </a:bodyPr>
          <a:lstStyle/>
          <a:p>
            <a:pPr algn="ctr">
              <a:spcBef>
                <a:spcPct val="50000"/>
              </a:spcBef>
            </a:pPr>
            <a:r>
              <a:rPr lang="en-US" b="1" dirty="0">
                <a:solidFill>
                  <a:schemeClr val="bg1"/>
                </a:solidFill>
                <a:latin typeface="Arial" charset="0"/>
              </a:rPr>
              <a:t>COUNTERPARTY / CREDIT RISK (&amp; FUNDING)</a:t>
            </a:r>
          </a:p>
        </p:txBody>
      </p:sp>
      <p:sp>
        <p:nvSpPr>
          <p:cNvPr id="104" name="Text Box 55"/>
          <p:cNvSpPr txBox="1">
            <a:spLocks noChangeArrowheads="1"/>
          </p:cNvSpPr>
          <p:nvPr/>
        </p:nvSpPr>
        <p:spPr bwMode="auto">
          <a:xfrm>
            <a:off x="2846734" y="3667319"/>
            <a:ext cx="3954116"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AAA	EXAMPLE	LIBOR FLAT         	-</a:t>
            </a:r>
          </a:p>
        </p:txBody>
      </p:sp>
      <p:sp>
        <p:nvSpPr>
          <p:cNvPr id="105" name="Text Box 55"/>
          <p:cNvSpPr txBox="1">
            <a:spLocks noChangeArrowheads="1"/>
          </p:cNvSpPr>
          <p:nvPr/>
        </p:nvSpPr>
        <p:spPr bwMode="auto">
          <a:xfrm>
            <a:off x="2835216" y="3956298"/>
            <a:ext cx="4185495"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AA	HSBC	LIBOR + 50bp’s	- 3%</a:t>
            </a:r>
          </a:p>
        </p:txBody>
      </p:sp>
      <p:sp>
        <p:nvSpPr>
          <p:cNvPr id="106" name="Text Box 55"/>
          <p:cNvSpPr txBox="1">
            <a:spLocks noChangeArrowheads="1"/>
          </p:cNvSpPr>
          <p:nvPr/>
        </p:nvSpPr>
        <p:spPr bwMode="auto">
          <a:xfrm>
            <a:off x="2855345" y="4309404"/>
            <a:ext cx="4165366"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A-	Barclays	LIBOR + 150bp’s	- 9%</a:t>
            </a:r>
          </a:p>
        </p:txBody>
      </p:sp>
      <p:sp>
        <p:nvSpPr>
          <p:cNvPr id="107" name="Text Box 55"/>
          <p:cNvSpPr txBox="1">
            <a:spLocks noChangeArrowheads="1"/>
          </p:cNvSpPr>
          <p:nvPr/>
        </p:nvSpPr>
        <p:spPr bwMode="auto">
          <a:xfrm>
            <a:off x="2846735" y="4641925"/>
            <a:ext cx="429096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BBB+	Deutsche	LIBOR  + 250bp‘s	- 15%</a:t>
            </a:r>
          </a:p>
        </p:txBody>
      </p:sp>
      <p:sp>
        <p:nvSpPr>
          <p:cNvPr id="108" name="Text Box 55"/>
          <p:cNvSpPr txBox="1">
            <a:spLocks noChangeArrowheads="1"/>
          </p:cNvSpPr>
          <p:nvPr/>
        </p:nvSpPr>
        <p:spPr bwMode="auto">
          <a:xfrm>
            <a:off x="2835217" y="4920417"/>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solidFill>
                  <a:schemeClr val="bg1"/>
                </a:solidFill>
                <a:latin typeface="Arial" charset="0"/>
              </a:rPr>
              <a:t>BBB	Investec	LIBOR + ?	                         ?</a:t>
            </a:r>
          </a:p>
        </p:txBody>
      </p:sp>
      <p:sp>
        <p:nvSpPr>
          <p:cNvPr id="109" name="Text Box 49"/>
          <p:cNvSpPr txBox="1">
            <a:spLocks noChangeArrowheads="1"/>
          </p:cNvSpPr>
          <p:nvPr/>
        </p:nvSpPr>
        <p:spPr bwMode="auto">
          <a:xfrm>
            <a:off x="2835217" y="5277332"/>
            <a:ext cx="4185494" cy="1146373"/>
          </a:xfrm>
          <a:prstGeom prst="rect">
            <a:avLst/>
          </a:prstGeom>
          <a:solidFill>
            <a:schemeClr val="accent1"/>
          </a:solidFill>
          <a:ln w="9525">
            <a:solidFill>
              <a:schemeClr val="bg1"/>
            </a:solidFill>
            <a:miter lim="800000"/>
            <a:headEnd/>
            <a:tailEnd/>
          </a:ln>
        </p:spPr>
        <p:txBody>
          <a:bodyPr lIns="90000" tIns="90000" rIns="90000" bIns="0"/>
          <a:lstStyle/>
          <a:p>
            <a:pPr marL="457200" indent="-457200" algn="ctr">
              <a:lnSpc>
                <a:spcPts val="1500"/>
              </a:lnSpc>
            </a:pPr>
            <a:endParaRPr lang="en-US" sz="1400" b="1" dirty="0">
              <a:solidFill>
                <a:schemeClr val="accent1">
                  <a:lumMod val="90000"/>
                </a:schemeClr>
              </a:solidFill>
              <a:latin typeface="Arial" charset="0"/>
            </a:endParaRPr>
          </a:p>
        </p:txBody>
      </p:sp>
      <p:sp>
        <p:nvSpPr>
          <p:cNvPr id="110" name="Line 92"/>
          <p:cNvSpPr>
            <a:spLocks noChangeShapeType="1"/>
          </p:cNvSpPr>
          <p:nvPr/>
        </p:nvSpPr>
        <p:spPr bwMode="auto">
          <a:xfrm>
            <a:off x="2835215" y="5614503"/>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11" name="Line 92"/>
          <p:cNvSpPr>
            <a:spLocks noChangeShapeType="1"/>
          </p:cNvSpPr>
          <p:nvPr/>
        </p:nvSpPr>
        <p:spPr bwMode="auto">
          <a:xfrm>
            <a:off x="2835215" y="5891660"/>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12" name="Line 92"/>
          <p:cNvSpPr>
            <a:spLocks noChangeShapeType="1"/>
          </p:cNvSpPr>
          <p:nvPr/>
        </p:nvSpPr>
        <p:spPr bwMode="auto">
          <a:xfrm>
            <a:off x="2835215" y="6166205"/>
            <a:ext cx="4185496" cy="0"/>
          </a:xfrm>
          <a:prstGeom prst="line">
            <a:avLst/>
          </a:prstGeom>
          <a:solidFill>
            <a:schemeClr val="accent1">
              <a:lumMod val="90000"/>
            </a:schemeClr>
          </a:solidFill>
          <a:ln w="9525">
            <a:solidFill>
              <a:schemeClr val="bg1"/>
            </a:solidFill>
            <a:round/>
            <a:headEnd/>
            <a:tailEnd/>
          </a:ln>
        </p:spPr>
        <p:txBody>
          <a:bodyPr wrap="none" anchor="ctr"/>
          <a:lstStyle/>
          <a:p>
            <a:endParaRPr lang="en-GB" dirty="0">
              <a:solidFill>
                <a:schemeClr val="bg1"/>
              </a:solidFill>
            </a:endParaRPr>
          </a:p>
        </p:txBody>
      </p:sp>
      <p:sp>
        <p:nvSpPr>
          <p:cNvPr id="113" name="Text Box 55"/>
          <p:cNvSpPr txBox="1">
            <a:spLocks noChangeArrowheads="1"/>
          </p:cNvSpPr>
          <p:nvPr/>
        </p:nvSpPr>
        <p:spPr bwMode="auto">
          <a:xfrm>
            <a:off x="2840418" y="5357094"/>
            <a:ext cx="4185494" cy="215444"/>
          </a:xfrm>
          <a:prstGeom prst="rect">
            <a:avLst/>
          </a:prstGeom>
          <a:noFill/>
          <a:ln w="9525">
            <a:noFill/>
            <a:miter lim="800000"/>
            <a:headEnd/>
            <a:tailEnd/>
          </a:ln>
        </p:spPr>
        <p:txBody>
          <a:bodyPr wrap="square" tIns="0" bIns="0">
            <a:spAutoFit/>
          </a:bodyPr>
          <a:lstStyle/>
          <a:p>
            <a:pPr algn="ctr">
              <a:spcBef>
                <a:spcPct val="50000"/>
              </a:spcBef>
            </a:pPr>
            <a:r>
              <a:rPr lang="en-US" b="1" dirty="0">
                <a:latin typeface="Arial" charset="0"/>
              </a:rPr>
              <a:t>IMPLICIT CHARGES BUILT IN (3%)</a:t>
            </a:r>
          </a:p>
        </p:txBody>
      </p:sp>
      <p:sp>
        <p:nvSpPr>
          <p:cNvPr id="114" name="Text Box 55"/>
          <p:cNvSpPr txBox="1">
            <a:spLocks noChangeArrowheads="1"/>
          </p:cNvSpPr>
          <p:nvPr/>
        </p:nvSpPr>
        <p:spPr bwMode="auto">
          <a:xfrm>
            <a:off x="2837010" y="5665853"/>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latin typeface="Arial" charset="0"/>
              </a:rPr>
              <a:t>Establishment Costs</a:t>
            </a:r>
          </a:p>
        </p:txBody>
      </p:sp>
      <p:sp>
        <p:nvSpPr>
          <p:cNvPr id="115" name="Text Box 55"/>
          <p:cNvSpPr txBox="1">
            <a:spLocks noChangeArrowheads="1"/>
          </p:cNvSpPr>
          <p:nvPr/>
        </p:nvSpPr>
        <p:spPr bwMode="auto">
          <a:xfrm>
            <a:off x="2846735" y="5941869"/>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latin typeface="Arial" charset="0"/>
              </a:rPr>
              <a:t>Administration + Custody Costs</a:t>
            </a:r>
          </a:p>
        </p:txBody>
      </p:sp>
      <p:sp>
        <p:nvSpPr>
          <p:cNvPr id="116" name="Text Box 55"/>
          <p:cNvSpPr txBox="1">
            <a:spLocks noChangeArrowheads="1"/>
          </p:cNvSpPr>
          <p:nvPr/>
        </p:nvSpPr>
        <p:spPr bwMode="auto">
          <a:xfrm>
            <a:off x="2846735" y="6210835"/>
            <a:ext cx="4185494" cy="184666"/>
          </a:xfrm>
          <a:prstGeom prst="rect">
            <a:avLst/>
          </a:prstGeom>
          <a:noFill/>
          <a:ln w="9525">
            <a:noFill/>
            <a:miter lim="800000"/>
            <a:headEnd/>
            <a:tailEnd/>
          </a:ln>
        </p:spPr>
        <p:txBody>
          <a:bodyPr wrap="square" tIns="0" bIns="0">
            <a:spAutoFit/>
          </a:bodyPr>
          <a:lstStyle/>
          <a:p>
            <a:pPr algn="ctr">
              <a:spcBef>
                <a:spcPct val="50000"/>
              </a:spcBef>
            </a:pPr>
            <a:r>
              <a:rPr lang="en-US" sz="1200" b="1" dirty="0">
                <a:latin typeface="Arial" charset="0"/>
              </a:rPr>
              <a:t>Plan Manager Profit</a:t>
            </a:r>
          </a:p>
        </p:txBody>
      </p:sp>
      <p:sp>
        <p:nvSpPr>
          <p:cNvPr id="73" name="Text Box 40"/>
          <p:cNvSpPr txBox="1">
            <a:spLocks noChangeArrowheads="1"/>
          </p:cNvSpPr>
          <p:nvPr/>
        </p:nvSpPr>
        <p:spPr bwMode="auto">
          <a:xfrm>
            <a:off x="1584974" y="2530930"/>
            <a:ext cx="6726269" cy="409098"/>
          </a:xfrm>
          <a:prstGeom prst="rect">
            <a:avLst/>
          </a:prstGeom>
          <a:solidFill>
            <a:schemeClr val="bg1">
              <a:lumMod val="50000"/>
            </a:schemeClr>
          </a:solidFill>
          <a:ln w="9525">
            <a:solidFill>
              <a:schemeClr val="tx1"/>
            </a:solidFill>
            <a:miter lim="800000"/>
            <a:headEnd/>
            <a:tailEnd/>
          </a:ln>
        </p:spPr>
        <p:txBody>
          <a:bodyPr lIns="90000" tIns="0" rIns="90000" bIns="0" anchor="ctr" anchorCtr="1"/>
          <a:lstStyle>
            <a:defPPr>
              <a:defRPr lang="en-US"/>
            </a:defPPr>
            <a:lvl1pPr algn="ctr">
              <a:lnSpc>
                <a:spcPts val="1500"/>
              </a:lnSpc>
              <a:defRPr b="1">
                <a:solidFill>
                  <a:schemeClr val="bg1"/>
                </a:solidFill>
              </a:defRPr>
            </a:lvl1pPr>
          </a:lstStyle>
          <a:p>
            <a:r>
              <a:rPr lang="en-US" sz="900" dirty="0"/>
              <a:t>THE COUNTERPARTY IS LEGALLY OBLIGATED, BY CONTRACT, TO DELIVER THE RETURNS OF THE PRODUCT: </a:t>
            </a:r>
          </a:p>
          <a:p>
            <a:r>
              <a:rPr lang="en-US" sz="900" dirty="0"/>
              <a:t>BUT WHAT MIGHT THE BANK DO TO ARRANGE THE PRODUCT (AND HEDGE THEIR POSITION), BEHIND THE SCENES</a:t>
            </a:r>
          </a:p>
        </p:txBody>
      </p:sp>
      <p:sp>
        <p:nvSpPr>
          <p:cNvPr id="77" name="Text Box 50"/>
          <p:cNvSpPr txBox="1">
            <a:spLocks noChangeArrowheads="1"/>
          </p:cNvSpPr>
          <p:nvPr/>
        </p:nvSpPr>
        <p:spPr bwMode="auto">
          <a:xfrm>
            <a:off x="8527308" y="1587977"/>
            <a:ext cx="1103346" cy="1708160"/>
          </a:xfrm>
          <a:prstGeom prst="rect">
            <a:avLst/>
          </a:prstGeom>
          <a:solidFill>
            <a:schemeClr val="bg1"/>
          </a:solidFill>
          <a:ln w="9525">
            <a:solidFill>
              <a:schemeClr val="bg1"/>
            </a:solidFill>
            <a:miter lim="800000"/>
            <a:headEnd/>
            <a:tailEnd/>
          </a:ln>
        </p:spPr>
        <p:txBody>
          <a:bodyPr wrap="square" lIns="0" rIns="0">
            <a:spAutoFit/>
          </a:bodyPr>
          <a:lstStyle/>
          <a:p>
            <a:pPr algn="ctr">
              <a:spcBef>
                <a:spcPct val="50000"/>
              </a:spcBef>
            </a:pPr>
            <a:r>
              <a:rPr lang="en-US" sz="700" b="1" dirty="0"/>
              <a:t>SECONDLY, THE EQUITY DERIVATIVES TEAM OF THE BANK MAY USE ABOUT 7% OF THE FUNDS AND ARRANGE TO BUY CALL OPTIONS, (WHILE ALSO SELLING PUT OPTIONS, IN ORDER TO FUND ADDITIONAL CALL OPTIONS), IN ORDER TO HEDGE THE FIXED OR POTENTIAL GROWTH OR INCOME RETURNS OF THE PRODUCT</a:t>
            </a:r>
          </a:p>
        </p:txBody>
      </p:sp>
      <p:sp>
        <p:nvSpPr>
          <p:cNvPr id="75" name="Text Box 10"/>
          <p:cNvSpPr txBox="1">
            <a:spLocks noChangeArrowheads="1"/>
          </p:cNvSpPr>
          <p:nvPr/>
        </p:nvSpPr>
        <p:spPr bwMode="auto">
          <a:xfrm>
            <a:off x="471994" y="6557897"/>
            <a:ext cx="8786305" cy="246221"/>
          </a:xfrm>
          <a:prstGeom prst="rect">
            <a:avLst/>
          </a:prstGeom>
          <a:noFill/>
          <a:ln w="9525">
            <a:noFill/>
            <a:miter lim="800000"/>
            <a:headEnd/>
            <a:tailEnd/>
          </a:ln>
        </p:spPr>
        <p:txBody>
          <a:bodyPr wrap="square" lIns="0" tIns="0" rIns="0" bIns="0">
            <a:spAutoFit/>
          </a:bodyPr>
          <a:lstStyle/>
          <a:p>
            <a:pPr>
              <a:spcBef>
                <a:spcPct val="50000"/>
              </a:spcBef>
            </a:pPr>
            <a:r>
              <a:rPr lang="en-GB" sz="800" dirty="0">
                <a:solidFill>
                  <a:schemeClr val="accent1">
                    <a:lumMod val="50000"/>
                  </a:schemeClr>
                </a:solidFill>
              </a:rPr>
              <a:t>[</a:t>
            </a:r>
            <a:r>
              <a:rPr lang="en-GB" sz="800" dirty="0"/>
              <a:t>PLEASE NOTE: This page can be viewed as a slide show, for best presentation effect. It should be understood that this is a simplified version of the basic principles of what a bank may do when arranging / hedging a structured product. Different products may involve differing processes. The pricing used, including funding levels, is for indicative / illustrative example purposes only]</a:t>
            </a:r>
            <a:endParaRPr lang="en-US" dirty="0"/>
          </a:p>
        </p:txBody>
      </p:sp>
      <p:sp>
        <p:nvSpPr>
          <p:cNvPr id="79" name="Rectangle 78"/>
          <p:cNvSpPr/>
          <p:nvPr/>
        </p:nvSpPr>
        <p:spPr>
          <a:xfrm>
            <a:off x="384843" y="923776"/>
            <a:ext cx="2004674" cy="523220"/>
          </a:xfrm>
          <a:prstGeom prst="rect">
            <a:avLst/>
          </a:prstGeom>
        </p:spPr>
        <p:txBody>
          <a:bodyPr wrap="square">
            <a:spAutoFit/>
          </a:bodyPr>
          <a:lstStyle/>
          <a:p>
            <a:r>
              <a:rPr lang="en-GB" b="1" dirty="0">
                <a:solidFill>
                  <a:schemeClr val="accent4"/>
                </a:solidFill>
              </a:rPr>
              <a:t>View as a slide show</a:t>
            </a:r>
          </a:p>
          <a:p>
            <a:r>
              <a:rPr lang="en-GB" b="1" dirty="0">
                <a:solidFill>
                  <a:schemeClr val="accent4"/>
                </a:solidFill>
              </a:rPr>
              <a:t>for best presentation</a:t>
            </a:r>
          </a:p>
        </p:txBody>
      </p:sp>
    </p:spTree>
    <p:extLst>
      <p:ext uri="{BB962C8B-B14F-4D97-AF65-F5344CB8AC3E}">
        <p14:creationId xmlns:p14="http://schemas.microsoft.com/office/powerpoint/2010/main" val="18453905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749"/>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749"/>
                                          </p:stCondLst>
                                        </p:cTn>
                                        <p:tgtEl>
                                          <p:spTgt spid="7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749"/>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749"/>
                                          </p:stCondLst>
                                        </p:cTn>
                                        <p:tgtEl>
                                          <p:spTgt spid="7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749"/>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749"/>
                                          </p:stCondLst>
                                        </p:cTn>
                                        <p:tgtEl>
                                          <p:spTgt spid="7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749"/>
                                          </p:stCondLst>
                                        </p:cTn>
                                        <p:tgtEl>
                                          <p:spTgt spid="8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749"/>
                                          </p:stCondLst>
                                        </p:cTn>
                                        <p:tgtEl>
                                          <p:spTgt spid="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749"/>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749"/>
                                          </p:stCondLst>
                                        </p:cTn>
                                        <p:tgtEl>
                                          <p:spTgt spid="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749"/>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749"/>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749"/>
                                          </p:stCondLst>
                                        </p:cTn>
                                        <p:tgtEl>
                                          <p:spTgt spid="8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749"/>
                                          </p:stCondLst>
                                        </p:cTn>
                                        <p:tgtEl>
                                          <p:spTgt spid="10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749"/>
                                          </p:stCondLst>
                                        </p:cTn>
                                        <p:tgtEl>
                                          <p:spTgt spid="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749"/>
                                          </p:stCondLst>
                                        </p:cTn>
                                        <p:tgtEl>
                                          <p:spTgt spid="10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1249"/>
                                          </p:stCondLst>
                                        </p:cTn>
                                        <p:tgtEl>
                                          <p:spTgt spid="10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749"/>
                                          </p:stCondLst>
                                        </p:cTn>
                                        <p:tgtEl>
                                          <p:spTgt spid="10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749"/>
                                          </p:stCondLst>
                                        </p:cTn>
                                        <p:tgtEl>
                                          <p:spTgt spid="10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749"/>
                                          </p:stCondLst>
                                        </p:cTn>
                                        <p:tgtEl>
                                          <p:spTgt spid="10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749"/>
                                          </p:stCondLst>
                                        </p:cTn>
                                        <p:tgtEl>
                                          <p:spTgt spid="2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749"/>
                                          </p:stCondLst>
                                        </p:cTn>
                                        <p:tgtEl>
                                          <p:spTgt spid="9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749"/>
                                          </p:stCondLst>
                                        </p:cTn>
                                        <p:tgtEl>
                                          <p:spTgt spid="3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749"/>
                                          </p:stCondLst>
                                        </p:cTn>
                                        <p:tgtEl>
                                          <p:spTgt spid="7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749"/>
                                          </p:stCondLst>
                                        </p:cTn>
                                        <p:tgtEl>
                                          <p:spTgt spid="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749"/>
                                          </p:stCondLst>
                                        </p:cTn>
                                        <p:tgtEl>
                                          <p:spTgt spid="7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749"/>
                                          </p:stCondLst>
                                        </p:cTn>
                                        <p:tgtEl>
                                          <p:spTgt spid="8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749"/>
                                          </p:stCondLst>
                                        </p:cTn>
                                        <p:tgtEl>
                                          <p:spTgt spid="10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749"/>
                                          </p:stCondLst>
                                        </p:cTn>
                                        <p:tgtEl>
                                          <p:spTgt spid="11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749"/>
                                          </p:stCondLst>
                                        </p:cTn>
                                        <p:tgtEl>
                                          <p:spTgt spid="114"/>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749"/>
                                          </p:stCondLst>
                                        </p:cTn>
                                        <p:tgtEl>
                                          <p:spTgt spid="11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749"/>
                                          </p:stCondLst>
                                        </p:cTn>
                                        <p:tgtEl>
                                          <p:spTgt spid="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3" grpId="0" animBg="1"/>
      <p:bldP spid="20" grpId="0" animBg="1"/>
      <p:bldP spid="22" grpId="0"/>
      <p:bldP spid="23" grpId="0" animBg="1"/>
      <p:bldP spid="39" grpId="0" animBg="1"/>
      <p:bldP spid="74" grpId="0" animBg="1"/>
      <p:bldP spid="76" grpId="0" animBg="1"/>
      <p:bldP spid="2" grpId="0" animBg="1"/>
      <p:bldP spid="5" grpId="0" animBg="1"/>
      <p:bldP spid="9" grpId="0" animBg="1"/>
      <p:bldP spid="78" grpId="0" animBg="1"/>
      <p:bldP spid="80" grpId="0" animBg="1"/>
      <p:bldP spid="86" grpId="0" animBg="1"/>
      <p:bldP spid="92" grpId="0" animBg="1"/>
      <p:bldP spid="94" grpId="0" animBg="1"/>
      <p:bldP spid="88" grpId="0" animBg="1"/>
      <p:bldP spid="103" grpId="0"/>
      <p:bldP spid="104" grpId="0"/>
      <p:bldP spid="105" grpId="0"/>
      <p:bldP spid="106" grpId="0"/>
      <p:bldP spid="107" grpId="0"/>
      <p:bldP spid="108" grpId="0"/>
      <p:bldP spid="109" grpId="0" animBg="1"/>
      <p:bldP spid="113" grpId="0"/>
      <p:bldP spid="114" grpId="0"/>
      <p:bldP spid="115" grpId="0"/>
      <p:bldP spid="116" grpId="0"/>
      <p:bldP spid="73" grpId="0" animBg="1"/>
      <p:bldP spid="7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11EFC14-F600-40DD-8DDA-3C07E5500520}" type="slidenum">
              <a:rPr lang="en-US" smtClean="0"/>
              <a:pPr>
                <a:defRPr/>
              </a:pPr>
              <a:t>9</a:t>
            </a:fld>
            <a:endParaRPr lang="en-US" dirty="0"/>
          </a:p>
        </p:txBody>
      </p:sp>
      <p:sp>
        <p:nvSpPr>
          <p:cNvPr id="7" name="Text Box 5"/>
          <p:cNvSpPr txBox="1">
            <a:spLocks noChangeArrowheads="1"/>
          </p:cNvSpPr>
          <p:nvPr/>
        </p:nvSpPr>
        <p:spPr bwMode="auto">
          <a:xfrm>
            <a:off x="447456" y="566259"/>
            <a:ext cx="7561263" cy="276999"/>
          </a:xfrm>
          <a:prstGeom prst="rect">
            <a:avLst/>
          </a:prstGeom>
          <a:noFill/>
          <a:ln w="9525">
            <a:noFill/>
            <a:miter lim="800000"/>
            <a:headEnd/>
            <a:tailEnd/>
          </a:ln>
        </p:spPr>
        <p:txBody>
          <a:bodyPr lIns="0" tIns="0" rIns="0" bIns="0">
            <a:spAutoFit/>
          </a:bodyPr>
          <a:lstStyle/>
          <a:p>
            <a:pPr>
              <a:spcBef>
                <a:spcPct val="50000"/>
              </a:spcBef>
            </a:pPr>
            <a:r>
              <a:rPr lang="en-US" sz="1800" b="1" dirty="0">
                <a:latin typeface="Arial" pitchFamily="34" charset="0"/>
                <a:ea typeface="+mj-ea"/>
                <a:cs typeface="Arial" pitchFamily="34" charset="0"/>
              </a:rPr>
              <a:t>The zero coupon bond (‘ZCB’): the capital repayment element …</a:t>
            </a:r>
          </a:p>
        </p:txBody>
      </p:sp>
      <p:sp>
        <p:nvSpPr>
          <p:cNvPr id="2" name="Rectangle 1"/>
          <p:cNvSpPr/>
          <p:nvPr/>
        </p:nvSpPr>
        <p:spPr>
          <a:xfrm>
            <a:off x="313418" y="1137855"/>
            <a:ext cx="9459904" cy="4421723"/>
          </a:xfrm>
          <a:prstGeom prst="rect">
            <a:avLst/>
          </a:prstGeom>
        </p:spPr>
        <p:txBody>
          <a:bodyPr wrap="square">
            <a:spAutoFit/>
          </a:bodyPr>
          <a:lstStyle/>
          <a:p>
            <a:pPr marL="285750" indent="-285750">
              <a:spcBef>
                <a:spcPts val="1200"/>
              </a:spcBef>
              <a:spcAft>
                <a:spcPts val="600"/>
              </a:spcAft>
              <a:buFont typeface="Wingdings" panose="05000000000000000000" pitchFamily="2" charset="2"/>
              <a:buChar char="§"/>
            </a:pPr>
            <a:r>
              <a:rPr lang="en-GB" b="1" dirty="0">
                <a:ea typeface="Calibri"/>
                <a:cs typeface="Times New Roman"/>
              </a:rPr>
              <a:t>The main ‘building block’ of a structured product is a zero coupon bond (‘ZCB’): this is the component that provides the repayment of capital for investors at maturity. A ZCB is actually very straightforward:</a:t>
            </a:r>
          </a:p>
          <a:p>
            <a:pPr marL="447675" lvl="1" indent="-174625">
              <a:spcBef>
                <a:spcPts val="0"/>
              </a:spcBef>
              <a:spcAft>
                <a:spcPts val="600"/>
              </a:spcAft>
              <a:buFont typeface=".AppleSystemUIFont"/>
              <a:buChar char="-"/>
            </a:pPr>
            <a:r>
              <a:rPr lang="en-GB" dirty="0">
                <a:solidFill>
                  <a:srgbClr val="09527B"/>
                </a:solidFill>
                <a:ea typeface="Calibri"/>
                <a:cs typeface="Times New Roman"/>
              </a:rPr>
              <a:t>t</a:t>
            </a:r>
            <a:r>
              <a:rPr lang="en-GB" dirty="0">
                <a:ea typeface="Calibri"/>
                <a:cs typeface="Times New Roman"/>
              </a:rPr>
              <a:t>he treasury team of the bank receives a significant proportion of the notional (total) capital of the structured product, that it will retain ‘on deposit’ for the life of the product;</a:t>
            </a:r>
          </a:p>
          <a:p>
            <a:pPr marL="447675" lvl="1" indent="-174625">
              <a:spcBef>
                <a:spcPts val="0"/>
              </a:spcBef>
              <a:spcAft>
                <a:spcPts val="600"/>
              </a:spcAft>
              <a:buFont typeface=".AppleSystemUIFont"/>
              <a:buChar char="-"/>
            </a:pPr>
            <a:r>
              <a:rPr lang="en-GB" dirty="0">
                <a:ea typeface="Calibri"/>
                <a:cs typeface="Times New Roman"/>
              </a:rPr>
              <a:t>as with any bank receiving funds on deposit, it will pay interest, but as the structured product has a fixed term it ‘swaps’ the variable annual interest for fixed ‘rolled up’ interest (i.e. pays ‘zero coupon’), payable at maturity;</a:t>
            </a:r>
          </a:p>
          <a:p>
            <a:pPr marL="447675" lvl="1" indent="-174625">
              <a:spcBef>
                <a:spcPts val="0"/>
              </a:spcBef>
              <a:spcAft>
                <a:spcPts val="600"/>
              </a:spcAft>
              <a:buFont typeface=".AppleSystemUIFont"/>
              <a:buChar char="-"/>
            </a:pPr>
            <a:r>
              <a:rPr lang="en-GB" dirty="0">
                <a:ea typeface="Calibri"/>
                <a:cs typeface="Times New Roman"/>
              </a:rPr>
              <a:t>the calculation of the amount that will be placed on deposit / required for the zero coupon bond is based upon the amount needed in order for the bond to redeem at 100% of the notional capital, at the maturity date, based upon the level of the interest that the counterparty’s treasury will provide, i.e. their funding level / rate;</a:t>
            </a:r>
          </a:p>
          <a:p>
            <a:pPr marL="447675" lvl="1" indent="-174625">
              <a:spcBef>
                <a:spcPts val="0"/>
              </a:spcBef>
              <a:spcAft>
                <a:spcPts val="600"/>
              </a:spcAft>
              <a:buFont typeface=".AppleSystemUIFont"/>
              <a:buChar char="-"/>
            </a:pPr>
            <a:r>
              <a:rPr lang="en-GB" dirty="0">
                <a:ea typeface="Calibri"/>
                <a:cs typeface="Times New Roman"/>
              </a:rPr>
              <a:t>a bank’s funding level / rate is a function of interest / swap rates and the bank’s credit risk and appetite for funds;</a:t>
            </a:r>
          </a:p>
          <a:p>
            <a:pPr marL="447675" lvl="1" indent="-174625">
              <a:spcBef>
                <a:spcPts val="0"/>
              </a:spcBef>
              <a:spcAft>
                <a:spcPts val="600"/>
              </a:spcAft>
              <a:buFont typeface=".AppleSystemUIFont"/>
              <a:buChar char="-"/>
            </a:pPr>
            <a:r>
              <a:rPr lang="en-GB" dirty="0">
                <a:ea typeface="Calibri"/>
                <a:cs typeface="Times New Roman"/>
              </a:rPr>
              <a:t>a ZCB is sometimes thought of or described as a ‘discounted cash flow’, i.e. the value of the notional capital, discounted by the interest rate / credit spread and time (between the issue date and the maturity date);</a:t>
            </a:r>
          </a:p>
          <a:p>
            <a:pPr marL="447675" lvl="1" indent="-174625">
              <a:spcBef>
                <a:spcPts val="0"/>
              </a:spcBef>
              <a:spcAft>
                <a:spcPts val="600"/>
              </a:spcAft>
              <a:buFont typeface=".AppleSystemUIFont"/>
              <a:buChar char="-"/>
            </a:pPr>
            <a:r>
              <a:rPr lang="en-GB" dirty="0">
                <a:ea typeface="Calibri"/>
                <a:cs typeface="Times New Roman"/>
              </a:rPr>
              <a:t>more simply put, the ZCB is a deposit, which is designed and priced at the strike / start date so that it will be worth 100% of the notional capital at the maturity / end date (unless the counterparty bank defaults / is insolvent).</a:t>
            </a:r>
          </a:p>
          <a:p>
            <a:pPr marL="285750" indent="-285750">
              <a:spcBef>
                <a:spcPts val="1000"/>
              </a:spcBef>
              <a:spcAft>
                <a:spcPts val="600"/>
              </a:spcAft>
              <a:buFont typeface="Wingdings" panose="05000000000000000000" pitchFamily="2" charset="2"/>
              <a:buChar char="§"/>
            </a:pPr>
            <a:r>
              <a:rPr lang="en-GB" b="1" dirty="0">
                <a:ea typeface="Calibri"/>
                <a:cs typeface="Times New Roman"/>
              </a:rPr>
              <a:t>It is not very complicated: most people understand the principles of placing money on deposit, the interest that may be generated and the fact that they don’t want the institution to fail / default before it is repaid</a:t>
            </a:r>
          </a:p>
        </p:txBody>
      </p:sp>
      <p:sp>
        <p:nvSpPr>
          <p:cNvPr id="5" name="Rectangle 4"/>
          <p:cNvSpPr/>
          <p:nvPr/>
        </p:nvSpPr>
        <p:spPr>
          <a:xfrm>
            <a:off x="378467" y="5601473"/>
            <a:ext cx="9166962" cy="738664"/>
          </a:xfrm>
          <a:prstGeom prst="rect">
            <a:avLst/>
          </a:prstGeom>
          <a:solidFill>
            <a:schemeClr val="tx1"/>
          </a:solidFill>
        </p:spPr>
        <p:txBody>
          <a:bodyPr wrap="square">
            <a:spAutoFit/>
          </a:bodyPr>
          <a:lstStyle/>
          <a:p>
            <a:pPr algn="ctr"/>
            <a:r>
              <a:rPr lang="en-GB" b="1" dirty="0">
                <a:solidFill>
                  <a:schemeClr val="bg1"/>
                </a:solidFill>
                <a:ea typeface="Calibri"/>
                <a:cs typeface="Times New Roman"/>
              </a:rPr>
              <a:t>The first building block of a structured product is a ‘zero coupon bond’</a:t>
            </a:r>
          </a:p>
          <a:p>
            <a:pPr algn="ctr"/>
            <a:r>
              <a:rPr lang="en-US" b="1" dirty="0">
                <a:solidFill>
                  <a:schemeClr val="bg1"/>
                </a:solidFill>
              </a:rPr>
              <a:t>--------------------------------------------------------------------------------------------------------------------------</a:t>
            </a:r>
          </a:p>
          <a:p>
            <a:pPr algn="ctr"/>
            <a:r>
              <a:rPr lang="en-GB" b="1" dirty="0">
                <a:solidFill>
                  <a:schemeClr val="bg1"/>
                </a:solidFill>
                <a:ea typeface="Calibri"/>
                <a:cs typeface="Times New Roman"/>
              </a:rPr>
              <a:t>A ZCB is not very complicated: it’s basically a deposit that doesn’t pay any interest until maturity</a:t>
            </a:r>
          </a:p>
        </p:txBody>
      </p:sp>
      <p:sp>
        <p:nvSpPr>
          <p:cNvPr id="9" name="Rectangle 8">
            <a:extLst>
              <a:ext uri="{FF2B5EF4-FFF2-40B4-BE49-F238E27FC236}">
                <a16:creationId xmlns:a16="http://schemas.microsoft.com/office/drawing/2014/main" id="{8DB9CD5E-BF4F-0849-B492-89FA56B31BB4}"/>
              </a:ext>
            </a:extLst>
          </p:cNvPr>
          <p:cNvSpPr/>
          <p:nvPr/>
        </p:nvSpPr>
        <p:spPr>
          <a:xfrm>
            <a:off x="3519762" y="6552185"/>
            <a:ext cx="2884373" cy="215444"/>
          </a:xfrm>
          <a:prstGeom prst="rect">
            <a:avLst/>
          </a:prstGeom>
        </p:spPr>
        <p:txBody>
          <a:bodyPr wrap="none">
            <a:spAutoFit/>
          </a:bodyPr>
          <a:lstStyle/>
          <a:p>
            <a:r>
              <a:rPr lang="en-GB" sz="800" dirty="0"/>
              <a:t>© </a:t>
            </a:r>
            <a:r>
              <a:rPr lang="en-GB" sz="800" dirty="0">
                <a:ea typeface="Calibri"/>
                <a:cs typeface="Times New Roman"/>
              </a:rPr>
              <a:t>COPYRIGHT 2018 TEMPO STRUCTURED PRODUCTS</a:t>
            </a:r>
            <a:endParaRPr lang="en-GB" sz="800" dirty="0"/>
          </a:p>
        </p:txBody>
      </p:sp>
    </p:spTree>
    <p:extLst>
      <p:ext uri="{BB962C8B-B14F-4D97-AF65-F5344CB8AC3E}">
        <p14:creationId xmlns:p14="http://schemas.microsoft.com/office/powerpoint/2010/main" val="1920346107"/>
      </p:ext>
    </p:extLst>
  </p:cSld>
  <p:clrMapOvr>
    <a:masterClrMapping/>
  </p:clrMapOvr>
  <p:transition>
    <p:fade/>
  </p:transition>
</p:sld>
</file>

<file path=ppt/theme/theme1.xml><?xml version="1.0" encoding="utf-8"?>
<a:theme xmlns:a="http://schemas.openxmlformats.org/drawingml/2006/main" name="Alpha Theme2">
  <a:themeElements>
    <a:clrScheme name="Custom 8">
      <a:dk1>
        <a:srgbClr val="09527B"/>
      </a:dk1>
      <a:lt1>
        <a:srgbClr val="FFFFFF"/>
      </a:lt1>
      <a:dk2>
        <a:srgbClr val="336499"/>
      </a:dk2>
      <a:lt2>
        <a:srgbClr val="EEF5FC"/>
      </a:lt2>
      <a:accent1>
        <a:srgbClr val="C7DBF1"/>
      </a:accent1>
      <a:accent2>
        <a:srgbClr val="009900"/>
      </a:accent2>
      <a:accent3>
        <a:srgbClr val="7030A0"/>
      </a:accent3>
      <a:accent4>
        <a:srgbClr val="FF6600"/>
      </a:accent4>
      <a:accent5>
        <a:srgbClr val="FFCC00"/>
      </a:accent5>
      <a:accent6>
        <a:srgbClr val="9966FF"/>
      </a:accent6>
      <a:hlink>
        <a:srgbClr val="3399FF"/>
      </a:hlink>
      <a:folHlink>
        <a:srgbClr val="0099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9525">
          <a:noFill/>
          <a:miter lim="800000"/>
          <a:headEnd/>
          <a:tailEnd/>
        </a:ln>
        <a:effectLst>
          <a:outerShdw blurRad="50800" dist="38100" dir="2700000" algn="tl" rotWithShape="0">
            <a:prstClr val="black">
              <a:alpha val="40000"/>
            </a:prstClr>
          </a:outerShdw>
        </a:effectLst>
      </a:spPr>
      <a:bodyPr lIns="0" tIns="0" rIns="0" bIns="0" rtlCol="0" anchor="ctr"/>
      <a:lstStyle>
        <a:defPPr marL="182563" indent="-3175" algn="ctr" eaLnBrk="0" hangingPunct="0">
          <a:spcBef>
            <a:spcPct val="35000"/>
          </a:spcBef>
          <a:buClr>
            <a:srgbClr val="355997"/>
          </a:buClr>
          <a:defRPr sz="1000" b="1" dirty="0"/>
        </a:defPPr>
      </a:lstStyle>
    </a:spDef>
    <a:txDef>
      <a:spPr>
        <a:noFill/>
      </a:spPr>
      <a:bodyPr wrap="square" lIns="0" tIns="0" rIns="0" bIns="0" rtlCol="0">
        <a:sp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57405</TotalTime>
  <Words>14237</Words>
  <Application>Microsoft Office PowerPoint</Application>
  <PresentationFormat>A4 Paper (210x297 mm)</PresentationFormat>
  <Paragraphs>767</Paragraphs>
  <Slides>52</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ＭＳ Ｐゴシック</vt:lpstr>
      <vt:lpstr>.AppleSystemUIFont</vt:lpstr>
      <vt:lpstr>Arial</vt:lpstr>
      <vt:lpstr>Calibri</vt:lpstr>
      <vt:lpstr>Times New Roman</vt:lpstr>
      <vt:lpstr>Wingdings</vt:lpstr>
      <vt:lpstr>Alpha Theme2</vt:lpstr>
      <vt:lpstr>PROFESSIONAL ADVISER ACADEMY: MODULE 4 ---------------------------------------------------------------------- ‘WHAT ISSUING BANKS MAY (OR MAY NOT) DO  WHEN ARRANGING (‘HEDGING’) STRUCTURED PRODUCTS’ ----------------------------------------------------------------------- DESIGNED FOR PROFESSIONAL ADVISER USE - MADE AVAIILABLE TO BEST PRICE FS CLIENTS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Shae Versteegh</dc:creator>
  <cp:lastModifiedBy>CHRIS TAYLOR</cp:lastModifiedBy>
  <cp:revision>2337</cp:revision>
  <cp:lastPrinted>2018-04-13T14:43:34Z</cp:lastPrinted>
  <dcterms:created xsi:type="dcterms:W3CDTF">2016-11-15T10:58:28Z</dcterms:created>
  <dcterms:modified xsi:type="dcterms:W3CDTF">2018-07-24T19:33:20Z</dcterms:modified>
</cp:coreProperties>
</file>